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4" r:id="rId9"/>
    <p:sldId id="265" r:id="rId10"/>
    <p:sldId id="266" r:id="rId11"/>
  </p:sldIdLst>
  <p:sldSz cx="18288000" cy="10287000"/>
  <p:notesSz cx="6858000" cy="9144000"/>
  <p:embeddedFontLst>
    <p:embeddedFont>
      <p:font typeface="Raleway" pitchFamily="2" charset="77"/>
      <p:regular r:id="rId13"/>
      <p:bold r:id="rId14"/>
      <p:italic r:id="rId15"/>
      <p:boldItalic r:id="rId16"/>
    </p:embeddedFont>
    <p:embeddedFont>
      <p:font typeface="Raleway Bold" panose="020B0803030101060003" pitchFamily="34" charset="77"/>
      <p:regular r:id="rId17"/>
      <p:bold r:id="rId18"/>
      <p:italic r:id="rId19"/>
      <p:boldItalic r:id="rId20"/>
    </p:embeddedFont>
    <p:embeddedFont>
      <p:font typeface="Raleway Heavy" panose="020B0003030101060003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3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 autoAdjust="0"/>
    <p:restoredTop sz="94626" autoAdjust="0"/>
  </p:normalViewPr>
  <p:slideViewPr>
    <p:cSldViewPr>
      <p:cViewPr>
        <p:scale>
          <a:sx n="64" d="100"/>
          <a:sy n="64" d="100"/>
        </p:scale>
        <p:origin x="-144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7259A-0344-7E4B-A299-C67AA3E5860A}" type="datetimeFigureOut">
              <a:rPr lang="fr-FR" smtClean="0"/>
              <a:t>13/11/2025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6FDE1-A1F9-7B45-A101-20E0C141E9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346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56FDE1-A1F9-7B45-A101-20E0C141E9B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26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" y="146957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2" b="5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509412" y="858551"/>
            <a:ext cx="7269175" cy="726917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-38100"/>
              <a:ext cx="660400" cy="77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6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6269996" y="1881198"/>
            <a:ext cx="5748007" cy="3106927"/>
          </a:xfrm>
          <a:custGeom>
            <a:avLst/>
            <a:gdLst/>
            <a:ahLst/>
            <a:cxnLst/>
            <a:rect l="l" t="t" r="r" b="b"/>
            <a:pathLst>
              <a:path w="5748007" h="3106927">
                <a:moveTo>
                  <a:pt x="0" y="0"/>
                </a:moveTo>
                <a:lnTo>
                  <a:pt x="5748008" y="0"/>
                </a:lnTo>
                <a:lnTo>
                  <a:pt x="5748008" y="3106927"/>
                </a:lnTo>
                <a:lnTo>
                  <a:pt x="0" y="31069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2951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8" name="Freeform 8"/>
          <p:cNvSpPr/>
          <p:nvPr/>
        </p:nvSpPr>
        <p:spPr>
          <a:xfrm>
            <a:off x="749534" y="467376"/>
            <a:ext cx="3942348" cy="782350"/>
          </a:xfrm>
          <a:custGeom>
            <a:avLst/>
            <a:gdLst/>
            <a:ahLst/>
            <a:cxnLst/>
            <a:rect l="l" t="t" r="r" b="b"/>
            <a:pathLst>
              <a:path w="3942348" h="782350">
                <a:moveTo>
                  <a:pt x="0" y="0"/>
                </a:moveTo>
                <a:lnTo>
                  <a:pt x="3942349" y="0"/>
                </a:lnTo>
                <a:lnTo>
                  <a:pt x="3942349" y="782350"/>
                </a:lnTo>
                <a:lnTo>
                  <a:pt x="0" y="782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-32657" y="8457547"/>
            <a:ext cx="18320657" cy="1901253"/>
            <a:chOff x="0" y="0"/>
            <a:chExt cx="24806965" cy="253500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4806965" cy="2535005"/>
              <a:chOff x="0" y="0"/>
              <a:chExt cx="4900141" cy="50074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4900141" cy="500742"/>
              </a:xfrm>
              <a:custGeom>
                <a:avLst/>
                <a:gdLst/>
                <a:ahLst/>
                <a:cxnLst/>
                <a:rect l="l" t="t" r="r" b="b"/>
                <a:pathLst>
                  <a:path w="4900141" h="500742">
                    <a:moveTo>
                      <a:pt x="0" y="0"/>
                    </a:moveTo>
                    <a:lnTo>
                      <a:pt x="4900141" y="0"/>
                    </a:lnTo>
                    <a:lnTo>
                      <a:pt x="4900141" y="500742"/>
                    </a:lnTo>
                    <a:lnTo>
                      <a:pt x="0" y="50074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4900141" cy="5483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8186086" y="494019"/>
              <a:ext cx="4217396" cy="1448833"/>
            </a:xfrm>
            <a:custGeom>
              <a:avLst/>
              <a:gdLst/>
              <a:ahLst/>
              <a:cxnLst/>
              <a:rect l="l" t="t" r="r" b="b"/>
              <a:pathLst>
                <a:path w="4217396" h="1448833">
                  <a:moveTo>
                    <a:pt x="0" y="0"/>
                  </a:moveTo>
                  <a:lnTo>
                    <a:pt x="4217396" y="0"/>
                  </a:lnTo>
                  <a:lnTo>
                    <a:pt x="4217396" y="1448833"/>
                  </a:lnTo>
                  <a:lnTo>
                    <a:pt x="0" y="1448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2382921" y="550963"/>
              <a:ext cx="4501265" cy="1363202"/>
            </a:xfrm>
            <a:custGeom>
              <a:avLst/>
              <a:gdLst/>
              <a:ahLst/>
              <a:cxnLst/>
              <a:rect l="l" t="t" r="r" b="b"/>
              <a:pathLst>
                <a:path w="4501266" h="1363202">
                  <a:moveTo>
                    <a:pt x="0" y="0"/>
                  </a:moveTo>
                  <a:lnTo>
                    <a:pt x="4501266" y="0"/>
                  </a:lnTo>
                  <a:lnTo>
                    <a:pt x="4501266" y="1363202"/>
                  </a:lnTo>
                  <a:lnTo>
                    <a:pt x="0" y="136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101162" y="5033991"/>
            <a:ext cx="10085676" cy="654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99"/>
              </a:lnSpc>
            </a:pPr>
            <a:r>
              <a:rPr lang="en-US" sz="2499" b="1" spc="577" dirty="0">
                <a:solidFill>
                  <a:srgbClr val="FFFFFF"/>
                </a:solidFill>
                <a:latin typeface="Raleway"/>
              </a:rPr>
              <a:t>Mars 2026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54797" y="5901199"/>
            <a:ext cx="8778403" cy="8266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EAB352"/>
                </a:solidFill>
                <a:latin typeface="Raleway Heavy"/>
              </a:rPr>
              <a:t>DOSSIER DE CANDIDATURE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05377" y="6940992"/>
            <a:ext cx="7444588" cy="33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FFFFFF"/>
                </a:solidFill>
                <a:latin typeface="Raleway"/>
              </a:rPr>
              <a:t>APPEL À CANDIDATURE - Trophées de </a:t>
            </a:r>
            <a:r>
              <a:rPr lang="en-US" sz="2000" dirty="0" err="1">
                <a:solidFill>
                  <a:srgbClr val="FFFFFF"/>
                </a:solidFill>
                <a:latin typeface="Raleway"/>
              </a:rPr>
              <a:t>l’Hypercroissance</a:t>
            </a:r>
            <a:r>
              <a:rPr lang="en-US" sz="2000" dirty="0">
                <a:solidFill>
                  <a:srgbClr val="FFFFFF"/>
                </a:solidFill>
                <a:latin typeface="Raleway"/>
              </a:rPr>
              <a:t> 2026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88E3D657-F308-9CDF-9B2D-750C01BD77B0}"/>
              </a:ext>
            </a:extLst>
          </p:cNvPr>
          <p:cNvSpPr txBox="1"/>
          <p:nvPr/>
        </p:nvSpPr>
        <p:spPr>
          <a:xfrm>
            <a:off x="4434114" y="5105791"/>
            <a:ext cx="9535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9F43BE5F-108B-DE1E-554A-D727E8A35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75" y="8457547"/>
            <a:ext cx="7543800" cy="21426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4800" y="57150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05" r="260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4626">
            <a:off x="-6" y="1000125"/>
            <a:ext cx="1415531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028700" y="1498838"/>
            <a:ext cx="16230600" cy="647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40"/>
              </a:lnSpc>
            </a:pPr>
            <a:endParaRPr dirty="0"/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3.3.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Sauf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tel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que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prévu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ci-dessus, et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l’exclusion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l’Accord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son existence et son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contenu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chaque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n'aura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aucune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obligation et ne sera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soumise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aucune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restriction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égard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toutes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peut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apporter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preuve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: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(a)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qu'elles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entrées dans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domaine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public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préalablement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leur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divulgation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après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celle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-ci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mais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dans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cas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l'absence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toute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violation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l’obligation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confidentialité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;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(b)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qu'elles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déjà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connues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ceci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pouvant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être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démontré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l'existence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documents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appropriés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dans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dossiers ;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(c)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qu'elles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reçues d'un tiers de manière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licite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sans restrictions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ni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violation du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;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(d) que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leur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divulgation 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autorisée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écrit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;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(e) que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leur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divulgation 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imposée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l’application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disposition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légale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réglementaire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impérative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application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décision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justice. Dans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cas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dans le respect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qui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est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autorisé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loi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concernée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devra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avertir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immédiatement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précisant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circonstances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telle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divulgation.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3.4 Il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est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expressément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convenu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entre les Parties que la divulgation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au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titre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du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ne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peut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aucun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cas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être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interprétée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conférant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manière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expresse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implicite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un droit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quelconque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(aux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termes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d'une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licence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tout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moyen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) sur les matières, les inventions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découvertes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auxquelles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rapportent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 Il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est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même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qui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concerne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droits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d'auteur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d'autres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droits attachés à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propriété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littéraire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artistique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(copyright), les marques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fabrique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 secret des affaires.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Les droits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propriété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intellectuelle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sur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toutes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qu’une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divulgue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appartient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tout état de cause, sous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réserve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droits des tiers, à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qui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divulgue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3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.5 Le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terme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la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résiliation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du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Accord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n'aura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pas pour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effet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dégager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les Parties de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leur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obligation de respecter les dispositions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dudit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Accord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concernant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l'utilisation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et la protection des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reçues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avant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la date de la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résiliation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l'arrivée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du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terme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;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ces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obligations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restent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vigueur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pendant la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période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définie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l’article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2.</a:t>
            </a:r>
          </a:p>
          <a:p>
            <a:pPr algn="just">
              <a:lnSpc>
                <a:spcPts val="1540"/>
              </a:lnSpc>
            </a:pP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algn="just">
              <a:lnSpc>
                <a:spcPts val="1540"/>
              </a:lnSpc>
            </a:pPr>
            <a:r>
              <a:rPr lang="en-US" sz="1100" u="sng" dirty="0">
                <a:solidFill>
                  <a:srgbClr val="000000"/>
                </a:solidFill>
                <a:latin typeface="Raleway"/>
              </a:rPr>
              <a:t>Article 4 – Engagements de non-concurrence </a:t>
            </a:r>
          </a:p>
          <a:p>
            <a:pPr algn="just">
              <a:lnSpc>
                <a:spcPts val="1540"/>
              </a:lnSpc>
            </a:pPr>
            <a:r>
              <a:rPr lang="en-US" sz="1100" u="sng" dirty="0">
                <a:solidFill>
                  <a:srgbClr val="000000"/>
                </a:solidFill>
                <a:latin typeface="Raleway"/>
              </a:rPr>
              <a:t>Les Parties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déclarent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et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reconnaissent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que les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qui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pourraient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leur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être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communiquées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particulier les Applications et le Savoir-faire,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été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développées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et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obtenues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grâce à des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investissements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très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importants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et que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celles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-ci constituent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une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innovation majeure et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représentent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un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avantage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significatif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vis-à-vis de la concurrence. </a:t>
            </a:r>
          </a:p>
          <a:p>
            <a:pPr algn="just">
              <a:lnSpc>
                <a:spcPts val="1540"/>
              </a:lnSpc>
            </a:pPr>
            <a:r>
              <a:rPr lang="en-US" sz="1100" u="sng" dirty="0">
                <a:solidFill>
                  <a:srgbClr val="000000"/>
                </a:solidFill>
                <a:latin typeface="Raleway"/>
              </a:rPr>
              <a:t>En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conséquence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, sans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préjudice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des dispositions de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l’article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3 ci-dessus, les Parties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s’engagent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, pour la durée et le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territoire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mentionnés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l’article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2, à ne pas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directement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indirectement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, tant pour son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compte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que pour le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compte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de tiers,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concevoir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et/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développer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programme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informatique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identique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similaire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fonctionnellement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de tout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des Applications et/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intégrant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tout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le Savoir-Faire.</a:t>
            </a:r>
          </a:p>
          <a:p>
            <a:pPr algn="just">
              <a:lnSpc>
                <a:spcPts val="1540"/>
              </a:lnSpc>
            </a:pP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algn="just">
              <a:lnSpc>
                <a:spcPts val="1540"/>
              </a:lnSpc>
            </a:pPr>
            <a:r>
              <a:rPr lang="en-US" sz="1100" u="sng" dirty="0">
                <a:solidFill>
                  <a:srgbClr val="000000"/>
                </a:solidFill>
                <a:latin typeface="Raleway"/>
              </a:rPr>
              <a:t>Article 5 – Droit applicable -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Litiges</a:t>
            </a:r>
            <a:endParaRPr lang="en-US" sz="1100" u="sng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est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soumis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exclusivement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au droit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français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En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cas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différend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application du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Accord, les Parties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s’engagent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résoudre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prioritairement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manière amiable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ledit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différend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s’engage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égard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produire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dans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meilleurs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délais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tout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justificatif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du respect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engagements,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absence de violation,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termes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du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Accord.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Tout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litige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que les Parties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qu’elles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ne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pourraient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résoudre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manière amiable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relèvera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compétence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exclusive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Tribunaux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Nice, y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compris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cas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pluralité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défendeurs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d’appel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garantie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d’action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nullité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procédure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d’urgence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conservatoire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référé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sur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requête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 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Fait à Sophia Antipolis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Le 10Novembre 2025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66800" y="7919322"/>
            <a:ext cx="2514600" cy="1673622"/>
          </a:xfrm>
          <a:custGeom>
            <a:avLst/>
            <a:gdLst/>
            <a:ahLst/>
            <a:cxnLst/>
            <a:rect l="l" t="t" r="r" b="b"/>
            <a:pathLst>
              <a:path w="1938462" h="922756">
                <a:moveTo>
                  <a:pt x="0" y="0"/>
                </a:moveTo>
                <a:lnTo>
                  <a:pt x="1938462" y="0"/>
                </a:lnTo>
                <a:lnTo>
                  <a:pt x="1938462" y="922755"/>
                </a:lnTo>
                <a:lnTo>
                  <a:pt x="0" y="922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427" b="-25844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6726942" y="9210675"/>
            <a:ext cx="1064716" cy="38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200">
                <a:solidFill>
                  <a:srgbClr val="1D1D1B"/>
                </a:solidFill>
                <a:latin typeface="Raleway Heavy"/>
              </a:rPr>
              <a:t>Page 15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40082" y="482362"/>
            <a:ext cx="5757440" cy="104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21"/>
              </a:lnSpc>
            </a:pPr>
            <a:r>
              <a:rPr lang="en-US" sz="6604" spc="59">
                <a:solidFill>
                  <a:srgbClr val="000000"/>
                </a:solidFill>
                <a:latin typeface="Raleway Heavy Bold"/>
              </a:rPr>
              <a:t>ANNEXE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611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52" b="5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15703429" y="8801100"/>
            <a:ext cx="2153223" cy="1314599"/>
          </a:xfrm>
          <a:custGeom>
            <a:avLst/>
            <a:gdLst/>
            <a:ahLst/>
            <a:cxnLst/>
            <a:rect l="l" t="t" r="r" b="b"/>
            <a:pathLst>
              <a:path w="2153223" h="1314599">
                <a:moveTo>
                  <a:pt x="0" y="0"/>
                </a:moveTo>
                <a:lnTo>
                  <a:pt x="2153223" y="0"/>
                </a:lnTo>
                <a:lnTo>
                  <a:pt x="2153223" y="1314599"/>
                </a:lnTo>
                <a:lnTo>
                  <a:pt x="0" y="13145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1714560" y="153399"/>
            <a:ext cx="14944090" cy="8952501"/>
            <a:chOff x="0" y="-241102"/>
            <a:chExt cx="19925454" cy="11715854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-241102"/>
              <a:ext cx="19925454" cy="11715854"/>
              <a:chOff x="0" y="-47625"/>
              <a:chExt cx="3935892" cy="231424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22442" y="162838"/>
                <a:ext cx="3913450" cy="2103780"/>
              </a:xfrm>
              <a:custGeom>
                <a:avLst/>
                <a:gdLst/>
                <a:ahLst/>
                <a:cxnLst/>
                <a:rect l="l" t="t" r="r" b="b"/>
                <a:pathLst>
                  <a:path w="3913450" h="2103780">
                    <a:moveTo>
                      <a:pt x="0" y="0"/>
                    </a:moveTo>
                    <a:lnTo>
                      <a:pt x="3913450" y="0"/>
                    </a:lnTo>
                    <a:lnTo>
                      <a:pt x="3913450" y="2103780"/>
                    </a:lnTo>
                    <a:lnTo>
                      <a:pt x="0" y="210378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913450" cy="21514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88193" y="1107490"/>
              <a:ext cx="18862677" cy="9577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44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💡 Ce dossier vous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permet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de </a:t>
              </a:r>
              <a:r>
                <a:rPr lang="en-US" sz="2499" dirty="0" err="1">
                  <a:solidFill>
                    <a:srgbClr val="000000"/>
                  </a:solidFill>
                  <a:latin typeface="Raleway Bold"/>
                </a:rPr>
                <a:t>candidater</a:t>
              </a:r>
              <a:r>
                <a:rPr lang="en-US" sz="2499" dirty="0">
                  <a:solidFill>
                    <a:srgbClr val="000000"/>
                  </a:solidFill>
                  <a:latin typeface="Raleway Bold"/>
                </a:rPr>
                <a:t> aux Trophées de </a:t>
              </a:r>
              <a:r>
                <a:rPr lang="en-US" sz="2499" dirty="0" err="1">
                  <a:solidFill>
                    <a:srgbClr val="000000"/>
                  </a:solidFill>
                  <a:latin typeface="Raleway Bold"/>
                </a:rPr>
                <a:t>l'hypercroissance</a:t>
              </a:r>
              <a:r>
                <a:rPr lang="en-US" sz="2499" dirty="0">
                  <a:solidFill>
                    <a:srgbClr val="000000"/>
                  </a:solidFill>
                  <a:latin typeface="Raleway Bold"/>
                </a:rPr>
                <a:t> 2026 #TDH26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</a:t>
              </a:r>
            </a:p>
            <a:p>
              <a:pPr algn="just">
                <a:lnSpc>
                  <a:spcPts val="544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Il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permettra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au jury de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sélectionner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les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entreprises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qui se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verront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remettre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un Trophée,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lors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de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l'événement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en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Mars 2026,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devant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près de 400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investisseurs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, chefs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d'entreprise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et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donneurs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d’ordre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de la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Région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Sud.  </a:t>
              </a:r>
            </a:p>
            <a:p>
              <a:pPr algn="just">
                <a:lnSpc>
                  <a:spcPts val="5449"/>
                </a:lnSpc>
              </a:pP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Toutes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les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informations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portées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au dossier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sont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Raleway Bold"/>
                </a:rPr>
                <a:t>confidentielles</a:t>
              </a:r>
              <a:r>
                <a:rPr lang="en-US" sz="2499" dirty="0">
                  <a:solidFill>
                    <a:srgbClr val="000000"/>
                  </a:solidFill>
                  <a:latin typeface="Raleway Bold"/>
                </a:rPr>
                <a:t> .</a:t>
              </a:r>
            </a:p>
            <a:p>
              <a:pPr algn="just">
                <a:lnSpc>
                  <a:spcPts val="544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(cf. engagement de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confidentialité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en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fin de dossier).</a:t>
              </a:r>
            </a:p>
            <a:p>
              <a:pPr>
                <a:lnSpc>
                  <a:spcPct val="150000"/>
                </a:lnSpc>
              </a:pPr>
              <a:endParaRPr lang="en-US" sz="2499" dirty="0">
                <a:solidFill>
                  <a:srgbClr val="000000"/>
                </a:solidFill>
                <a:latin typeface="Raleway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🚀 </a:t>
              </a:r>
              <a:r>
                <a:rPr lang="en-US" sz="2499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/>
                </a:rPr>
                <a:t>Comment </a:t>
              </a:r>
              <a:r>
                <a:rPr lang="en-US" sz="2499" b="1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/>
                </a:rPr>
                <a:t>postuler</a:t>
              </a:r>
              <a:r>
                <a:rPr lang="en-US" sz="2499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Raleway"/>
                </a:rPr>
                <a:t> ? 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🚀</a:t>
              </a:r>
              <a:endParaRPr lang="en-US" sz="2499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way"/>
              </a:endParaRPr>
            </a:p>
            <a:p>
              <a:pPr algn="ctr">
                <a:lnSpc>
                  <a:spcPts val="5449"/>
                </a:lnSpc>
              </a:pPr>
              <a:r>
                <a:rPr lang="en-US" sz="2499" dirty="0" err="1">
                  <a:solidFill>
                    <a:srgbClr val="C58819"/>
                  </a:solidFill>
                  <a:latin typeface="Raleway Bold"/>
                </a:rPr>
                <a:t>Envoyez</a:t>
              </a:r>
              <a:r>
                <a:rPr lang="en-US" sz="2499" dirty="0">
                  <a:solidFill>
                    <a:srgbClr val="C58819"/>
                  </a:solidFill>
                  <a:latin typeface="Raleway Bold"/>
                </a:rPr>
                <a:t> </a:t>
              </a:r>
              <a:r>
                <a:rPr lang="en-US" sz="2499" dirty="0" err="1">
                  <a:solidFill>
                    <a:srgbClr val="C58819"/>
                  </a:solidFill>
                  <a:latin typeface="Raleway Bold"/>
                </a:rPr>
                <a:t>votre</a:t>
              </a:r>
              <a:r>
                <a:rPr lang="en-US" sz="2499" dirty="0">
                  <a:solidFill>
                    <a:srgbClr val="C58819"/>
                  </a:solidFill>
                  <a:latin typeface="Raleway Bold"/>
                </a:rPr>
                <a:t> pitch deck,</a:t>
              </a:r>
              <a:r>
                <a:rPr lang="en-US" sz="2499" dirty="0">
                  <a:solidFill>
                    <a:srgbClr val="C58819"/>
                  </a:solidFill>
                  <a:latin typeface="Raleway"/>
                </a:rPr>
                <a:t> </a:t>
              </a:r>
              <a:r>
                <a:rPr lang="en-US" sz="2499" dirty="0" err="1">
                  <a:solidFill>
                    <a:srgbClr val="C58819"/>
                  </a:solidFill>
                  <a:latin typeface="Raleway"/>
                </a:rPr>
                <a:t>en</a:t>
              </a:r>
              <a:r>
                <a:rPr lang="en-US" sz="2499" dirty="0">
                  <a:solidFill>
                    <a:srgbClr val="C58819"/>
                  </a:solidFill>
                  <a:latin typeface="Raleway"/>
                </a:rPr>
                <a:t> le </a:t>
              </a:r>
              <a:r>
                <a:rPr lang="en-US" sz="2499" dirty="0" err="1">
                  <a:solidFill>
                    <a:srgbClr val="C58819"/>
                  </a:solidFill>
                  <a:latin typeface="Raleway"/>
                </a:rPr>
                <a:t>complétant</a:t>
              </a:r>
              <a:r>
                <a:rPr lang="en-US" sz="2499" dirty="0">
                  <a:solidFill>
                    <a:srgbClr val="C58819"/>
                  </a:solidFill>
                  <a:latin typeface="Raleway"/>
                </a:rPr>
                <a:t> des questions qui </a:t>
              </a:r>
              <a:r>
                <a:rPr lang="en-US" sz="2499" dirty="0" err="1">
                  <a:solidFill>
                    <a:srgbClr val="C58819"/>
                  </a:solidFill>
                  <a:latin typeface="Raleway"/>
                </a:rPr>
                <a:t>suivent</a:t>
              </a:r>
              <a:r>
                <a:rPr lang="en-US" sz="2499" dirty="0">
                  <a:solidFill>
                    <a:srgbClr val="C58819"/>
                  </a:solidFill>
                  <a:latin typeface="Raleway"/>
                </a:rPr>
                <a:t>.</a:t>
              </a:r>
            </a:p>
            <a:p>
              <a:pPr algn="ctr">
                <a:lnSpc>
                  <a:spcPct val="150000"/>
                </a:lnSpc>
              </a:pPr>
              <a:endParaRPr lang="en-US" sz="1000" dirty="0">
                <a:solidFill>
                  <a:srgbClr val="C58819"/>
                </a:solidFill>
                <a:latin typeface="Raleway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99" dirty="0">
                  <a:solidFill>
                    <a:srgbClr val="000000"/>
                  </a:solidFill>
                  <a:latin typeface="Raleway Bold"/>
                </a:rPr>
                <a:t>📝  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Merci </a:t>
              </a:r>
              <a:r>
                <a:rPr lang="en-US" sz="2499" dirty="0" err="1">
                  <a:solidFill>
                    <a:srgbClr val="000000"/>
                  </a:solidFill>
                  <a:latin typeface="Raleway"/>
                </a:rPr>
                <a:t>d'envoyer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le dossier </a:t>
              </a:r>
              <a:r>
                <a:rPr lang="en-US" sz="2499" b="1" dirty="0">
                  <a:solidFill>
                    <a:srgbClr val="000000"/>
                  </a:solidFill>
                  <a:latin typeface="Raleway"/>
                </a:rPr>
                <a:t>ET</a:t>
              </a:r>
              <a:r>
                <a:rPr lang="en-US" sz="2499" dirty="0">
                  <a:solidFill>
                    <a:srgbClr val="000000"/>
                  </a:solidFill>
                  <a:latin typeface="Raleway"/>
                </a:rPr>
                <a:t> la presentation avant le 25 Janvier 2026 à : </a:t>
              </a:r>
              <a:br>
                <a:rPr lang="en-US" sz="2499" dirty="0">
                  <a:solidFill>
                    <a:srgbClr val="000000"/>
                  </a:solidFill>
                  <a:latin typeface="Raleway"/>
                </a:rPr>
              </a:br>
              <a:r>
                <a:rPr lang="en-US" sz="2499" dirty="0">
                  <a:solidFill>
                    <a:srgbClr val="000000"/>
                  </a:solidFill>
                  <a:latin typeface="Raleway Bold"/>
                </a:rPr>
                <a:t>tdh26@risepartners.org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05" r="260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22518">
            <a:off x="1622" y="1028612"/>
            <a:ext cx="1160275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grpSp>
        <p:nvGrpSpPr>
          <p:cNvPr id="5" name="Group 5"/>
          <p:cNvGrpSpPr/>
          <p:nvPr/>
        </p:nvGrpSpPr>
        <p:grpSpPr>
          <a:xfrm>
            <a:off x="923163" y="1808463"/>
            <a:ext cx="16230600" cy="5622290"/>
            <a:chOff x="0" y="0"/>
            <a:chExt cx="21640800" cy="7496387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21640800" cy="75630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92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À </a:t>
              </a: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quel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(s) </a:t>
              </a: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trophée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(s) </a:t>
              </a: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candidatez-vous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 ?</a:t>
              </a:r>
            </a:p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000000"/>
                  </a:solidFill>
                  <a:latin typeface="Raleway"/>
                </a:rPr>
                <a:t>Possibilité</a:t>
              </a:r>
              <a:r>
                <a:rPr lang="en-US" sz="1800" dirty="0">
                  <a:solidFill>
                    <a:srgbClr val="000000"/>
                  </a:solidFill>
                  <a:latin typeface="Raleway"/>
                </a:rPr>
                <a:t> de </a:t>
              </a:r>
              <a:r>
                <a:rPr lang="en-US" sz="1800" dirty="0" err="1">
                  <a:solidFill>
                    <a:srgbClr val="000000"/>
                  </a:solidFill>
                  <a:latin typeface="Raleway"/>
                </a:rPr>
                <a:t>cocher</a:t>
              </a:r>
              <a:r>
                <a:rPr lang="en-US" sz="1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Raleway"/>
                </a:rPr>
                <a:t>plusieurs</a:t>
              </a:r>
              <a:r>
                <a:rPr lang="en-US" sz="1800" dirty="0">
                  <a:solidFill>
                    <a:srgbClr val="000000"/>
                  </a:solidFill>
                  <a:latin typeface="Raleway"/>
                </a:rPr>
                <a:t> cases</a:t>
              </a:r>
            </a:p>
            <a:p>
              <a:pPr algn="just">
                <a:lnSpc>
                  <a:spcPts val="3920"/>
                </a:lnSpc>
              </a:pPr>
              <a:endParaRPr lang="en-US" sz="1800" dirty="0">
                <a:solidFill>
                  <a:srgbClr val="000000"/>
                </a:solidFill>
                <a:latin typeface="Raleway"/>
              </a:endParaRPr>
            </a:p>
            <a:p>
              <a:pPr algn="just">
                <a:lnSpc>
                  <a:spcPts val="3920"/>
                </a:lnSpc>
              </a:pPr>
              <a:endParaRPr lang="en-US" sz="1800" dirty="0">
                <a:solidFill>
                  <a:srgbClr val="000000"/>
                </a:solidFill>
                <a:latin typeface="Raleway"/>
              </a:endParaRPr>
            </a:p>
            <a:p>
              <a:pPr algn="just">
                <a:lnSpc>
                  <a:spcPts val="3920"/>
                </a:lnSpc>
              </a:pPr>
              <a:endParaRPr lang="en-US" sz="1800" dirty="0">
                <a:solidFill>
                  <a:srgbClr val="000000"/>
                </a:solidFill>
                <a:latin typeface="Raleway"/>
              </a:endParaRPr>
            </a:p>
            <a:p>
              <a:pPr algn="just">
                <a:lnSpc>
                  <a:spcPts val="3920"/>
                </a:lnSpc>
              </a:pPr>
              <a:endParaRPr lang="en-US" sz="1800" dirty="0">
                <a:solidFill>
                  <a:srgbClr val="000000"/>
                </a:solidFill>
                <a:latin typeface="Raleway"/>
              </a:endParaRPr>
            </a:p>
            <a:p>
              <a:pPr algn="just">
                <a:lnSpc>
                  <a:spcPts val="3920"/>
                </a:lnSpc>
              </a:pPr>
              <a:endParaRPr lang="en-US" sz="1800" dirty="0">
                <a:solidFill>
                  <a:srgbClr val="000000"/>
                </a:solidFill>
                <a:latin typeface="Raleway"/>
              </a:endParaRPr>
            </a:p>
            <a:p>
              <a:pPr algn="just">
                <a:lnSpc>
                  <a:spcPts val="3920"/>
                </a:lnSpc>
              </a:pP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Pourquoi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votre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projet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 sera le </a:t>
              </a: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lauréat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 de </a:t>
              </a: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ce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(s) </a:t>
              </a:r>
              <a:r>
                <a:rPr lang="en-US" sz="2800" dirty="0" err="1">
                  <a:solidFill>
                    <a:srgbClr val="000000"/>
                  </a:solidFill>
                  <a:latin typeface="Raleway"/>
                </a:rPr>
                <a:t>trophée</a:t>
              </a: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(s) 2026 ?</a:t>
              </a:r>
            </a:p>
            <a:p>
              <a:pPr algn="just">
                <a:lnSpc>
                  <a:spcPts val="2520"/>
                </a:lnSpc>
              </a:pPr>
              <a:r>
                <a:rPr lang="en-US" sz="1800" dirty="0" err="1">
                  <a:solidFill>
                    <a:srgbClr val="000000"/>
                  </a:solidFill>
                  <a:latin typeface="Raleway"/>
                </a:rPr>
                <a:t>Précisez</a:t>
              </a:r>
              <a:r>
                <a:rPr lang="en-US" sz="1800" dirty="0">
                  <a:solidFill>
                    <a:srgbClr val="000000"/>
                  </a:solidFill>
                  <a:latin typeface="Raleway"/>
                </a:rPr>
                <a:t> pour chacun des </a:t>
              </a:r>
              <a:r>
                <a:rPr lang="en-US" sz="1800" dirty="0" err="1">
                  <a:solidFill>
                    <a:srgbClr val="000000"/>
                  </a:solidFill>
                  <a:latin typeface="Raleway"/>
                </a:rPr>
                <a:t>trophées</a:t>
              </a:r>
              <a:r>
                <a:rPr lang="en-US" sz="1800" dirty="0">
                  <a:solidFill>
                    <a:srgbClr val="000000"/>
                  </a:solidFill>
                  <a:latin typeface="Raleway"/>
                </a:rPr>
                <a:t>, le </a:t>
              </a:r>
              <a:r>
                <a:rPr lang="en-US" sz="1800" dirty="0" err="1">
                  <a:solidFill>
                    <a:srgbClr val="000000"/>
                  </a:solidFill>
                  <a:latin typeface="Raleway"/>
                </a:rPr>
                <a:t>cas</a:t>
              </a:r>
              <a:r>
                <a:rPr lang="en-US" sz="1800" dirty="0">
                  <a:solidFill>
                    <a:srgbClr val="000000"/>
                  </a:solidFill>
                  <a:latin typeface="Raleway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Raleway"/>
                </a:rPr>
                <a:t>échéant</a:t>
              </a:r>
              <a:endParaRPr lang="en-US" sz="1800" dirty="0">
                <a:solidFill>
                  <a:srgbClr val="000000"/>
                </a:solidFill>
                <a:latin typeface="Raleway"/>
              </a:endParaRPr>
            </a:p>
            <a:p>
              <a:pPr algn="just">
                <a:lnSpc>
                  <a:spcPts val="4200"/>
                </a:lnSpc>
              </a:pPr>
              <a:endParaRPr lang="en-US" sz="1800" dirty="0">
                <a:solidFill>
                  <a:srgbClr val="000000"/>
                </a:solidFill>
                <a:latin typeface="Raleway"/>
              </a:endParaRPr>
            </a:p>
            <a:p>
              <a:pPr algn="just">
                <a:lnSpc>
                  <a:spcPts val="4200"/>
                </a:lnSpc>
              </a:pPr>
              <a:endParaRPr lang="en-US" sz="1800" dirty="0">
                <a:solidFill>
                  <a:srgbClr val="000000"/>
                </a:solidFill>
                <a:latin typeface="Raleway"/>
              </a:endParaRPr>
            </a:p>
            <a:p>
              <a:pPr algn="just">
                <a:lnSpc>
                  <a:spcPts val="4200"/>
                </a:lnSpc>
              </a:pPr>
              <a:r>
                <a:rPr lang="en-US" sz="3000" dirty="0">
                  <a:solidFill>
                    <a:srgbClr val="000000"/>
                  </a:solidFill>
                  <a:latin typeface="Raleway"/>
                </a:rPr>
                <a:t> 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24748" y="1189963"/>
              <a:ext cx="5208104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Change the World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24748" y="1987854"/>
              <a:ext cx="3065670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>
                  <a:solidFill>
                    <a:srgbClr val="000000"/>
                  </a:solidFill>
                  <a:latin typeface="Raleway"/>
                </a:rPr>
                <a:t>Boost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724748" y="2785745"/>
              <a:ext cx="3065670" cy="632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20"/>
                </a:lnSpc>
              </a:pPr>
              <a:r>
                <a:rPr lang="en-US" sz="2800" dirty="0">
                  <a:solidFill>
                    <a:srgbClr val="000000"/>
                  </a:solidFill>
                  <a:latin typeface="Raleway"/>
                </a:rPr>
                <a:t>Scale Up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921335" y="2899079"/>
              <a:ext cx="516283" cy="516283"/>
            </a:xfrm>
            <a:custGeom>
              <a:avLst/>
              <a:gdLst/>
              <a:ahLst/>
              <a:cxnLst/>
              <a:rect l="l" t="t" r="r" b="b"/>
              <a:pathLst>
                <a:path w="516283" h="516283">
                  <a:moveTo>
                    <a:pt x="0" y="0"/>
                  </a:moveTo>
                  <a:lnTo>
                    <a:pt x="516283" y="0"/>
                  </a:lnTo>
                  <a:lnTo>
                    <a:pt x="516283" y="516282"/>
                  </a:lnTo>
                  <a:lnTo>
                    <a:pt x="0" y="516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921335" y="2098979"/>
              <a:ext cx="516283" cy="516283"/>
            </a:xfrm>
            <a:custGeom>
              <a:avLst/>
              <a:gdLst/>
              <a:ahLst/>
              <a:cxnLst/>
              <a:rect l="l" t="t" r="r" b="b"/>
              <a:pathLst>
                <a:path w="516283" h="516283">
                  <a:moveTo>
                    <a:pt x="0" y="0"/>
                  </a:moveTo>
                  <a:lnTo>
                    <a:pt x="516283" y="0"/>
                  </a:lnTo>
                  <a:lnTo>
                    <a:pt x="516283" y="516282"/>
                  </a:lnTo>
                  <a:lnTo>
                    <a:pt x="0" y="5162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908635" y="1303296"/>
              <a:ext cx="516283" cy="516283"/>
            </a:xfrm>
            <a:custGeom>
              <a:avLst/>
              <a:gdLst/>
              <a:ahLst/>
              <a:cxnLst/>
              <a:rect l="l" t="t" r="r" b="b"/>
              <a:pathLst>
                <a:path w="516283" h="516283">
                  <a:moveTo>
                    <a:pt x="0" y="0"/>
                  </a:moveTo>
                  <a:lnTo>
                    <a:pt x="516283" y="0"/>
                  </a:lnTo>
                  <a:lnTo>
                    <a:pt x="516283" y="516283"/>
                  </a:lnTo>
                  <a:lnTo>
                    <a:pt x="0" y="5162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0" y="7810654"/>
            <a:ext cx="18288000" cy="2592302"/>
            <a:chOff x="0" y="0"/>
            <a:chExt cx="4872184" cy="68274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72184" cy="682746"/>
            </a:xfrm>
            <a:custGeom>
              <a:avLst/>
              <a:gdLst/>
              <a:ahLst/>
              <a:cxnLst/>
              <a:rect l="l" t="t" r="r" b="b"/>
              <a:pathLst>
                <a:path w="4872184" h="682746">
                  <a:moveTo>
                    <a:pt x="0" y="0"/>
                  </a:moveTo>
                  <a:lnTo>
                    <a:pt x="4872184" y="0"/>
                  </a:lnTo>
                  <a:lnTo>
                    <a:pt x="4872184" y="682746"/>
                  </a:lnTo>
                  <a:lnTo>
                    <a:pt x="0" y="682746"/>
                  </a:lnTo>
                  <a:close/>
                </a:path>
              </a:pathLst>
            </a:custGeom>
            <a:solidFill>
              <a:srgbClr val="F8E4B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4872184" cy="730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02487" y="8091978"/>
            <a:ext cx="17520480" cy="20089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00"/>
              </a:lnSpc>
            </a:pPr>
            <a:r>
              <a:rPr lang="en-US" sz="2000" b="1" u="sng" dirty="0">
                <a:solidFill>
                  <a:srgbClr val="FFC000"/>
                </a:solidFill>
                <a:latin typeface="Raleway Bold"/>
              </a:rPr>
              <a:t>TROPHEE CHANGE THE WORLD </a:t>
            </a:r>
            <a:r>
              <a:rPr lang="fr-FR" sz="2000" dirty="0">
                <a:solidFill>
                  <a:srgbClr val="000000"/>
                </a:solidFill>
                <a:latin typeface="Raleway"/>
              </a:rPr>
              <a:t>En plus de son hypercroissance, la mission de l’entreprise s’inscrit dans l’impact et l’amélioration de la société sur les aspects environnementaux et/ou sociétaux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3200"/>
              </a:lnSpc>
            </a:pPr>
            <a:r>
              <a:rPr lang="en-US" sz="2000" b="1" u="sng" dirty="0">
                <a:solidFill>
                  <a:srgbClr val="A37015"/>
                </a:solidFill>
                <a:latin typeface="Raleway Bold"/>
              </a:rPr>
              <a:t>TROPHEE BOOST </a:t>
            </a:r>
            <a:r>
              <a:rPr lang="fr-FR" sz="2000" dirty="0">
                <a:solidFill>
                  <a:srgbClr val="000000"/>
                </a:solidFill>
                <a:latin typeface="Raleway"/>
              </a:rPr>
              <a:t>Passée la création, le prix Boost est destiné aux entreprises réalisant moins de 2 millions d’euros de chiffre d’affaires sur 2024. </a:t>
            </a:r>
          </a:p>
          <a:p>
            <a:pPr algn="just">
              <a:lnSpc>
                <a:spcPts val="3200"/>
              </a:lnSpc>
            </a:pPr>
            <a:r>
              <a:rPr lang="en-US" sz="2000" b="1" u="sng" dirty="0">
                <a:solidFill>
                  <a:srgbClr val="D3AB72"/>
                </a:solidFill>
                <a:latin typeface="Raleway Bold"/>
              </a:rPr>
              <a:t>TROPHEE SCALE UP </a:t>
            </a:r>
            <a:r>
              <a:rPr lang="fr-FR" sz="2000" dirty="0">
                <a:solidFill>
                  <a:srgbClr val="000000"/>
                </a:solidFill>
                <a:latin typeface="Raleway"/>
              </a:rPr>
              <a:t>Passé sa phase de démarrage, le trophée </a:t>
            </a:r>
            <a:r>
              <a:rPr lang="fr-FR" sz="2000" dirty="0" err="1">
                <a:solidFill>
                  <a:srgbClr val="000000"/>
                </a:solidFill>
                <a:latin typeface="Raleway"/>
              </a:rPr>
              <a:t>Scale</a:t>
            </a:r>
            <a:r>
              <a:rPr lang="fr-FR" sz="2000" dirty="0">
                <a:solidFill>
                  <a:srgbClr val="000000"/>
                </a:solidFill>
                <a:latin typeface="Raleway"/>
              </a:rPr>
              <a:t> Up est destiné aux entreprises connaissant une croissance exponentielle tout en préservant son agilité et son esprit d'innovation, avec un chiffre d'affaires dépassant les 2 millions d'euros en 2024.</a:t>
            </a:r>
            <a:endParaRPr lang="en-US" sz="200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1875049" y="501318"/>
            <a:ext cx="6247918" cy="104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1"/>
              </a:lnSpc>
            </a:pPr>
            <a:r>
              <a:rPr lang="en-US" sz="6604" spc="59" dirty="0">
                <a:solidFill>
                  <a:srgbClr val="000000"/>
                </a:solidFill>
                <a:latin typeface="Raleway Heavy Bold"/>
              </a:rPr>
              <a:t>LES TROPHEES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02487" y="7591580"/>
            <a:ext cx="7000087" cy="390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50"/>
              </a:lnSpc>
            </a:pPr>
            <a:r>
              <a:rPr lang="en-US" sz="2250">
                <a:solidFill>
                  <a:srgbClr val="000000"/>
                </a:solidFill>
                <a:latin typeface="Raleway Heavy"/>
              </a:rPr>
              <a:t>RAPPEL DES CRITÈRES PAR CATÉGORIES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7033" y="43934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05" r="260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>
            <a:off x="14994475" y="981075"/>
            <a:ext cx="3293552" cy="3810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49190" y="444262"/>
            <a:ext cx="14245313" cy="104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1"/>
              </a:lnSpc>
            </a:pPr>
            <a:r>
              <a:rPr lang="en-US" sz="6604" spc="59" dirty="0">
                <a:solidFill>
                  <a:srgbClr val="000000"/>
                </a:solidFill>
                <a:latin typeface="Raleway Heavy"/>
              </a:rPr>
              <a:t>TROPHÉE "CHANGE THE WORLD"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5005" y="2174738"/>
            <a:ext cx="16230600" cy="5937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21" lvl="1" indent="-302261" algn="just">
              <a:lnSpc>
                <a:spcPts val="3920"/>
              </a:lnSpc>
              <a:buFont typeface="Arial"/>
              <a:buChar char="•"/>
            </a:pPr>
            <a:r>
              <a:rPr lang="fr-FR" altLang="fr-FR" sz="2800" b="1" dirty="0">
                <a:solidFill>
                  <a:srgbClr val="000000"/>
                </a:solidFill>
                <a:latin typeface="Raleway" pitchFamily="2" charset="77"/>
              </a:rPr>
              <a:t>Comment définiriez-vous l’impact de votre mission ?</a:t>
            </a:r>
            <a:endParaRPr lang="fr-FR" altLang="fr-FR" sz="2800" dirty="0">
              <a:latin typeface="Raleway" pitchFamily="2" charset="77"/>
            </a:endParaRPr>
          </a:p>
          <a:p>
            <a:pPr marL="302260" lvl="1" algn="just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302260" lvl="1" algn="just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604521" lvl="1" indent="-302261" algn="just">
              <a:lnSpc>
                <a:spcPts val="392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604521" lvl="1" indent="-302261" algn="just">
              <a:lnSpc>
                <a:spcPts val="392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604521" lvl="1" indent="-302261" algn="just">
              <a:lnSpc>
                <a:spcPts val="3920"/>
              </a:lnSpc>
              <a:buFont typeface="Arial"/>
              <a:buChar char="•"/>
            </a:pPr>
            <a:r>
              <a:rPr lang="fr-FR" altLang="fr-FR" sz="2800" b="1" dirty="0">
                <a:solidFill>
                  <a:srgbClr val="000000"/>
                </a:solidFill>
                <a:latin typeface="Raleway" pitchFamily="2" charset="77"/>
              </a:rPr>
              <a:t>Comment évaluez-vous aujourd’hui l’impact de votre entreprise ?</a:t>
            </a:r>
            <a:r>
              <a:rPr lang="en-US" sz="2800" dirty="0">
                <a:solidFill>
                  <a:srgbClr val="000000"/>
                </a:solidFill>
                <a:latin typeface="Raleway" pitchFamily="2" charset="77"/>
              </a:rPr>
              <a:t>  </a:t>
            </a:r>
          </a:p>
          <a:p>
            <a:pPr marL="604521" lvl="1" indent="-302261" algn="just">
              <a:lnSpc>
                <a:spcPts val="392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302260" lvl="1" algn="just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 algn="just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 algn="just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 algn="just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 algn="just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559577A-F1B6-F0C3-5036-F47DC92E6F87}"/>
              </a:ext>
            </a:extLst>
          </p:cNvPr>
          <p:cNvSpPr txBox="1"/>
          <p:nvPr/>
        </p:nvSpPr>
        <p:spPr>
          <a:xfrm>
            <a:off x="675005" y="281214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Raleway" pitchFamily="2" charset="0"/>
              </a:rPr>
              <a:t>Si vous postulez au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100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05" r="260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 rot="6731">
            <a:off x="28" y="1066800"/>
            <a:ext cx="9729048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0090321" y="510937"/>
            <a:ext cx="10571572" cy="104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1"/>
              </a:lnSpc>
            </a:pPr>
            <a:r>
              <a:rPr lang="en-US" sz="6604" spc="59" dirty="0">
                <a:solidFill>
                  <a:srgbClr val="000000"/>
                </a:solidFill>
                <a:latin typeface="Raleway Heavy"/>
              </a:rPr>
              <a:t>TROPHÉE "BOOST"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9190" y="1910080"/>
            <a:ext cx="16929210" cy="77200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r>
              <a:rPr lang="fr-FR" altLang="fr-FR" sz="2800" b="1" dirty="0">
                <a:solidFill>
                  <a:srgbClr val="000000"/>
                </a:solidFill>
                <a:latin typeface="Raleway" pitchFamily="2" charset="77"/>
              </a:rPr>
              <a:t>Quelles sont vos priorités de croissance pour les 3 prochaines années ?</a:t>
            </a:r>
            <a:br>
              <a:rPr lang="fr-FR" altLang="fr-FR" sz="2800" dirty="0">
                <a:latin typeface="Raleway" pitchFamily="2" charset="77"/>
              </a:rPr>
            </a:br>
            <a:r>
              <a:rPr lang="fr-FR" altLang="fr-FR" sz="2800" i="1" dirty="0">
                <a:solidFill>
                  <a:srgbClr val="000000"/>
                </a:solidFill>
                <a:latin typeface="Raleway" pitchFamily="2" charset="77"/>
              </a:rPr>
              <a:t>(Expansion géographique, diversification de l’offre, croissance externe, etc.)</a:t>
            </a:r>
            <a:endParaRPr lang="fr-FR" altLang="fr-FR" sz="2800" dirty="0">
              <a:latin typeface="Raleway" pitchFamily="2" charset="77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302260" lvl="1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302260" lvl="1"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r>
              <a:rPr lang="fr-FR" altLang="fr-FR" sz="2800" b="1" dirty="0">
                <a:solidFill>
                  <a:srgbClr val="000000"/>
                </a:solidFill>
                <a:latin typeface="Raleway" pitchFamily="2" charset="77"/>
              </a:rPr>
              <a:t>Comment envisagez-vous d’atteindre ces objectifs de croissance ?</a:t>
            </a: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fr-FR" altLang="fr-FR" sz="2800" b="1" dirty="0">
              <a:solidFill>
                <a:srgbClr val="000000"/>
              </a:solidFill>
              <a:latin typeface="Raleway" pitchFamily="2" charset="77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fr-FR" altLang="fr-FR" sz="2800" b="1" dirty="0">
              <a:solidFill>
                <a:srgbClr val="000000"/>
              </a:solidFill>
              <a:latin typeface="Raleway" pitchFamily="2" charset="77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en-US" altLang="fr-FR" sz="2800" b="1" dirty="0">
              <a:solidFill>
                <a:srgbClr val="000000"/>
              </a:solidFill>
              <a:latin typeface="Raleway" pitchFamily="2" charset="77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r>
              <a:rPr lang="fr-FR" sz="2800" b="1" dirty="0">
                <a:latin typeface="Raleway" pitchFamily="2" charset="77"/>
              </a:rPr>
              <a:t>De quelles ressources aurez-vous besoin pour y parvenir ?</a:t>
            </a:r>
            <a:br>
              <a:rPr lang="fr-FR" sz="2800" dirty="0">
                <a:latin typeface="Raleway" pitchFamily="2" charset="77"/>
              </a:rPr>
            </a:br>
            <a:r>
              <a:rPr lang="fr-FR" sz="2800" i="1" dirty="0">
                <a:latin typeface="Raleway" pitchFamily="2" charset="77"/>
              </a:rPr>
              <a:t>(Recrutement, technologie, financement, partenariats, etc.)</a:t>
            </a: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CF8B1D4-207C-38FB-9A9A-4EB8FD673A14}"/>
              </a:ext>
            </a:extLst>
          </p:cNvPr>
          <p:cNvSpPr txBox="1"/>
          <p:nvPr/>
        </p:nvSpPr>
        <p:spPr>
          <a:xfrm>
            <a:off x="9994707" y="352688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Raleway" pitchFamily="2" charset="0"/>
              </a:rPr>
              <a:t>Si vous postulez au </a:t>
            </a:r>
          </a:p>
        </p:txBody>
      </p:sp>
    </p:spTree>
    <p:extLst>
      <p:ext uri="{BB962C8B-B14F-4D97-AF65-F5344CB8AC3E}">
        <p14:creationId xmlns:p14="http://schemas.microsoft.com/office/powerpoint/2010/main" val="3756846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9600" y="1657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05" r="260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 rot="16402">
            <a:off x="10302960" y="1114425"/>
            <a:ext cx="798504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749190" y="568087"/>
            <a:ext cx="10571572" cy="104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1"/>
              </a:lnSpc>
            </a:pPr>
            <a:r>
              <a:rPr lang="en-US" sz="6604" spc="59">
                <a:solidFill>
                  <a:srgbClr val="000000"/>
                </a:solidFill>
                <a:latin typeface="Raleway Heavy"/>
              </a:rPr>
              <a:t>TROPHÉE "SCALE UP"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49190" y="2340106"/>
            <a:ext cx="16929210" cy="63607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r>
              <a:rPr lang="fr-FR" altLang="fr-FR" sz="2800" b="1" dirty="0">
                <a:solidFill>
                  <a:srgbClr val="000000"/>
                </a:solidFill>
                <a:latin typeface="Raleway" pitchFamily="2" charset="77"/>
              </a:rPr>
              <a:t>Quel est votre principal objectif de croissance ?</a:t>
            </a:r>
            <a:br>
              <a:rPr lang="fr-FR" altLang="fr-FR" sz="2800" dirty="0">
                <a:latin typeface="Raleway" pitchFamily="2" charset="77"/>
              </a:rPr>
            </a:br>
            <a:r>
              <a:rPr lang="fr-FR" altLang="fr-FR" sz="2800" i="1" dirty="0">
                <a:solidFill>
                  <a:srgbClr val="000000"/>
                </a:solidFill>
                <a:latin typeface="Raleway" pitchFamily="2" charset="77"/>
              </a:rPr>
              <a:t>(Chiffre d’affaires, résultat d’exploitation, ou les deux ?)</a:t>
            </a:r>
            <a:endParaRPr lang="fr-FR" altLang="fr-FR" sz="2800" i="1" dirty="0">
              <a:latin typeface="Raleway" pitchFamily="2" charset="77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r>
              <a:rPr lang="fr-FR" altLang="fr-FR" sz="2800" b="1" dirty="0">
                <a:solidFill>
                  <a:srgbClr val="000000"/>
                </a:solidFill>
                <a:latin typeface="Raleway" pitchFamily="2" charset="77"/>
              </a:rPr>
              <a:t>Quelles sont vos projections de chiffre d’affaires et d’EBITDA pour les 3 prochaines années ?</a:t>
            </a:r>
            <a:endParaRPr lang="en-US" sz="2800" b="1" dirty="0">
              <a:solidFill>
                <a:srgbClr val="000000"/>
              </a:solidFill>
              <a:latin typeface="Raleway" pitchFamily="2" charset="77"/>
            </a:endParaRP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>
              <a:lnSpc>
                <a:spcPts val="3920"/>
              </a:lnSpc>
            </a:pPr>
            <a:endParaRPr lang="en-US" sz="2800" dirty="0">
              <a:solidFill>
                <a:srgbClr val="000000"/>
              </a:solidFill>
              <a:latin typeface="Raleway Italics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r>
              <a:rPr lang="fr-FR" altLang="fr-FR" sz="2800" b="1" dirty="0">
                <a:solidFill>
                  <a:srgbClr val="000000"/>
                </a:solidFill>
                <a:latin typeface="Raleway" pitchFamily="2" charset="77"/>
              </a:rPr>
              <a:t>Comment votre équipe a-t-elle évolué au cours des 3 dernières années ?</a:t>
            </a: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fr-FR" altLang="fr-FR" sz="2800" b="1" dirty="0">
              <a:solidFill>
                <a:srgbClr val="000000"/>
              </a:solidFill>
              <a:latin typeface="Raleway" pitchFamily="2" charset="77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endParaRPr lang="fr-FR" altLang="fr-FR" sz="2800" b="1" dirty="0">
              <a:solidFill>
                <a:srgbClr val="000000"/>
              </a:solidFill>
              <a:latin typeface="Raleway" pitchFamily="2" charset="77"/>
            </a:endParaRPr>
          </a:p>
          <a:p>
            <a:pPr marL="302260" lvl="1">
              <a:lnSpc>
                <a:spcPts val="3920"/>
              </a:lnSpc>
            </a:pPr>
            <a:endParaRPr lang="fr-FR" altLang="fr-FR" sz="2800" b="1" dirty="0">
              <a:latin typeface="Raleway" pitchFamily="2" charset="77"/>
            </a:endParaRPr>
          </a:p>
          <a:p>
            <a:pPr marL="604521" lvl="1" indent="-302261">
              <a:lnSpc>
                <a:spcPts val="3920"/>
              </a:lnSpc>
              <a:buFont typeface="Arial"/>
              <a:buChar char="•"/>
            </a:pPr>
            <a:r>
              <a:rPr lang="fr-FR" altLang="fr-FR" sz="2800" b="1" dirty="0">
                <a:solidFill>
                  <a:srgbClr val="000000"/>
                </a:solidFill>
                <a:latin typeface="Raleway" pitchFamily="2" charset="77"/>
              </a:rPr>
              <a:t>Quelle a été l’évolution de votre nombre de clients sur</a:t>
            </a:r>
            <a:r>
              <a:rPr lang="en-US" altLang="fr-FR" sz="2800" b="1" dirty="0">
                <a:solidFill>
                  <a:srgbClr val="000000"/>
                </a:solidFill>
                <a:latin typeface="Raleway" pitchFamily="2" charset="77"/>
              </a:rPr>
              <a:t> les </a:t>
            </a:r>
            <a:r>
              <a:rPr lang="en-US" sz="2800" b="1" dirty="0">
                <a:solidFill>
                  <a:srgbClr val="000000"/>
                </a:solidFill>
                <a:latin typeface="Raleway" pitchFamily="2" charset="77"/>
              </a:rPr>
              <a:t>3 </a:t>
            </a:r>
            <a:r>
              <a:rPr lang="en-US" sz="2800" b="1" dirty="0" err="1">
                <a:solidFill>
                  <a:srgbClr val="000000"/>
                </a:solidFill>
                <a:latin typeface="Raleway" pitchFamily="2" charset="77"/>
              </a:rPr>
              <a:t>dernières</a:t>
            </a:r>
            <a:r>
              <a:rPr lang="en-US" sz="2800" b="1" dirty="0">
                <a:solidFill>
                  <a:srgbClr val="000000"/>
                </a:solidFill>
                <a:latin typeface="Raleway" pitchFamily="2" charset="77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Raleway" pitchFamily="2" charset="77"/>
              </a:rPr>
              <a:t>années</a:t>
            </a:r>
            <a:r>
              <a:rPr lang="en-US" sz="2800" b="1" dirty="0">
                <a:solidFill>
                  <a:srgbClr val="000000"/>
                </a:solidFill>
                <a:latin typeface="Raleway" pitchFamily="2" charset="77"/>
              </a:rPr>
              <a:t> ? </a:t>
            </a:r>
          </a:p>
          <a:p>
            <a:pPr algn="just">
              <a:lnSpc>
                <a:spcPts val="280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3796B06-0563-555A-7A43-1C7598B66F3B}"/>
              </a:ext>
            </a:extLst>
          </p:cNvPr>
          <p:cNvSpPr txBox="1"/>
          <p:nvPr/>
        </p:nvSpPr>
        <p:spPr>
          <a:xfrm>
            <a:off x="672909" y="398810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Raleway" pitchFamily="2" charset="0"/>
              </a:rPr>
              <a:t>Si vous postulez au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05" r="260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5" name="AutoShape 5"/>
          <p:cNvSpPr/>
          <p:nvPr/>
        </p:nvSpPr>
        <p:spPr>
          <a:xfrm rot="22518">
            <a:off x="-124" y="1028606"/>
            <a:ext cx="1160450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12040082" y="482362"/>
            <a:ext cx="5757440" cy="104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1"/>
              </a:lnSpc>
            </a:pPr>
            <a:r>
              <a:rPr lang="en-US" sz="6604" spc="59">
                <a:solidFill>
                  <a:srgbClr val="000000"/>
                </a:solidFill>
                <a:latin typeface="Raleway Heavy"/>
              </a:rPr>
              <a:t>CONCLUSION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986206"/>
            <a:ext cx="16230600" cy="368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lnSpc>
                <a:spcPts val="3920"/>
              </a:lnSpc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000"/>
                </a:solidFill>
                <a:latin typeface="Raleway"/>
              </a:rPr>
              <a:t>Avez</a:t>
            </a:r>
            <a:r>
              <a:rPr lang="en-US" sz="2800" b="1" dirty="0">
                <a:solidFill>
                  <a:srgbClr val="000000"/>
                </a:solidFill>
                <a:latin typeface="Raleway"/>
              </a:rPr>
              <a:t>-vous </a:t>
            </a:r>
            <a:r>
              <a:rPr lang="en-US" sz="2800" b="1" dirty="0" err="1">
                <a:solidFill>
                  <a:srgbClr val="000000"/>
                </a:solidFill>
                <a:latin typeface="Raleway"/>
              </a:rPr>
              <a:t>d’autres</a:t>
            </a:r>
            <a:r>
              <a:rPr lang="en-US" sz="2800" b="1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2800" b="1" dirty="0">
                <a:solidFill>
                  <a:srgbClr val="000000"/>
                </a:solidFill>
                <a:latin typeface="Raleway"/>
              </a:rPr>
              <a:t> que vous </a:t>
            </a:r>
            <a:r>
              <a:rPr lang="en-US" sz="2800" b="1" dirty="0" err="1">
                <a:solidFill>
                  <a:srgbClr val="000000"/>
                </a:solidFill>
                <a:latin typeface="Raleway"/>
              </a:rPr>
              <a:t>souhaiteriez</a:t>
            </a:r>
            <a:r>
              <a:rPr lang="en-US" sz="2800" b="1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Raleway"/>
              </a:rPr>
              <a:t>partager</a:t>
            </a:r>
            <a:r>
              <a:rPr lang="en-US" sz="2800" b="1" dirty="0">
                <a:solidFill>
                  <a:srgbClr val="000000"/>
                </a:solidFill>
                <a:latin typeface="Raleway"/>
              </a:rPr>
              <a:t> ?</a:t>
            </a:r>
          </a:p>
          <a:p>
            <a:pPr algn="just">
              <a:lnSpc>
                <a:spcPts val="420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420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420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420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420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4200"/>
              </a:lnSpc>
            </a:pPr>
            <a:endParaRPr lang="en-US" sz="2800" dirty="0">
              <a:solidFill>
                <a:srgbClr val="000000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2166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t="52" b="52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5567613" y="409391"/>
            <a:ext cx="7152774" cy="715277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3310995"/>
            <a:ext cx="16230600" cy="3957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Raleway Bold"/>
              </a:rPr>
              <a:t>Merci pour </a:t>
            </a:r>
            <a:r>
              <a:rPr lang="en-US" sz="2799" dirty="0" err="1">
                <a:solidFill>
                  <a:srgbClr val="FFFFFF"/>
                </a:solidFill>
                <a:latin typeface="Raleway Bold"/>
              </a:rPr>
              <a:t>votre</a:t>
            </a:r>
            <a:r>
              <a:rPr lang="en-US" sz="2799" dirty="0">
                <a:solidFill>
                  <a:srgbClr val="FFFFFF"/>
                </a:solidFill>
                <a:latin typeface="Raleway Bold"/>
              </a:rPr>
              <a:t> participation !</a:t>
            </a: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Raleway Bold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Raleway"/>
              </a:rPr>
              <a:t>Votre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dossier de candidature sera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étudié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dans les plus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brefs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délais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.</a:t>
            </a: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FFFF"/>
              </a:solidFill>
              <a:latin typeface="Raleway"/>
            </a:endParaRPr>
          </a:p>
          <a:p>
            <a:pPr algn="ctr">
              <a:lnSpc>
                <a:spcPts val="3919"/>
              </a:lnSpc>
            </a:pPr>
            <a:r>
              <a:rPr lang="en-US" sz="2799" dirty="0" err="1">
                <a:solidFill>
                  <a:srgbClr val="FFFFFF"/>
                </a:solidFill>
                <a:latin typeface="Raleway"/>
              </a:rPr>
              <a:t>D’ici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là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,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si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vous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avez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besoin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d’informations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complémentaires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, </a:t>
            </a:r>
            <a:br>
              <a:rPr lang="en-US" sz="2799" dirty="0">
                <a:solidFill>
                  <a:srgbClr val="FFFFFF"/>
                </a:solidFill>
                <a:latin typeface="Raleway"/>
              </a:rPr>
            </a:br>
            <a:r>
              <a:rPr lang="en-US" sz="2799" dirty="0" err="1">
                <a:solidFill>
                  <a:srgbClr val="FFFFFF"/>
                </a:solidFill>
                <a:latin typeface="Raleway"/>
              </a:rPr>
              <a:t>n’hésitez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pas à nous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contacter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à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l’adresse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suivante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 : </a:t>
            </a:r>
            <a:r>
              <a:rPr lang="en-US" sz="2799" dirty="0">
                <a:solidFill>
                  <a:srgbClr val="FFC000"/>
                </a:solidFill>
                <a:latin typeface="Raleway Bold"/>
              </a:rPr>
              <a:t>tdh26@risepartners.org</a:t>
            </a:r>
          </a:p>
          <a:p>
            <a:pPr algn="ctr">
              <a:lnSpc>
                <a:spcPts val="3919"/>
              </a:lnSpc>
            </a:pPr>
            <a:endParaRPr lang="en-US" sz="2799" dirty="0">
              <a:solidFill>
                <a:srgbClr val="FFC000"/>
              </a:solidFill>
              <a:latin typeface="Raleway Bold"/>
            </a:endParaRPr>
          </a:p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FFFFFF"/>
                </a:solidFill>
                <a:latin typeface="Raleway"/>
              </a:rPr>
              <a:t>À très </a:t>
            </a:r>
            <a:r>
              <a:rPr lang="en-US" sz="2799" dirty="0" err="1">
                <a:solidFill>
                  <a:srgbClr val="FFFFFF"/>
                </a:solidFill>
                <a:latin typeface="Raleway"/>
              </a:rPr>
              <a:t>vite</a:t>
            </a:r>
            <a:r>
              <a:rPr lang="en-US" sz="2799" dirty="0">
                <a:solidFill>
                  <a:srgbClr val="FFFFFF"/>
                </a:solidFill>
                <a:latin typeface="Raleway"/>
              </a:rPr>
              <a:t>.</a:t>
            </a:r>
          </a:p>
        </p:txBody>
      </p:sp>
      <p:sp>
        <p:nvSpPr>
          <p:cNvPr id="8" name="Freeform 8"/>
          <p:cNvSpPr/>
          <p:nvPr/>
        </p:nvSpPr>
        <p:spPr>
          <a:xfrm>
            <a:off x="7376181" y="780222"/>
            <a:ext cx="3535638" cy="2158600"/>
          </a:xfrm>
          <a:custGeom>
            <a:avLst/>
            <a:gdLst/>
            <a:ahLst/>
            <a:cxnLst/>
            <a:rect l="l" t="t" r="r" b="b"/>
            <a:pathLst>
              <a:path w="3535638" h="2158600">
                <a:moveTo>
                  <a:pt x="0" y="0"/>
                </a:moveTo>
                <a:lnTo>
                  <a:pt x="3535638" y="0"/>
                </a:lnTo>
                <a:lnTo>
                  <a:pt x="3535638" y="2158600"/>
                </a:lnTo>
                <a:lnTo>
                  <a:pt x="0" y="2158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-101876" y="8385315"/>
            <a:ext cx="18605224" cy="1967514"/>
            <a:chOff x="0" y="0"/>
            <a:chExt cx="4900141" cy="5181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900141" cy="518193"/>
            </a:xfrm>
            <a:custGeom>
              <a:avLst/>
              <a:gdLst/>
              <a:ahLst/>
              <a:cxnLst/>
              <a:rect l="l" t="t" r="r" b="b"/>
              <a:pathLst>
                <a:path w="4900141" h="518193">
                  <a:moveTo>
                    <a:pt x="0" y="0"/>
                  </a:moveTo>
                  <a:lnTo>
                    <a:pt x="4900141" y="0"/>
                  </a:lnTo>
                  <a:lnTo>
                    <a:pt x="4900141" y="518193"/>
                  </a:lnTo>
                  <a:lnTo>
                    <a:pt x="0" y="5181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4900141" cy="5658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0"/>
                </a:lnSpc>
              </a:pPr>
              <a:endParaRPr/>
            </a:p>
          </p:txBody>
        </p:sp>
      </p:grpSp>
      <p:grpSp>
        <p:nvGrpSpPr>
          <p:cNvPr id="18" name="Group 9">
            <a:extLst>
              <a:ext uri="{FF2B5EF4-FFF2-40B4-BE49-F238E27FC236}">
                <a16:creationId xmlns:a16="http://schemas.microsoft.com/office/drawing/2014/main" id="{A19F56F4-2A9E-1425-938F-8C4A8ECC9DED}"/>
              </a:ext>
            </a:extLst>
          </p:cNvPr>
          <p:cNvGrpSpPr/>
          <p:nvPr/>
        </p:nvGrpSpPr>
        <p:grpSpPr>
          <a:xfrm>
            <a:off x="-32657" y="8457547"/>
            <a:ext cx="18320657" cy="1901253"/>
            <a:chOff x="0" y="0"/>
            <a:chExt cx="24806965" cy="2535005"/>
          </a:xfrm>
        </p:grpSpPr>
        <p:grpSp>
          <p:nvGrpSpPr>
            <p:cNvPr id="19" name="Group 10">
              <a:extLst>
                <a:ext uri="{FF2B5EF4-FFF2-40B4-BE49-F238E27FC236}">
                  <a16:creationId xmlns:a16="http://schemas.microsoft.com/office/drawing/2014/main" id="{B261759D-6C1C-D707-2159-41F2727FF6CA}"/>
                </a:ext>
              </a:extLst>
            </p:cNvPr>
            <p:cNvGrpSpPr/>
            <p:nvPr/>
          </p:nvGrpSpPr>
          <p:grpSpPr>
            <a:xfrm>
              <a:off x="0" y="0"/>
              <a:ext cx="24806965" cy="2535005"/>
              <a:chOff x="0" y="0"/>
              <a:chExt cx="4900141" cy="500742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4DB3A8A7-DB00-8EDA-D16C-EC6127762579}"/>
                  </a:ext>
                </a:extLst>
              </p:cNvPr>
              <p:cNvSpPr/>
              <p:nvPr/>
            </p:nvSpPr>
            <p:spPr>
              <a:xfrm>
                <a:off x="0" y="0"/>
                <a:ext cx="4900141" cy="500742"/>
              </a:xfrm>
              <a:custGeom>
                <a:avLst/>
                <a:gdLst/>
                <a:ahLst/>
                <a:cxnLst/>
                <a:rect l="l" t="t" r="r" b="b"/>
                <a:pathLst>
                  <a:path w="4900141" h="500742">
                    <a:moveTo>
                      <a:pt x="0" y="0"/>
                    </a:moveTo>
                    <a:lnTo>
                      <a:pt x="4900141" y="0"/>
                    </a:lnTo>
                    <a:lnTo>
                      <a:pt x="4900141" y="500742"/>
                    </a:lnTo>
                    <a:lnTo>
                      <a:pt x="0" y="500742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FFA32493-C654-4FE6-0E4F-C88ECDC21F48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900141" cy="54836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0"/>
                  </a:lnSpc>
                </a:pPr>
                <a:endParaRPr/>
              </a:p>
            </p:txBody>
          </p:sp>
        </p:grp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E1DAA8B8-3D53-D2B2-5C59-F68FD421A157}"/>
                </a:ext>
              </a:extLst>
            </p:cNvPr>
            <p:cNvSpPr/>
            <p:nvPr/>
          </p:nvSpPr>
          <p:spPr>
            <a:xfrm>
              <a:off x="8186086" y="494019"/>
              <a:ext cx="4217396" cy="1448833"/>
            </a:xfrm>
            <a:custGeom>
              <a:avLst/>
              <a:gdLst/>
              <a:ahLst/>
              <a:cxnLst/>
              <a:rect l="l" t="t" r="r" b="b"/>
              <a:pathLst>
                <a:path w="4217396" h="1448833">
                  <a:moveTo>
                    <a:pt x="0" y="0"/>
                  </a:moveTo>
                  <a:lnTo>
                    <a:pt x="4217396" y="0"/>
                  </a:lnTo>
                  <a:lnTo>
                    <a:pt x="4217396" y="1448833"/>
                  </a:lnTo>
                  <a:lnTo>
                    <a:pt x="0" y="14488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2EBE023-0B1E-B73A-AA9A-97D82E85E961}"/>
                </a:ext>
              </a:extLst>
            </p:cNvPr>
            <p:cNvSpPr/>
            <p:nvPr/>
          </p:nvSpPr>
          <p:spPr>
            <a:xfrm>
              <a:off x="2382921" y="550963"/>
              <a:ext cx="4501265" cy="1363202"/>
            </a:xfrm>
            <a:custGeom>
              <a:avLst/>
              <a:gdLst/>
              <a:ahLst/>
              <a:cxnLst/>
              <a:rect l="l" t="t" r="r" b="b"/>
              <a:pathLst>
                <a:path w="4501266" h="1363202">
                  <a:moveTo>
                    <a:pt x="0" y="0"/>
                  </a:moveTo>
                  <a:lnTo>
                    <a:pt x="4501266" y="0"/>
                  </a:lnTo>
                  <a:lnTo>
                    <a:pt x="4501266" y="1363202"/>
                  </a:lnTo>
                  <a:lnTo>
                    <a:pt x="0" y="13632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9EEA0285-E371-BE21-2ECD-B6F665AF18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75" y="8457547"/>
            <a:ext cx="7543800" cy="2142676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FA1D94A4-F658-EBC3-1011-882616E6D164}"/>
              </a:ext>
            </a:extLst>
          </p:cNvPr>
          <p:cNvSpPr txBox="1"/>
          <p:nvPr/>
        </p:nvSpPr>
        <p:spPr>
          <a:xfrm>
            <a:off x="1085436" y="7742991"/>
            <a:ext cx="16230600" cy="436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000" dirty="0">
                <a:solidFill>
                  <a:srgbClr val="FFFFFF"/>
                </a:solidFill>
                <a:latin typeface="Raleway"/>
              </a:rPr>
              <a:t>Contact : Élodie PUTTEMAN : 06.12.61.27.67</a:t>
            </a:r>
            <a:endParaRPr lang="en-US" sz="2000" dirty="0">
              <a:solidFill>
                <a:schemeClr val="bg1"/>
              </a:solidFill>
              <a:latin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05" r="2605"/>
            <a:stretch>
              <a:fillRect/>
            </a:stretch>
          </p:blipFill>
          <p:spPr>
            <a:xfrm>
              <a:off x="0" y="0"/>
              <a:ext cx="24384000" cy="13716000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 rot="4626">
            <a:off x="19" y="542925"/>
            <a:ext cx="1415531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2040107" y="25162"/>
            <a:ext cx="5757440" cy="1045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21"/>
              </a:lnSpc>
            </a:pPr>
            <a:r>
              <a:rPr lang="en-US" sz="6604" spc="59">
                <a:solidFill>
                  <a:srgbClr val="000000"/>
                </a:solidFill>
                <a:latin typeface="Raleway Heavy Bold"/>
              </a:rPr>
              <a:t>ANNEXE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984488"/>
            <a:ext cx="16230600" cy="9144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Entre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soussignees</a:t>
            </a: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La société Rise Partners, SAS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immatriculée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au Registre du Commerce et des Sociétés de Grasse sous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numéro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853 726 925,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siège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social est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situé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2000, route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Lucioles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06530 Sophia Antipolis, au capital de 148000 euros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représentée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son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Président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Monsieur Jonathan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Laroussinie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ayant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tout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pouvoir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aux fins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Ci-après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désignée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« Rise Partners »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De première part,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La société [                                                                 ], Société [                                                                         ],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immatriculée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au Registre du Commerce et des Sociétés de [                                            ] sous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numéro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[                                   ],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siège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social est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situé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[                                                                                                                                                                                  ],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prise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personne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son [                                   ], Monsieur [                                                                                ],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ayant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tout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pouvoir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aux fins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Ci-après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désignée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le « client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Partenaire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»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De deuxième part,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Ci-après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désignée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(s)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individuellement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la «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»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collectivement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par les « Parties »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Raleway Bold"/>
              </a:rPr>
              <a:t>l a </a:t>
            </a:r>
            <a:r>
              <a:rPr lang="en-US" sz="1100" dirty="0" err="1">
                <a:solidFill>
                  <a:srgbClr val="000000"/>
                </a:solidFill>
                <a:latin typeface="Raleway Bold"/>
              </a:rPr>
              <a:t>été</a:t>
            </a:r>
            <a:r>
              <a:rPr lang="en-US" sz="1100" dirty="0">
                <a:solidFill>
                  <a:srgbClr val="000000"/>
                </a:solidFill>
                <a:latin typeface="Raleway Bold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 Bold"/>
              </a:rPr>
              <a:t>préalablement</a:t>
            </a:r>
            <a:r>
              <a:rPr lang="en-US" sz="1100" dirty="0">
                <a:solidFill>
                  <a:srgbClr val="000000"/>
                </a:solidFill>
                <a:latin typeface="Raleway Bold"/>
              </a:rPr>
              <a:t> exposé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 Bold"/>
            </a:endParaRPr>
          </a:p>
          <a:p>
            <a:pPr algn="just">
              <a:lnSpc>
                <a:spcPts val="1540"/>
              </a:lnSpc>
            </a:pP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Préambule</a:t>
            </a:r>
            <a:endParaRPr lang="en-US" sz="1100" u="sng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Rise Partners, société de conseil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stratégie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financement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l’innovation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organise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annuellement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Trophées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l’hypercroissance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 Les Trophées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l’hypercroissance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un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événement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majeur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visant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analyser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la performance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entreprises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innovantes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Région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Sud et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soumettre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un jury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d’experts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indépendants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analyses pour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remettre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un prix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d’excellence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lors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l’événement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 </a:t>
            </a:r>
          </a:p>
          <a:p>
            <a:pPr algn="just">
              <a:lnSpc>
                <a:spcPts val="1540"/>
              </a:lnSpc>
            </a:pPr>
            <a:r>
              <a:rPr lang="en-US" sz="1100" dirty="0" err="1">
                <a:solidFill>
                  <a:srgbClr val="000000"/>
                </a:solidFill>
                <a:latin typeface="Raleway"/>
              </a:rPr>
              <a:t>Ces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prix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seront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remis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lors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cérémonie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publique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Mars 2026.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Cet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événement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regroupe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un ensemble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professionnels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avisés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sera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rendu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public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média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interposés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 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Ceci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étant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exposé, les Parties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convenu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qui suit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 Bold"/>
              </a:rPr>
              <a:t>Convention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 Bold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Article 1er -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Objet</a:t>
            </a:r>
            <a:r>
              <a:rPr lang="en-US" sz="1100" u="sng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(ci-après l’ « Accord ») a pour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objet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d’organiser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rapports des Parties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concernant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l’échange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pendant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période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discussions relatives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l’attribution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Trophées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l’hypercroissance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2023.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conséquent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il ne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saurait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aucune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manière,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créer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lien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juridique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dehors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l’objet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pour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lequel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il 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prévu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En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aucune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disposition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ne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peut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être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interprétée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obligeant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Parties à se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lier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contractuellement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avec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cette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dernière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dans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l'avenir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ne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peut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davantage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être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interprété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obligeant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Parties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divulguer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u="sng" dirty="0">
                <a:solidFill>
                  <a:srgbClr val="000000"/>
                </a:solidFill>
                <a:latin typeface="Raleway"/>
              </a:rPr>
              <a:t>Article 2 – Durée -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Territoire</a:t>
            </a:r>
            <a:endParaRPr lang="en-US" sz="1100" u="sng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est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conclu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compter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sa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signature par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dernière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Parties pour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une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durée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) cinq (5)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pour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qui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concerne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engagements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confidentialité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tels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qu’exposés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l’article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3 ci-dessous et de ii) dix-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huit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(18)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mois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pour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qui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concerne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engagements de non-concurrence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tels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qu’exposés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l’article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4 ci-dessous.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est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conclu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pour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territoire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du monde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entier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</a:t>
            </a:r>
          </a:p>
          <a:p>
            <a:pPr algn="just">
              <a:lnSpc>
                <a:spcPts val="1540"/>
              </a:lnSpc>
            </a:pPr>
            <a:endParaRPr lang="en-US" sz="1100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u="sng" dirty="0">
                <a:solidFill>
                  <a:srgbClr val="000000"/>
                </a:solidFill>
                <a:latin typeface="Raleway"/>
              </a:rPr>
              <a:t>Article 3 – Engagements de </a:t>
            </a:r>
            <a:r>
              <a:rPr lang="en-US" sz="1100" u="sng" dirty="0" err="1">
                <a:solidFill>
                  <a:srgbClr val="000000"/>
                </a:solidFill>
                <a:latin typeface="Raleway"/>
              </a:rPr>
              <a:t>confidentialité</a:t>
            </a:r>
            <a:endParaRPr lang="en-US" sz="1100" u="sng" dirty="0">
              <a:solidFill>
                <a:srgbClr val="000000"/>
              </a:solidFill>
              <a:latin typeface="Raleway"/>
            </a:endParaRP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3.1.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L'expression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«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»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utilisée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dans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désigne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toutes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documents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données, de nature technique,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intellectuelle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financière,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économique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commerciale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organisationnelle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compris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méthodologies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propres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fonctionnalités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concept, Savoir-Faire,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l'identité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leurs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clients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partenaires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ainsi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toute information,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connaissance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donnée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quel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qu'en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soit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 support (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écrit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communiquée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sous quelle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forme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soit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exemple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sous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forme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données techniques, de dessins,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photographies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spécifications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normes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manuels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rapports,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verbales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procédures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listes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informatiques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logiciels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compris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Applications, de documentation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logicielle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 cahier des charges,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schémas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dessins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d’écrans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logiciel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etc.,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Parties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auront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connaissance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dans le cadre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leurs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échanges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.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3.2. Les deux Parties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s’engagent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: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(a)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soient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protégées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gardées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strictement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soient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traitées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avec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même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degré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précaution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de protection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la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accorde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propres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Informations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Confidentielles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même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importance ; et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(b) ne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soient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divulguées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qu'à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seuls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représentants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légaux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actionnaires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ainsi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qu’à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collaborateurs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Partenaires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ayant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besoin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connaître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conseils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appelés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intervenir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sur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Projet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étant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entendu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chaque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i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)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s’engage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conclure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avec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l’ensemble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personnes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précitées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conventions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même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nature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portée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ii) se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porte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tout état de cause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garante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du respect par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l’ensemble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personnes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précitées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du respect du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Accord.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(c) ne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fasse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pas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l’objet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copies,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ou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conservation sur un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quelconque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support, sans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l'accord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préalable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écrit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et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retourner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à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réception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et à première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demande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toute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demande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écrite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l’autre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Partie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tous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documents et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autres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supports tangibles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l'information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en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sa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possession,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ainsi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toute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copie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effectuée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conformément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aux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présentes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</a:t>
            </a:r>
          </a:p>
          <a:p>
            <a:pPr algn="just">
              <a:lnSpc>
                <a:spcPts val="1540"/>
              </a:lnSpc>
            </a:pPr>
            <a:r>
              <a:rPr lang="en-US" sz="1100" dirty="0">
                <a:solidFill>
                  <a:srgbClr val="000000"/>
                </a:solidFill>
                <a:latin typeface="Raleway"/>
              </a:rPr>
              <a:t>(d) dans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tous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les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cas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, ne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soient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utilisées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que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pour le seul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objet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défini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au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préambule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de </a:t>
            </a:r>
            <a:r>
              <a:rPr lang="en-US" sz="1100" dirty="0" err="1">
                <a:solidFill>
                  <a:srgbClr val="000000"/>
                </a:solidFill>
                <a:latin typeface="Raleway"/>
              </a:rPr>
              <a:t>cet</a:t>
            </a:r>
            <a:r>
              <a:rPr lang="en-US" sz="1100" dirty="0">
                <a:solidFill>
                  <a:srgbClr val="000000"/>
                </a:solidFill>
                <a:latin typeface="Raleway"/>
              </a:rPr>
              <a:t> Accord ;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9175" y="647084"/>
            <a:ext cx="5977384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Raleway Bold"/>
              </a:rPr>
              <a:t>Engagement de confidentialité &amp; de non-concurrence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2027</Words>
  <Application>Microsoft Macintosh PowerPoint</Application>
  <PresentationFormat>Personnalisé</PresentationFormat>
  <Paragraphs>154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Raleway Bold</vt:lpstr>
      <vt:lpstr>Raleway</vt:lpstr>
      <vt:lpstr>Raleway Heavy Bold</vt:lpstr>
      <vt:lpstr>Raleway Italics</vt:lpstr>
      <vt:lpstr>Arial</vt:lpstr>
      <vt:lpstr>Raleway Heavy</vt:lpstr>
      <vt:lpstr>Aptos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TDH - Dossier de candidature Complément Pitch Deck</dc:title>
  <dc:creator>Marjorie</dc:creator>
  <cp:lastModifiedBy>Katerina Leoni</cp:lastModifiedBy>
  <cp:revision>21</cp:revision>
  <dcterms:created xsi:type="dcterms:W3CDTF">2006-08-16T00:00:00Z</dcterms:created>
  <dcterms:modified xsi:type="dcterms:W3CDTF">2025-11-13T09:58:53Z</dcterms:modified>
  <dc:identifier>DAFZ0X-IQgU</dc:identifier>
</cp:coreProperties>
</file>