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1"/>
  </p:notesMasterIdLst>
  <p:sldIdLst>
    <p:sldId id="256" r:id="rId2"/>
    <p:sldId id="284" r:id="rId3"/>
    <p:sldId id="257" r:id="rId4"/>
    <p:sldId id="258" r:id="rId5"/>
    <p:sldId id="283" r:id="rId6"/>
    <p:sldId id="260" r:id="rId7"/>
    <p:sldId id="287" r:id="rId8"/>
    <p:sldId id="261" r:id="rId9"/>
    <p:sldId id="259" r:id="rId10"/>
    <p:sldId id="262" r:id="rId11"/>
    <p:sldId id="288" r:id="rId12"/>
    <p:sldId id="292" r:id="rId13"/>
    <p:sldId id="291" r:id="rId14"/>
    <p:sldId id="263" r:id="rId15"/>
    <p:sldId id="264" r:id="rId16"/>
    <p:sldId id="280" r:id="rId17"/>
    <p:sldId id="289" r:id="rId18"/>
    <p:sldId id="274" r:id="rId19"/>
    <p:sldId id="290" r:id="rId20"/>
  </p:sldIdLst>
  <p:sldSz cx="9906000" cy="6858000" type="A4"/>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7A"/>
    <a:srgbClr val="005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6506" autoAdjust="0"/>
  </p:normalViewPr>
  <p:slideViewPr>
    <p:cSldViewPr>
      <p:cViewPr varScale="1">
        <p:scale>
          <a:sx n="45" d="100"/>
          <a:sy n="45" d="100"/>
        </p:scale>
        <p:origin x="2784"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B11528E6-8312-DF4C-B1D6-C1469CA00313}" type="datetimeFigureOut">
              <a:rPr lang="fr-FR" smtClean="0"/>
              <a:t>13/03/2023</a:t>
            </a:fld>
            <a:endParaRPr lang="fr-FR"/>
          </a:p>
        </p:txBody>
      </p:sp>
      <p:sp>
        <p:nvSpPr>
          <p:cNvPr id="4" name="Espace réservé de l’image des diapositives 3"/>
          <p:cNvSpPr>
            <a:spLocks noGrp="1" noRot="1" noChangeAspect="1"/>
          </p:cNvSpPr>
          <p:nvPr>
            <p:ph type="sldImg" idx="2"/>
          </p:nvPr>
        </p:nvSpPr>
        <p:spPr>
          <a:xfrm>
            <a:off x="1173163" y="1336675"/>
            <a:ext cx="521335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4B6483EB-CB6D-5B42-85CE-355B07DA2361}" type="slidenum">
              <a:rPr lang="fr-FR" smtClean="0"/>
              <a:t>‹N°›</a:t>
            </a:fld>
            <a:endParaRPr lang="fr-FR"/>
          </a:p>
        </p:txBody>
      </p:sp>
    </p:spTree>
    <p:extLst>
      <p:ext uri="{BB962C8B-B14F-4D97-AF65-F5344CB8AC3E}">
        <p14:creationId xmlns:p14="http://schemas.microsoft.com/office/powerpoint/2010/main" val="34407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Opération</a:t>
            </a:r>
            <a:r>
              <a:rPr lang="fr-FR" baseline="0" dirty="0" smtClean="0"/>
              <a:t> inédite par son ampleur : l’autoconsommation collective commence à exister mais ce sont des opération à plus petite échelle. </a:t>
            </a:r>
          </a:p>
          <a:p>
            <a:r>
              <a:rPr lang="fr-FR" baseline="0" dirty="0" smtClean="0"/>
              <a:t>L’échelle du quartier entier, avec près de 1400 logements et plusieurs équipements publics c’est inédit. </a:t>
            </a:r>
            <a:endParaRPr lang="fr-FR" dirty="0"/>
          </a:p>
        </p:txBody>
      </p:sp>
      <p:sp>
        <p:nvSpPr>
          <p:cNvPr id="4" name="Espace réservé du numéro de diapositive 3"/>
          <p:cNvSpPr>
            <a:spLocks noGrp="1"/>
          </p:cNvSpPr>
          <p:nvPr>
            <p:ph type="sldNum" sz="quarter" idx="10"/>
          </p:nvPr>
        </p:nvSpPr>
        <p:spPr/>
        <p:txBody>
          <a:bodyPr/>
          <a:lstStyle/>
          <a:p>
            <a:fld id="{4B6483EB-CB6D-5B42-85CE-355B07DA2361}" type="slidenum">
              <a:rPr lang="fr-FR" smtClean="0"/>
              <a:t>15</a:t>
            </a:fld>
            <a:endParaRPr lang="fr-FR"/>
          </a:p>
        </p:txBody>
      </p:sp>
    </p:spTree>
    <p:extLst>
      <p:ext uri="{BB962C8B-B14F-4D97-AF65-F5344CB8AC3E}">
        <p14:creationId xmlns:p14="http://schemas.microsoft.com/office/powerpoint/2010/main" val="426327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6483EB-CB6D-5B42-85CE-355B07DA2361}" type="slidenum">
              <a:rPr lang="fr-FR" smtClean="0"/>
              <a:t>16</a:t>
            </a:fld>
            <a:endParaRPr lang="fr-FR"/>
          </a:p>
        </p:txBody>
      </p:sp>
    </p:spTree>
    <p:extLst>
      <p:ext uri="{BB962C8B-B14F-4D97-AF65-F5344CB8AC3E}">
        <p14:creationId xmlns:p14="http://schemas.microsoft.com/office/powerpoint/2010/main" val="4162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Implication</a:t>
            </a:r>
            <a:r>
              <a:rPr lang="fr-FR" baseline="0" dirty="0" smtClean="0"/>
              <a:t> pour le jury :</a:t>
            </a:r>
          </a:p>
          <a:p>
            <a:r>
              <a:rPr lang="fr-FR" dirty="0" smtClean="0"/>
              <a:t>Le travail sur les</a:t>
            </a:r>
            <a:r>
              <a:rPr lang="fr-FR" baseline="0" dirty="0" smtClean="0"/>
              <a:t> critères doit permettre de traduire les objectifs en élément de réponses attendus et les pondérer les uns par rapport aux autres pour aboutir à une grille d’appréciation et donc de notation des projets pour prise en compte dans le cahier des charges.</a:t>
            </a:r>
          </a:p>
          <a:p>
            <a:r>
              <a:rPr lang="fr-FR" baseline="0" dirty="0" smtClean="0"/>
              <a:t>Réunion de travail pour la présentation de l’analyse des offres (selon la grille d’analyse qu’il aura défini) pour en établir un classement ouvrant l’accès aux négociations pour les meilleurs projets.</a:t>
            </a:r>
          </a:p>
          <a:p>
            <a:r>
              <a:rPr lang="fr-FR" baseline="0" dirty="0" smtClean="0"/>
              <a:t>Participation aux séances de négociation.</a:t>
            </a:r>
          </a:p>
          <a:p>
            <a:r>
              <a:rPr lang="fr-FR" baseline="0" dirty="0" smtClean="0"/>
              <a:t>Réunion de travail pour la présentation de </a:t>
            </a:r>
            <a:r>
              <a:rPr lang="fr-FR" baseline="0" smtClean="0"/>
              <a:t>l’analyses des offres </a:t>
            </a:r>
            <a:r>
              <a:rPr lang="fr-FR" baseline="0" dirty="0" smtClean="0"/>
              <a:t>négociés pour déterminer le lauréat.</a:t>
            </a:r>
            <a:endParaRPr lang="fr-FR" dirty="0"/>
          </a:p>
        </p:txBody>
      </p:sp>
      <p:sp>
        <p:nvSpPr>
          <p:cNvPr id="4" name="Espace réservé du numéro de diapositive 3"/>
          <p:cNvSpPr>
            <a:spLocks noGrp="1"/>
          </p:cNvSpPr>
          <p:nvPr>
            <p:ph type="sldNum" sz="quarter" idx="10"/>
          </p:nvPr>
        </p:nvSpPr>
        <p:spPr/>
        <p:txBody>
          <a:bodyPr/>
          <a:lstStyle/>
          <a:p>
            <a:fld id="{4B6483EB-CB6D-5B42-85CE-355B07DA2361}" type="slidenum">
              <a:rPr lang="fr-FR" smtClean="0"/>
              <a:t>18</a:t>
            </a:fld>
            <a:endParaRPr lang="fr-FR"/>
          </a:p>
        </p:txBody>
      </p:sp>
    </p:spTree>
    <p:extLst>
      <p:ext uri="{BB962C8B-B14F-4D97-AF65-F5344CB8AC3E}">
        <p14:creationId xmlns:p14="http://schemas.microsoft.com/office/powerpoint/2010/main" val="162428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Implication</a:t>
            </a:r>
            <a:r>
              <a:rPr lang="fr-FR" baseline="0" dirty="0" smtClean="0"/>
              <a:t> pour le jury :</a:t>
            </a:r>
          </a:p>
          <a:p>
            <a:r>
              <a:rPr lang="fr-FR" dirty="0" smtClean="0"/>
              <a:t>Le travail sur les</a:t>
            </a:r>
            <a:r>
              <a:rPr lang="fr-FR" baseline="0" dirty="0" smtClean="0"/>
              <a:t> critères doit permettre de traduire les objectifs en élément de réponses attendus et les pondérer les uns par rapport aux autres pour aboutir à une grille d’appréciation et donc de notation des projets pour prise en compte dans le cahier des charges.</a:t>
            </a:r>
          </a:p>
          <a:p>
            <a:r>
              <a:rPr lang="fr-FR" baseline="0" dirty="0" smtClean="0"/>
              <a:t>Réunion de travail pour la présentation de l’analyse des offres (selon la grille d’analyse qu’il aura défini) pour en établir un classement ouvrant l’accès aux négociations pour les meilleurs projets.</a:t>
            </a:r>
          </a:p>
          <a:p>
            <a:r>
              <a:rPr lang="fr-FR" baseline="0" dirty="0" smtClean="0"/>
              <a:t>Participation aux séances de négociation.</a:t>
            </a:r>
          </a:p>
          <a:p>
            <a:r>
              <a:rPr lang="fr-FR" baseline="0" dirty="0" smtClean="0"/>
              <a:t>Réunion de travail pour la présentation de </a:t>
            </a:r>
            <a:r>
              <a:rPr lang="fr-FR" baseline="0" smtClean="0"/>
              <a:t>l’analyses des offres </a:t>
            </a:r>
            <a:r>
              <a:rPr lang="fr-FR" baseline="0" dirty="0" smtClean="0"/>
              <a:t>négociés pour déterminer le lauréat.</a:t>
            </a:r>
            <a:endParaRPr lang="fr-FR" dirty="0"/>
          </a:p>
        </p:txBody>
      </p:sp>
      <p:sp>
        <p:nvSpPr>
          <p:cNvPr id="4" name="Espace réservé du numéro de diapositive 3"/>
          <p:cNvSpPr>
            <a:spLocks noGrp="1"/>
          </p:cNvSpPr>
          <p:nvPr>
            <p:ph type="sldNum" sz="quarter" idx="10"/>
          </p:nvPr>
        </p:nvSpPr>
        <p:spPr/>
        <p:txBody>
          <a:bodyPr/>
          <a:lstStyle/>
          <a:p>
            <a:fld id="{4B6483EB-CB6D-5B42-85CE-355B07DA2361}" type="slidenum">
              <a:rPr lang="fr-FR" smtClean="0"/>
              <a:t>19</a:t>
            </a:fld>
            <a:endParaRPr lang="fr-FR"/>
          </a:p>
        </p:txBody>
      </p:sp>
    </p:spTree>
    <p:extLst>
      <p:ext uri="{BB962C8B-B14F-4D97-AF65-F5344CB8AC3E}">
        <p14:creationId xmlns:p14="http://schemas.microsoft.com/office/powerpoint/2010/main" val="50253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372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743040" y="2130480"/>
            <a:ext cx="8419680" cy="146952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8"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69"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Tree>
    <p:extLst>
      <p:ext uri="{BB962C8B-B14F-4D97-AF65-F5344CB8AC3E}">
        <p14:creationId xmlns:p14="http://schemas.microsoft.com/office/powerpoint/2010/main" val="47097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743040" y="2130480"/>
            <a:ext cx="8419680" cy="146952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7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7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74"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Tree>
    <p:extLst>
      <p:ext uri="{BB962C8B-B14F-4D97-AF65-F5344CB8AC3E}">
        <p14:creationId xmlns:p14="http://schemas.microsoft.com/office/powerpoint/2010/main" val="165129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743040" y="2130480"/>
            <a:ext cx="8419680" cy="146952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6"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77"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78"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79"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80"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81"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fr-FR" sz="1800" b="0" strike="noStrike" spc="-1">
              <a:solidFill>
                <a:srgbClr val="000000"/>
              </a:solidFill>
              <a:latin typeface="Calibri"/>
            </a:endParaRPr>
          </a:p>
        </p:txBody>
      </p:sp>
    </p:spTree>
    <p:extLst>
      <p:ext uri="{BB962C8B-B14F-4D97-AF65-F5344CB8AC3E}">
        <p14:creationId xmlns:p14="http://schemas.microsoft.com/office/powerpoint/2010/main" val="299922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2"/>
          </p:nvPr>
        </p:nvSpPr>
        <p:spPr/>
        <p:txBody>
          <a:bodyPr/>
          <a:lstStyle/>
          <a:p>
            <a:fld id="{EA6DCE01-793E-F046-99C3-3A62C728F902}" type="slidenum">
              <a:rPr lang="fr-FR" smtClean="0"/>
              <a:t>‹N°›</a:t>
            </a:fld>
            <a:endParaRPr lang="fr-FR"/>
          </a:p>
        </p:txBody>
      </p:sp>
    </p:spTree>
    <p:extLst>
      <p:ext uri="{BB962C8B-B14F-4D97-AF65-F5344CB8AC3E}">
        <p14:creationId xmlns:p14="http://schemas.microsoft.com/office/powerpoint/2010/main" val="357482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743040" y="2130480"/>
            <a:ext cx="8419680" cy="146952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47"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fr-FR" sz="3200" b="0" strike="noStrike" spc="-1">
              <a:latin typeface="Arial"/>
            </a:endParaRPr>
          </a:p>
        </p:txBody>
      </p:sp>
    </p:spTree>
    <p:extLst>
      <p:ext uri="{BB962C8B-B14F-4D97-AF65-F5344CB8AC3E}">
        <p14:creationId xmlns:p14="http://schemas.microsoft.com/office/powerpoint/2010/main" val="691901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43040" y="2130480"/>
            <a:ext cx="8419680" cy="146952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49"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fr-FR" sz="1800" b="0" strike="noStrike" spc="-1">
              <a:solidFill>
                <a:srgbClr val="000000"/>
              </a:solidFill>
              <a:latin typeface="Calibri"/>
            </a:endParaRPr>
          </a:p>
        </p:txBody>
      </p:sp>
    </p:spTree>
    <p:extLst>
      <p:ext uri="{BB962C8B-B14F-4D97-AF65-F5344CB8AC3E}">
        <p14:creationId xmlns:p14="http://schemas.microsoft.com/office/powerpoint/2010/main" val="379525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743040" y="2130480"/>
            <a:ext cx="8419680" cy="146952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1"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52"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fr-FR" sz="1800" b="0" strike="noStrike" spc="-1">
              <a:solidFill>
                <a:srgbClr val="000000"/>
              </a:solidFill>
              <a:latin typeface="Calibri"/>
            </a:endParaRPr>
          </a:p>
        </p:txBody>
      </p:sp>
    </p:spTree>
    <p:extLst>
      <p:ext uri="{BB962C8B-B14F-4D97-AF65-F5344CB8AC3E}">
        <p14:creationId xmlns:p14="http://schemas.microsoft.com/office/powerpoint/2010/main" val="38330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743040" y="2130480"/>
            <a:ext cx="8419680" cy="1469520"/>
          </a:xfrm>
          <a:prstGeom prst="rect">
            <a:avLst/>
          </a:prstGeom>
        </p:spPr>
        <p:txBody>
          <a:bodyPr lIns="0" tIns="0" rIns="0" bIns="0" anchor="ctr">
            <a:noAutofit/>
          </a:bodyPr>
          <a:lstStyle/>
          <a:p>
            <a:endParaRPr lang="fr-FR" sz="1800" b="0" strike="noStrike" spc="-1">
              <a:solidFill>
                <a:srgbClr val="000000"/>
              </a:solidFill>
              <a:latin typeface="Calibri"/>
            </a:endParaRPr>
          </a:p>
        </p:txBody>
      </p:sp>
    </p:spTree>
    <p:extLst>
      <p:ext uri="{BB962C8B-B14F-4D97-AF65-F5344CB8AC3E}">
        <p14:creationId xmlns:p14="http://schemas.microsoft.com/office/powerpoint/2010/main" val="207665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743040" y="2130480"/>
            <a:ext cx="8419680" cy="6813000"/>
          </a:xfrm>
          <a:prstGeom prst="rect">
            <a:avLst/>
          </a:prstGeom>
        </p:spPr>
        <p:txBody>
          <a:bodyPr lIns="0" tIns="0" rIns="0" bIns="0" anchor="ctr">
            <a:noAutofit/>
          </a:bodyPr>
          <a:lstStyle/>
          <a:p>
            <a:pPr algn="ctr"/>
            <a:endParaRPr lang="fr-FR" sz="3200" b="0" strike="noStrike" spc="-1">
              <a:latin typeface="Arial"/>
            </a:endParaRPr>
          </a:p>
        </p:txBody>
      </p:sp>
    </p:spTree>
    <p:extLst>
      <p:ext uri="{BB962C8B-B14F-4D97-AF65-F5344CB8AC3E}">
        <p14:creationId xmlns:p14="http://schemas.microsoft.com/office/powerpoint/2010/main" val="365185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743040" y="2130480"/>
            <a:ext cx="8419680" cy="146952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57"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5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Tree>
    <p:extLst>
      <p:ext uri="{BB962C8B-B14F-4D97-AF65-F5344CB8AC3E}">
        <p14:creationId xmlns:p14="http://schemas.microsoft.com/office/powerpoint/2010/main" val="94332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743040" y="2130480"/>
            <a:ext cx="8419680" cy="146952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0"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6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62"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Tree>
    <p:extLst>
      <p:ext uri="{BB962C8B-B14F-4D97-AF65-F5344CB8AC3E}">
        <p14:creationId xmlns:p14="http://schemas.microsoft.com/office/powerpoint/2010/main" val="201967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743040" y="2130480"/>
            <a:ext cx="8419680" cy="146952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6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
        <p:nvSpPr>
          <p:cNvPr id="66"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fr-FR" sz="1800" b="0" strike="noStrike" spc="-1">
              <a:solidFill>
                <a:srgbClr val="000000"/>
              </a:solidFill>
              <a:latin typeface="Calibri"/>
            </a:endParaRPr>
          </a:p>
        </p:txBody>
      </p:sp>
    </p:spTree>
    <p:extLst>
      <p:ext uri="{BB962C8B-B14F-4D97-AF65-F5344CB8AC3E}">
        <p14:creationId xmlns:p14="http://schemas.microsoft.com/office/powerpoint/2010/main" val="152919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Image 6"/>
          <p:cNvPicPr/>
          <p:nvPr/>
        </p:nvPicPr>
        <p:blipFill>
          <a:blip r:embed="rId15"/>
          <a:stretch/>
        </p:blipFill>
        <p:spPr>
          <a:xfrm>
            <a:off x="0" y="0"/>
            <a:ext cx="9900000" cy="1538640"/>
          </a:xfrm>
          <a:prstGeom prst="rect">
            <a:avLst/>
          </a:prstGeom>
          <a:ln w="0">
            <a:noFill/>
          </a:ln>
        </p:spPr>
      </p:pic>
      <p:sp>
        <p:nvSpPr>
          <p:cNvPr id="43" name="PlaceHolder 2"/>
          <p:cNvSpPr>
            <a:spLocks noGrp="1"/>
          </p:cNvSpPr>
          <p:nvPr>
            <p:ph type="title"/>
          </p:nvPr>
        </p:nvSpPr>
        <p:spPr>
          <a:xfrm>
            <a:off x="495360" y="1400040"/>
            <a:ext cx="8915040" cy="523440"/>
          </a:xfrm>
          <a:prstGeom prst="rect">
            <a:avLst/>
          </a:prstGeom>
        </p:spPr>
        <p:txBody>
          <a:bodyPr anchor="ctr">
            <a:noAutofit/>
          </a:bodyPr>
          <a:lstStyle/>
          <a:p>
            <a:pPr>
              <a:lnSpc>
                <a:spcPct val="100000"/>
              </a:lnSpc>
            </a:pPr>
            <a:r>
              <a:rPr lang="fr-FR" sz="2800" b="1" strike="noStrike" cap="small" spc="-1">
                <a:solidFill>
                  <a:srgbClr val="000000"/>
                </a:solidFill>
                <a:latin typeface="Calibri"/>
              </a:rPr>
              <a:t>Cliquez et modifiez le titre</a:t>
            </a:r>
            <a:endParaRPr lang="fr-FR" sz="2800" b="0" strike="noStrike" spc="-1">
              <a:solidFill>
                <a:srgbClr val="000000"/>
              </a:solidFill>
              <a:latin typeface="Calibri"/>
            </a:endParaRPr>
          </a:p>
        </p:txBody>
      </p:sp>
      <p:sp>
        <p:nvSpPr>
          <p:cNvPr id="44" name="PlaceHolder 3"/>
          <p:cNvSpPr>
            <a:spLocks noGrp="1"/>
          </p:cNvSpPr>
          <p:nvPr>
            <p:ph type="body"/>
          </p:nvPr>
        </p:nvSpPr>
        <p:spPr>
          <a:xfrm>
            <a:off x="495360" y="2114640"/>
            <a:ext cx="8915040" cy="4011120"/>
          </a:xfrm>
          <a:prstGeom prst="rect">
            <a:avLst/>
          </a:prstGeom>
        </p:spPr>
        <p:txBody>
          <a:bodyPr>
            <a:noAutofit/>
          </a:bodyPr>
          <a:lstStyle/>
          <a:p>
            <a:pPr marL="343080" indent="-342720">
              <a:lnSpc>
                <a:spcPct val="100000"/>
              </a:lnSpc>
              <a:spcBef>
                <a:spcPts val="360"/>
              </a:spcBef>
              <a:buClr>
                <a:srgbClr val="000000"/>
              </a:buClr>
              <a:buFont typeface="Arial"/>
              <a:buChar char="•"/>
            </a:pPr>
            <a:r>
              <a:rPr lang="fr-FR" sz="1800" b="0" strike="noStrike" spc="-1" dirty="0">
                <a:solidFill>
                  <a:srgbClr val="000000"/>
                </a:solidFill>
                <a:latin typeface="Calibri"/>
              </a:rPr>
              <a:t>Cliquez pour modifier les styles du texte du masque</a:t>
            </a:r>
          </a:p>
          <a:p>
            <a:pPr marL="743040" lvl="1" indent="-285480">
              <a:lnSpc>
                <a:spcPct val="100000"/>
              </a:lnSpc>
              <a:spcBef>
                <a:spcPts val="320"/>
              </a:spcBef>
              <a:buClr>
                <a:srgbClr val="000000"/>
              </a:buClr>
              <a:buFont typeface="Arial"/>
              <a:buChar char="–"/>
            </a:pPr>
            <a:r>
              <a:rPr lang="fr-FR" sz="1600" b="0" strike="noStrike" spc="-1" dirty="0">
                <a:solidFill>
                  <a:srgbClr val="000000"/>
                </a:solidFill>
                <a:latin typeface="Calibri"/>
              </a:rPr>
              <a:t>Deuxième niveau</a:t>
            </a:r>
          </a:p>
          <a:p>
            <a:pPr marL="1143000" lvl="2" indent="-228240">
              <a:lnSpc>
                <a:spcPct val="100000"/>
              </a:lnSpc>
              <a:spcBef>
                <a:spcPts val="281"/>
              </a:spcBef>
              <a:buClr>
                <a:srgbClr val="000000"/>
              </a:buClr>
              <a:buFont typeface="Arial"/>
              <a:buChar char="•"/>
            </a:pPr>
            <a:r>
              <a:rPr lang="fr-FR" sz="1400" b="0" strike="noStrike" spc="-1" dirty="0">
                <a:solidFill>
                  <a:srgbClr val="000000"/>
                </a:solidFill>
                <a:latin typeface="Calibri"/>
              </a:rPr>
              <a:t>Troisième niveau</a:t>
            </a:r>
          </a:p>
          <a:p>
            <a:pPr marL="1600200" lvl="3" indent="-228240">
              <a:lnSpc>
                <a:spcPct val="100000"/>
              </a:lnSpc>
              <a:spcBef>
                <a:spcPts val="241"/>
              </a:spcBef>
              <a:buClr>
                <a:srgbClr val="000000"/>
              </a:buClr>
              <a:buFont typeface="Arial"/>
              <a:buChar char="–"/>
            </a:pPr>
            <a:r>
              <a:rPr lang="fr-FR" sz="1200" b="0" strike="noStrike" spc="-1" dirty="0">
                <a:solidFill>
                  <a:srgbClr val="000000"/>
                </a:solidFill>
                <a:latin typeface="Calibri"/>
              </a:rPr>
              <a:t>Quatrième niveau</a:t>
            </a:r>
          </a:p>
          <a:p>
            <a:pPr marL="2057400" lvl="4" indent="-228240">
              <a:lnSpc>
                <a:spcPct val="100000"/>
              </a:lnSpc>
              <a:spcBef>
                <a:spcPts val="241"/>
              </a:spcBef>
              <a:buClr>
                <a:srgbClr val="000000"/>
              </a:buClr>
              <a:buFont typeface="Arial"/>
              <a:buChar char="»"/>
            </a:pPr>
            <a:r>
              <a:rPr lang="fr-FR" sz="1200" b="0" strike="noStrike" spc="-1" dirty="0">
                <a:solidFill>
                  <a:srgbClr val="000000"/>
                </a:solidFill>
                <a:latin typeface="Calibri"/>
              </a:rPr>
              <a:t>Cinquième niveau</a:t>
            </a:r>
          </a:p>
        </p:txBody>
      </p:sp>
      <p:sp>
        <p:nvSpPr>
          <p:cNvPr id="45" name="PlaceHolder 4"/>
          <p:cNvSpPr>
            <a:spLocks noGrp="1"/>
          </p:cNvSpPr>
          <p:nvPr>
            <p:ph type="sldNum"/>
          </p:nvPr>
        </p:nvSpPr>
        <p:spPr>
          <a:xfrm>
            <a:off x="7099200" y="6489720"/>
            <a:ext cx="2311200" cy="364680"/>
          </a:xfrm>
          <a:prstGeom prst="rect">
            <a:avLst/>
          </a:prstGeom>
        </p:spPr>
        <p:txBody>
          <a:bodyPr anchor="ctr">
            <a:noAutofit/>
          </a:bodyPr>
          <a:lstStyle/>
          <a:p>
            <a:pPr algn="r"/>
            <a:fld id="{75CC35A5-9917-4E60-B461-E2FB64C00D9D}" type="slidenum">
              <a:rPr lang="fr-FR" sz="1200" spc="-1">
                <a:solidFill>
                  <a:srgbClr val="8B8B8B"/>
                </a:solidFill>
                <a:latin typeface="Calibri"/>
              </a:rPr>
              <a:pPr algn="r"/>
              <a:t>‹N°›</a:t>
            </a:fld>
            <a:endParaRPr lang="fr-FR" sz="1200" spc="-1">
              <a:solidFill>
                <a:prstClr val="black"/>
              </a:solidFill>
              <a:latin typeface="Times New Roman"/>
            </a:endParaRPr>
          </a:p>
        </p:txBody>
      </p:sp>
      <p:sp>
        <p:nvSpPr>
          <p:cNvPr id="2" name="Rectangle 1"/>
          <p:cNvSpPr/>
          <p:nvPr userDrawn="1"/>
        </p:nvSpPr>
        <p:spPr>
          <a:xfrm>
            <a:off x="8337376" y="188640"/>
            <a:ext cx="1368152" cy="1061100"/>
          </a:xfrm>
          <a:prstGeom prst="rect">
            <a:avLst/>
          </a:prstGeom>
          <a:solidFill>
            <a:srgbClr val="005979"/>
          </a:solidFill>
          <a:ln>
            <a:solidFill>
              <a:srgbClr val="005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3080792" y="620688"/>
            <a:ext cx="2592288" cy="277942"/>
          </a:xfrm>
          <a:prstGeom prst="rect">
            <a:avLst/>
          </a:prstGeom>
          <a:solidFill>
            <a:srgbClr val="005979"/>
          </a:solidFill>
          <a:ln>
            <a:solidFill>
              <a:srgbClr val="00597A"/>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l"/>
            <a:r>
              <a:rPr lang="fr-FR" dirty="0" smtClean="0"/>
              <a:t>Contexte et historique</a:t>
            </a:r>
            <a:endParaRPr lang="fr-FR" dirty="0"/>
          </a:p>
        </p:txBody>
      </p:sp>
    </p:spTree>
    <p:extLst>
      <p:ext uri="{BB962C8B-B14F-4D97-AF65-F5344CB8AC3E}">
        <p14:creationId xmlns:p14="http://schemas.microsoft.com/office/powerpoint/2010/main" val="20462488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10" descr="D:\logo carré quadri.jpg"/>
          <p:cNvPicPr/>
          <p:nvPr/>
        </p:nvPicPr>
        <p:blipFill>
          <a:blip r:embed="rId2"/>
          <a:stretch/>
        </p:blipFill>
        <p:spPr>
          <a:xfrm>
            <a:off x="6310080" y="4862520"/>
            <a:ext cx="606600" cy="539640"/>
          </a:xfrm>
          <a:prstGeom prst="rect">
            <a:avLst/>
          </a:prstGeom>
          <a:ln w="9525">
            <a:noFill/>
          </a:ln>
        </p:spPr>
      </p:pic>
      <p:pic>
        <p:nvPicPr>
          <p:cNvPr id="83" name="Picture 10"/>
          <p:cNvPicPr/>
          <p:nvPr/>
        </p:nvPicPr>
        <p:blipFill>
          <a:blip r:embed="rId3"/>
          <a:stretch/>
        </p:blipFill>
        <p:spPr>
          <a:xfrm>
            <a:off x="7223760" y="4862520"/>
            <a:ext cx="1195920" cy="539640"/>
          </a:xfrm>
          <a:prstGeom prst="rect">
            <a:avLst/>
          </a:prstGeom>
          <a:ln w="9525">
            <a:noFill/>
          </a:ln>
        </p:spPr>
      </p:pic>
      <p:pic>
        <p:nvPicPr>
          <p:cNvPr id="84" name="Picture 2"/>
          <p:cNvPicPr/>
          <p:nvPr/>
        </p:nvPicPr>
        <p:blipFill>
          <a:blip r:embed="rId4"/>
          <a:stretch/>
        </p:blipFill>
        <p:spPr>
          <a:xfrm>
            <a:off x="3471480" y="5670000"/>
            <a:ext cx="854640" cy="462240"/>
          </a:xfrm>
          <a:prstGeom prst="rect">
            <a:avLst/>
          </a:prstGeom>
          <a:ln w="0">
            <a:noFill/>
          </a:ln>
        </p:spPr>
      </p:pic>
      <p:pic>
        <p:nvPicPr>
          <p:cNvPr id="85" name="Image 16" descr="Logo ANRU Quadri"/>
          <p:cNvPicPr/>
          <p:nvPr/>
        </p:nvPicPr>
        <p:blipFill>
          <a:blip r:embed="rId5"/>
          <a:stretch/>
        </p:blipFill>
        <p:spPr>
          <a:xfrm>
            <a:off x="2394000" y="5602680"/>
            <a:ext cx="843840" cy="404640"/>
          </a:xfrm>
          <a:prstGeom prst="rect">
            <a:avLst/>
          </a:prstGeom>
          <a:ln w="0">
            <a:noFill/>
          </a:ln>
        </p:spPr>
      </p:pic>
      <p:pic>
        <p:nvPicPr>
          <p:cNvPr id="86" name="Picture 4" descr="Partenaires Investissements d'avenir - Ville et territoires durables"/>
          <p:cNvPicPr/>
          <p:nvPr/>
        </p:nvPicPr>
        <p:blipFill>
          <a:blip r:embed="rId6"/>
          <a:stretch/>
        </p:blipFill>
        <p:spPr>
          <a:xfrm>
            <a:off x="4478760" y="5659560"/>
            <a:ext cx="1094040" cy="539640"/>
          </a:xfrm>
          <a:prstGeom prst="rect">
            <a:avLst/>
          </a:prstGeom>
          <a:ln w="0">
            <a:noFill/>
          </a:ln>
        </p:spPr>
      </p:pic>
      <p:pic>
        <p:nvPicPr>
          <p:cNvPr id="87" name="Image 12" descr="cid:image003.jpg@01D27314.74A95400"/>
          <p:cNvPicPr/>
          <p:nvPr/>
        </p:nvPicPr>
        <p:blipFill>
          <a:blip r:embed="rId7"/>
          <a:stretch/>
        </p:blipFill>
        <p:spPr>
          <a:xfrm>
            <a:off x="1114560" y="4770360"/>
            <a:ext cx="2558520" cy="723600"/>
          </a:xfrm>
          <a:prstGeom prst="rect">
            <a:avLst/>
          </a:prstGeom>
          <a:ln w="0">
            <a:noFill/>
          </a:ln>
        </p:spPr>
      </p:pic>
      <p:pic>
        <p:nvPicPr>
          <p:cNvPr id="88" name="Picture 2" descr="R:\PARTAGES DIVERS\SEP-AMI Frais VALLON Ville durable et solidaire\PHOTOS FRAIS VALLON\Photos Vue hauteur\Photos transmises par DR\20161004_091351.jpg"/>
          <p:cNvPicPr/>
          <p:nvPr/>
        </p:nvPicPr>
        <p:blipFill>
          <a:blip r:embed="rId8"/>
          <a:stretch/>
        </p:blipFill>
        <p:spPr>
          <a:xfrm>
            <a:off x="0" y="1567800"/>
            <a:ext cx="5451840" cy="3022920"/>
          </a:xfrm>
          <a:prstGeom prst="rect">
            <a:avLst/>
          </a:prstGeom>
          <a:ln w="0">
            <a:noFill/>
          </a:ln>
        </p:spPr>
      </p:pic>
      <p:pic>
        <p:nvPicPr>
          <p:cNvPr id="89" name="Picture 2"/>
          <p:cNvPicPr/>
          <p:nvPr/>
        </p:nvPicPr>
        <p:blipFill>
          <a:blip r:embed="rId9"/>
          <a:stretch/>
        </p:blipFill>
        <p:spPr>
          <a:xfrm>
            <a:off x="3843000" y="4708440"/>
            <a:ext cx="2366280" cy="781920"/>
          </a:xfrm>
          <a:prstGeom prst="rect">
            <a:avLst/>
          </a:prstGeom>
          <a:ln w="0">
            <a:noFill/>
          </a:ln>
        </p:spPr>
      </p:pic>
      <p:sp>
        <p:nvSpPr>
          <p:cNvPr id="90" name="CustomShape 1"/>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pic>
        <p:nvPicPr>
          <p:cNvPr id="91" name="Picture 3"/>
          <p:cNvPicPr/>
          <p:nvPr/>
        </p:nvPicPr>
        <p:blipFill>
          <a:blip r:embed="rId10"/>
          <a:stretch/>
        </p:blipFill>
        <p:spPr>
          <a:xfrm>
            <a:off x="5654520" y="5627160"/>
            <a:ext cx="742680" cy="1123560"/>
          </a:xfrm>
          <a:prstGeom prst="rect">
            <a:avLst/>
          </a:prstGeom>
          <a:ln w="0">
            <a:noFill/>
          </a:ln>
        </p:spPr>
      </p:pic>
      <p:sp>
        <p:nvSpPr>
          <p:cNvPr id="92" name="TextShape 2"/>
          <p:cNvSpPr txBox="1"/>
          <p:nvPr/>
        </p:nvSpPr>
        <p:spPr>
          <a:xfrm>
            <a:off x="743040" y="2130480"/>
            <a:ext cx="8419680" cy="1469520"/>
          </a:xfrm>
          <a:prstGeom prst="rect">
            <a:avLst/>
          </a:prstGeom>
          <a:noFill/>
          <a:ln w="0">
            <a:noFill/>
          </a:ln>
        </p:spPr>
        <p:txBody>
          <a:bodyPr anchor="ctr">
            <a:noAutofit/>
          </a:bodyPr>
          <a:lstStyle/>
          <a:p>
            <a:endParaRPr lang="fr-FR" sz="1800" b="0" strike="noStrike" spc="-1">
              <a:solidFill>
                <a:srgbClr val="000000"/>
              </a:solidFill>
              <a:latin typeface="Calibri"/>
            </a:endParaRPr>
          </a:p>
        </p:txBody>
      </p:sp>
      <p:pic>
        <p:nvPicPr>
          <p:cNvPr id="93" name="Picture 2"/>
          <p:cNvPicPr/>
          <p:nvPr/>
        </p:nvPicPr>
        <p:blipFill>
          <a:blip r:embed="rId11"/>
          <a:stretch/>
        </p:blipFill>
        <p:spPr>
          <a:xfrm>
            <a:off x="0" y="7920"/>
            <a:ext cx="9905760" cy="6849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7099200" y="6489720"/>
            <a:ext cx="2311200" cy="364680"/>
          </a:xfrm>
          <a:prstGeom prst="rect">
            <a:avLst/>
          </a:prstGeom>
          <a:noFill/>
          <a:ln w="0">
            <a:noFill/>
          </a:ln>
        </p:spPr>
        <p:txBody>
          <a:bodyPr anchor="ctr">
            <a:noAutofit/>
          </a:bodyPr>
          <a:lstStyle/>
          <a:p>
            <a:pPr algn="r">
              <a:lnSpc>
                <a:spcPct val="100000"/>
              </a:lnSpc>
            </a:pPr>
            <a:fld id="{F1C6810A-690B-4CE5-A0B3-7CB02385BA81}" type="slidenum">
              <a:rPr lang="fr-FR" sz="1200" b="0" strike="noStrike" spc="-1">
                <a:solidFill>
                  <a:srgbClr val="8B8B8B"/>
                </a:solidFill>
                <a:latin typeface="Calibri"/>
              </a:rPr>
              <a:t>10</a:t>
            </a:fld>
            <a:endParaRPr lang="fr-FR" sz="1200" b="0" strike="noStrike" spc="-1">
              <a:latin typeface="Times New Roman"/>
            </a:endParaRPr>
          </a:p>
        </p:txBody>
      </p:sp>
      <p:sp>
        <p:nvSpPr>
          <p:cNvPr id="138" name="CustomShape 2"/>
          <p:cNvSpPr/>
          <p:nvPr/>
        </p:nvSpPr>
        <p:spPr>
          <a:xfrm>
            <a:off x="7099200" y="6489720"/>
            <a:ext cx="231120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pPr>
            <a:fld id="{5ACCD54B-5B3C-4CA2-8C92-058C91331A30}" type="slidenum">
              <a:rPr lang="fr-FR" sz="1200" b="0" strike="noStrike" spc="-1">
                <a:solidFill>
                  <a:srgbClr val="8B8B8B"/>
                </a:solidFill>
                <a:latin typeface="Calibri"/>
              </a:rPr>
              <a:t>10</a:t>
            </a:fld>
            <a:endParaRPr lang="fr-FR" sz="1200" b="0" strike="noStrike" spc="-1">
              <a:latin typeface="Arial"/>
            </a:endParaRPr>
          </a:p>
        </p:txBody>
      </p:sp>
      <p:sp>
        <p:nvSpPr>
          <p:cNvPr id="139" name="CustomShape 3"/>
          <p:cNvSpPr/>
          <p:nvPr/>
        </p:nvSpPr>
        <p:spPr>
          <a:xfrm>
            <a:off x="4892760" y="2252880"/>
            <a:ext cx="4965120" cy="1818000"/>
          </a:xfrm>
          <a:prstGeom prst="can">
            <a:avLst>
              <a:gd name="adj" fmla="val 14514"/>
            </a:avLst>
          </a:prstGeom>
          <a:gradFill rotWithShape="0">
            <a:gsLst>
              <a:gs pos="0">
                <a:srgbClr val="3E7FCC"/>
              </a:gs>
              <a:gs pos="100000">
                <a:srgbClr val="A4C1FF"/>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marL="285840" indent="-285480" algn="ctr">
              <a:lnSpc>
                <a:spcPct val="100000"/>
              </a:lnSpc>
              <a:buClr>
                <a:srgbClr val="FFFFFF"/>
              </a:buClr>
              <a:buFont typeface="Arial"/>
              <a:buChar char="•"/>
            </a:pPr>
            <a:r>
              <a:rPr lang="fr-FR" sz="1600" b="0" strike="noStrike" spc="-1">
                <a:solidFill>
                  <a:srgbClr val="FFFFFF"/>
                </a:solidFill>
                <a:latin typeface="Calibri"/>
              </a:rPr>
              <a:t>Réhabiliter le patrimoine social pour enrayer sa dépréciation et le rendre plus attractif ( démolitions, restructurations, reconstitutions…),</a:t>
            </a:r>
            <a:endParaRPr lang="fr-FR" sz="1600" b="0" strike="noStrike" spc="-1">
              <a:latin typeface="Arial"/>
            </a:endParaRPr>
          </a:p>
          <a:p>
            <a:pPr marL="285840" indent="-285480" algn="ctr">
              <a:lnSpc>
                <a:spcPct val="100000"/>
              </a:lnSpc>
              <a:buClr>
                <a:srgbClr val="FFFFFF"/>
              </a:buClr>
              <a:buFont typeface="Arial"/>
              <a:buChar char="•"/>
            </a:pPr>
            <a:r>
              <a:rPr lang="fr-FR" sz="1600" b="0" strike="noStrike" spc="-1">
                <a:solidFill>
                  <a:srgbClr val="FFFFFF"/>
                </a:solidFill>
                <a:latin typeface="Calibri"/>
              </a:rPr>
              <a:t>Requalifier des espaces publics vieillissants ou inadaptés pour  attirer de nouveaux  publics dans ces quartiers</a:t>
            </a:r>
            <a:endParaRPr lang="fr-FR" sz="1600" b="0" strike="noStrike" spc="-1">
              <a:latin typeface="Arial"/>
            </a:endParaRPr>
          </a:p>
        </p:txBody>
      </p:sp>
      <p:sp>
        <p:nvSpPr>
          <p:cNvPr id="140" name="CustomShape 4"/>
          <p:cNvSpPr/>
          <p:nvPr/>
        </p:nvSpPr>
        <p:spPr>
          <a:xfrm>
            <a:off x="1863360" y="4913640"/>
            <a:ext cx="2535120" cy="1439640"/>
          </a:xfrm>
          <a:prstGeom prst="can">
            <a:avLst>
              <a:gd name="adj" fmla="val 13349"/>
            </a:avLst>
          </a:prstGeom>
          <a:solidFill>
            <a:schemeClr val="accent5"/>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fr-FR" sz="1800" b="0" strike="noStrike" spc="-1">
                <a:solidFill>
                  <a:srgbClr val="FFFFFF"/>
                </a:solidFill>
                <a:latin typeface="Calibri"/>
              </a:rPr>
              <a:t>Direction de l’Environnement et des Ports de Plaisance (CT 1)</a:t>
            </a:r>
            <a:endParaRPr lang="fr-FR" sz="1800" b="0" strike="noStrike" spc="-1">
              <a:latin typeface="Arial"/>
            </a:endParaRPr>
          </a:p>
        </p:txBody>
      </p:sp>
      <p:pic>
        <p:nvPicPr>
          <p:cNvPr id="141" name="Image 7" descr="Logo ANRU Quadri"/>
          <p:cNvPicPr/>
          <p:nvPr/>
        </p:nvPicPr>
        <p:blipFill>
          <a:blip r:embed="rId2"/>
          <a:stretch/>
        </p:blipFill>
        <p:spPr>
          <a:xfrm>
            <a:off x="52560" y="3539520"/>
            <a:ext cx="1531800" cy="786240"/>
          </a:xfrm>
          <a:prstGeom prst="rect">
            <a:avLst/>
          </a:prstGeom>
          <a:ln w="0">
            <a:noFill/>
          </a:ln>
        </p:spPr>
      </p:pic>
      <p:sp>
        <p:nvSpPr>
          <p:cNvPr id="142" name="CustomShape 5"/>
          <p:cNvSpPr/>
          <p:nvPr/>
        </p:nvSpPr>
        <p:spPr>
          <a:xfrm rot="16200000" flipV="1">
            <a:off x="895320" y="2521800"/>
            <a:ext cx="620640" cy="1279800"/>
          </a:xfrm>
          <a:prstGeom prst="bentUpArrow">
            <a:avLst>
              <a:gd name="adj1" fmla="val 7508"/>
              <a:gd name="adj2" fmla="val 25000"/>
              <a:gd name="adj3" fmla="val 25000"/>
            </a:avLst>
          </a:prstGeom>
          <a:solidFill>
            <a:schemeClr val="accent1">
              <a:lumMod val="75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3" name="CustomShape 6"/>
          <p:cNvSpPr/>
          <p:nvPr/>
        </p:nvSpPr>
        <p:spPr>
          <a:xfrm rot="16200000" flipV="1">
            <a:off x="971280" y="4834800"/>
            <a:ext cx="388080" cy="1279800"/>
          </a:xfrm>
          <a:prstGeom prst="bentUpArrow">
            <a:avLst>
              <a:gd name="adj1" fmla="val 16143"/>
              <a:gd name="adj2" fmla="val 25000"/>
              <a:gd name="adj3" fmla="val 25000"/>
            </a:avLst>
          </a:prstGeom>
          <a:solidFill>
            <a:schemeClr val="accent5"/>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4" name="CustomShape 7"/>
          <p:cNvSpPr/>
          <p:nvPr/>
        </p:nvSpPr>
        <p:spPr>
          <a:xfrm>
            <a:off x="712440" y="4605840"/>
            <a:ext cx="98568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strike="noStrike" spc="-1">
                <a:solidFill>
                  <a:srgbClr val="E46C0A"/>
                </a:solidFill>
                <a:latin typeface="Calibri"/>
              </a:rPr>
              <a:t>Piloté par :</a:t>
            </a:r>
            <a:endParaRPr lang="fr-FR" sz="1400" b="0" strike="noStrike" spc="-1">
              <a:latin typeface="Arial"/>
            </a:endParaRPr>
          </a:p>
        </p:txBody>
      </p:sp>
      <p:sp>
        <p:nvSpPr>
          <p:cNvPr id="145" name="CustomShape 8"/>
          <p:cNvSpPr/>
          <p:nvPr/>
        </p:nvSpPr>
        <p:spPr>
          <a:xfrm flipV="1">
            <a:off x="4530240" y="5577840"/>
            <a:ext cx="362160" cy="16200"/>
          </a:xfrm>
          <a:custGeom>
            <a:avLst/>
            <a:gdLst/>
            <a:ahLst/>
            <a:cxnLst/>
            <a:rect l="l" t="t" r="r" b="b"/>
            <a:pathLst>
              <a:path w="21600" h="21600">
                <a:moveTo>
                  <a:pt x="0" y="0"/>
                </a:moveTo>
                <a:lnTo>
                  <a:pt x="21600" y="21600"/>
                </a:lnTo>
              </a:path>
            </a:pathLst>
          </a:custGeom>
          <a:noFill/>
          <a:ln>
            <a:solidFill>
              <a:srgbClr val="4F81BD"/>
            </a:solidFill>
            <a:round/>
            <a:tailEnd type="arrow"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46" name="CustomShape 9"/>
          <p:cNvSpPr/>
          <p:nvPr/>
        </p:nvSpPr>
        <p:spPr>
          <a:xfrm>
            <a:off x="1881360" y="2442240"/>
            <a:ext cx="2453400" cy="1439640"/>
          </a:xfrm>
          <a:prstGeom prst="can">
            <a:avLst>
              <a:gd name="adj" fmla="val 14514"/>
            </a:avLst>
          </a:prstGeom>
          <a:gradFill rotWithShape="0">
            <a:gsLst>
              <a:gs pos="0">
                <a:srgbClr val="3E7FCC"/>
              </a:gs>
              <a:gs pos="100000">
                <a:srgbClr val="A4C1FF"/>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fr-FR" sz="1800" b="0" strike="noStrike" spc="-1">
                <a:solidFill>
                  <a:srgbClr val="FFFFFF"/>
                </a:solidFill>
                <a:latin typeface="Calibri"/>
              </a:rPr>
              <a:t>Direction Opérationnelle de l’Habitat et du Renouvellement urbain</a:t>
            </a:r>
            <a:endParaRPr lang="fr-FR" sz="1800" b="0" strike="noStrike" spc="-1">
              <a:latin typeface="Arial"/>
            </a:endParaRPr>
          </a:p>
        </p:txBody>
      </p:sp>
      <p:sp>
        <p:nvSpPr>
          <p:cNvPr id="147" name="CustomShape 10"/>
          <p:cNvSpPr/>
          <p:nvPr/>
        </p:nvSpPr>
        <p:spPr>
          <a:xfrm>
            <a:off x="4398840" y="3162240"/>
            <a:ext cx="410040" cy="360"/>
          </a:xfrm>
          <a:custGeom>
            <a:avLst/>
            <a:gdLst/>
            <a:ahLst/>
            <a:cxnLst/>
            <a:rect l="l" t="t" r="r" b="b"/>
            <a:pathLst>
              <a:path w="21600" h="21600">
                <a:moveTo>
                  <a:pt x="0" y="0"/>
                </a:moveTo>
                <a:lnTo>
                  <a:pt x="21600" y="21600"/>
                </a:lnTo>
              </a:path>
            </a:pathLst>
          </a:custGeom>
          <a:noFill/>
          <a:ln>
            <a:solidFill>
              <a:srgbClr val="4F81BD"/>
            </a:solidFill>
            <a:round/>
            <a:tailEnd type="arrow"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48" name="CustomShape 11"/>
          <p:cNvSpPr/>
          <p:nvPr/>
        </p:nvSpPr>
        <p:spPr>
          <a:xfrm>
            <a:off x="672120" y="2553120"/>
            <a:ext cx="98568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strike="noStrike" spc="-1">
                <a:solidFill>
                  <a:srgbClr val="E46C0A"/>
                </a:solidFill>
                <a:latin typeface="Calibri"/>
              </a:rPr>
              <a:t>Piloté par :</a:t>
            </a:r>
            <a:endParaRPr lang="fr-FR" sz="1400" b="0" strike="noStrike" spc="-1">
              <a:latin typeface="Arial"/>
            </a:endParaRPr>
          </a:p>
        </p:txBody>
      </p:sp>
      <p:pic>
        <p:nvPicPr>
          <p:cNvPr id="149" name="Picture 2"/>
          <p:cNvPicPr/>
          <p:nvPr/>
        </p:nvPicPr>
        <p:blipFill>
          <a:blip r:embed="rId3"/>
          <a:stretch/>
        </p:blipFill>
        <p:spPr>
          <a:xfrm>
            <a:off x="212760" y="5701320"/>
            <a:ext cx="1546200" cy="970560"/>
          </a:xfrm>
          <a:prstGeom prst="rect">
            <a:avLst/>
          </a:prstGeom>
          <a:ln w="0">
            <a:noFill/>
          </a:ln>
        </p:spPr>
      </p:pic>
      <p:sp>
        <p:nvSpPr>
          <p:cNvPr id="150" name="CustomShape 12"/>
          <p:cNvSpPr/>
          <p:nvPr/>
        </p:nvSpPr>
        <p:spPr>
          <a:xfrm>
            <a:off x="4925160" y="4759560"/>
            <a:ext cx="4790160" cy="1636920"/>
          </a:xfrm>
          <a:prstGeom prst="can">
            <a:avLst>
              <a:gd name="adj" fmla="val 13349"/>
            </a:avLst>
          </a:prstGeom>
          <a:solidFill>
            <a:schemeClr val="accent5"/>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fr-FR" sz="1800" b="0" strike="noStrike" spc="-1">
                <a:solidFill>
                  <a:srgbClr val="FFFFFF"/>
                </a:solidFill>
                <a:latin typeface="Calibri"/>
              </a:rPr>
              <a:t>Pilotage de projets environnementaux innovants</a:t>
            </a:r>
            <a:endParaRPr lang="fr-FR" sz="1800" b="0" strike="noStrike" spc="-1">
              <a:latin typeface="Arial"/>
            </a:endParaRPr>
          </a:p>
        </p:txBody>
      </p:sp>
      <p:sp>
        <p:nvSpPr>
          <p:cNvPr id="151" name="TextShape 13"/>
          <p:cNvSpPr txBox="1"/>
          <p:nvPr/>
        </p:nvSpPr>
        <p:spPr>
          <a:xfrm>
            <a:off x="467280" y="1537560"/>
            <a:ext cx="8915040" cy="460800"/>
          </a:xfrm>
          <a:prstGeom prst="rect">
            <a:avLst/>
          </a:prstGeom>
          <a:noFill/>
          <a:ln w="0">
            <a:noFill/>
          </a:ln>
        </p:spPr>
        <p:txBody>
          <a:bodyPr anchor="ctr">
            <a:noAutofit/>
          </a:bodyPr>
          <a:lstStyle/>
          <a:p>
            <a:pPr algn="ctr">
              <a:lnSpc>
                <a:spcPct val="100000"/>
              </a:lnSpc>
            </a:pPr>
            <a:r>
              <a:rPr lang="fr-FR" sz="2800" b="1" strike="noStrike" cap="small" spc="-1">
                <a:solidFill>
                  <a:srgbClr val="F79646"/>
                </a:solidFill>
                <a:latin typeface="Calibri"/>
              </a:rPr>
              <a:t>ARTICULATION AVEC LE PRU</a:t>
            </a:r>
            <a:endParaRPr lang="fr-FR" sz="2800" b="0" strike="noStrike" spc="-1">
              <a:solidFill>
                <a:srgbClr val="000000"/>
              </a:solidFill>
              <a:latin typeface="Calibri"/>
            </a:endParaRPr>
          </a:p>
        </p:txBody>
      </p:sp>
      <p:sp>
        <p:nvSpPr>
          <p:cNvPr id="152" name="CustomShape 14"/>
          <p:cNvSpPr/>
          <p:nvPr/>
        </p:nvSpPr>
        <p:spPr>
          <a:xfrm>
            <a:off x="1891800" y="3816000"/>
            <a:ext cx="1215720" cy="1464480"/>
          </a:xfrm>
          <a:prstGeom prst="ellipse">
            <a:avLst/>
          </a:prstGeom>
          <a:solidFill>
            <a:srgbClr val="00B05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fr-FR" sz="1400" b="0" strike="noStrike" spc="-1">
                <a:solidFill>
                  <a:srgbClr val="FFFFFF"/>
                </a:solidFill>
                <a:latin typeface="Calibri"/>
              </a:rPr>
              <a:t>COTECH PRU</a:t>
            </a:r>
            <a:endParaRPr lang="fr-FR" sz="1400" b="0" strike="noStrike" spc="-1">
              <a:latin typeface="Arial"/>
            </a:endParaRPr>
          </a:p>
        </p:txBody>
      </p:sp>
      <p:sp>
        <p:nvSpPr>
          <p:cNvPr id="153" name="CustomShape 15"/>
          <p:cNvSpPr/>
          <p:nvPr/>
        </p:nvSpPr>
        <p:spPr>
          <a:xfrm>
            <a:off x="3319560" y="3816000"/>
            <a:ext cx="1210320" cy="1464480"/>
          </a:xfrm>
          <a:prstGeom prst="ellipse">
            <a:avLst/>
          </a:prstGeom>
          <a:solidFill>
            <a:srgbClr val="00B05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fr-FR" sz="1400" b="0" strike="noStrike" spc="-1">
                <a:solidFill>
                  <a:srgbClr val="FFFFFF"/>
                </a:solidFill>
                <a:latin typeface="Calibri"/>
              </a:rPr>
              <a:t>COTECH SIRIUS</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0">
            <a:noFill/>
          </a:ln>
        </p:spPr>
        <p:txBody>
          <a:bodyPr anchor="ctr">
            <a:noAutofit/>
          </a:bodyPr>
          <a:lstStyle/>
          <a:p>
            <a:pPr algn="ctr" rtl="0"/>
            <a:r>
              <a:rPr lang="fr-FR" sz="2800" b="1" kern="1200" cap="small" spc="-1" dirty="0">
                <a:solidFill>
                  <a:srgbClr val="F79646"/>
                </a:solidFill>
                <a:latin typeface="Calibri"/>
                <a:ea typeface="+mn-ea"/>
                <a:cs typeface="+mn-cs"/>
              </a:rPr>
              <a:t>Un programme avec plusieurs maitres d’ouvrage</a:t>
            </a:r>
          </a:p>
        </p:txBody>
      </p:sp>
      <p:sp>
        <p:nvSpPr>
          <p:cNvPr id="3" name="Espace réservé du contenu 2"/>
          <p:cNvSpPr>
            <a:spLocks noGrp="1"/>
          </p:cNvSpPr>
          <p:nvPr>
            <p:ph idx="1"/>
          </p:nvPr>
        </p:nvSpPr>
        <p:spPr>
          <a:xfrm>
            <a:off x="166256" y="2114554"/>
            <a:ext cx="3146960" cy="4011613"/>
          </a:xfrm>
        </p:spPr>
        <p:txBody>
          <a:bodyPr>
            <a:normAutofit/>
          </a:bodyPr>
          <a:lstStyle/>
          <a:p>
            <a:pPr marL="0" indent="0" algn="ctr">
              <a:buNone/>
            </a:pPr>
            <a:r>
              <a:rPr lang="fr-FR" b="1" u="sng" dirty="0" smtClean="0"/>
              <a:t>METROPOLE AMP</a:t>
            </a:r>
          </a:p>
          <a:p>
            <a:pPr marL="0" indent="0" algn="ctr">
              <a:buNone/>
            </a:pPr>
            <a:endParaRPr lang="fr-FR" dirty="0"/>
          </a:p>
          <a:p>
            <a:pPr marL="0" indent="0" algn="l">
              <a:buNone/>
            </a:pPr>
            <a:r>
              <a:rPr lang="fr-FR" sz="1600" i="1" dirty="0" smtClean="0"/>
              <a:t>Centrale PV en autoproduction-autoconsommation</a:t>
            </a:r>
          </a:p>
          <a:p>
            <a:pPr marL="0" indent="0" algn="l">
              <a:buNone/>
            </a:pPr>
            <a:endParaRPr lang="fr-FR" sz="1600" dirty="0"/>
          </a:p>
          <a:p>
            <a:pPr marL="0" indent="0" algn="l">
              <a:buNone/>
            </a:pPr>
            <a:r>
              <a:rPr lang="fr-FR" sz="1600" dirty="0" smtClean="0"/>
              <a:t>Réseau de chaleur et de froid collectif (Géothermie sur sonde)</a:t>
            </a:r>
          </a:p>
          <a:p>
            <a:pPr marL="0" indent="0" algn="l">
              <a:buNone/>
            </a:pPr>
            <a:endParaRPr lang="fr-FR" sz="1600" dirty="0"/>
          </a:p>
          <a:p>
            <a:pPr marL="0" indent="0" algn="l">
              <a:buNone/>
            </a:pPr>
            <a:r>
              <a:rPr lang="fr-FR" sz="1600" dirty="0" smtClean="0"/>
              <a:t>Eclairage innovant passerelle Frais Vallon</a:t>
            </a:r>
          </a:p>
          <a:p>
            <a:pPr marL="0" indent="0" algn="l">
              <a:buNone/>
            </a:pPr>
            <a:endParaRPr lang="fr-FR" sz="1600" dirty="0"/>
          </a:p>
          <a:p>
            <a:pPr marL="0" indent="0" algn="l">
              <a:buNone/>
            </a:pPr>
            <a:r>
              <a:rPr lang="fr-FR" sz="1600" dirty="0" smtClean="0"/>
              <a:t>Appel à Projet Ecrivain Public Numérique</a:t>
            </a:r>
          </a:p>
          <a:p>
            <a:pPr marL="0" indent="0" algn="l">
              <a:buNone/>
            </a:pPr>
            <a:endParaRPr lang="fr-FR" sz="1600" dirty="0"/>
          </a:p>
          <a:p>
            <a:pPr marL="0" indent="0" algn="l">
              <a:buNone/>
            </a:pPr>
            <a:r>
              <a:rPr lang="fr-FR" sz="1600" dirty="0" smtClean="0"/>
              <a:t>« Micro ferme urbaine » colline</a:t>
            </a:r>
          </a:p>
          <a:p>
            <a:pPr marL="0" indent="0" algn="ctr">
              <a:buNone/>
            </a:pPr>
            <a:endParaRPr lang="fr-FR" dirty="0" smtClean="0"/>
          </a:p>
        </p:txBody>
      </p:sp>
      <p:sp>
        <p:nvSpPr>
          <p:cNvPr id="4" name="Espace réservé du numéro de diapositive 3"/>
          <p:cNvSpPr>
            <a:spLocks noGrp="1"/>
          </p:cNvSpPr>
          <p:nvPr>
            <p:ph type="sldNum" sz="quarter" idx="12"/>
          </p:nvPr>
        </p:nvSpPr>
        <p:spPr/>
        <p:txBody>
          <a:bodyPr/>
          <a:lstStyle/>
          <a:p>
            <a:fld id="{EA6DCE01-793E-F046-99C3-3A62C728F902}" type="slidenum">
              <a:rPr lang="fr-FR" smtClean="0"/>
              <a:t>11</a:t>
            </a:fld>
            <a:endParaRPr lang="fr-FR" dirty="0"/>
          </a:p>
        </p:txBody>
      </p:sp>
      <p:cxnSp>
        <p:nvCxnSpPr>
          <p:cNvPr id="6" name="Connecteur droit 5"/>
          <p:cNvCxnSpPr/>
          <p:nvPr/>
        </p:nvCxnSpPr>
        <p:spPr>
          <a:xfrm>
            <a:off x="3431969" y="2408710"/>
            <a:ext cx="0" cy="30163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6811489" y="2408710"/>
            <a:ext cx="0" cy="3016332"/>
          </a:xfrm>
          <a:prstGeom prst="line">
            <a:avLst/>
          </a:prstGeom>
        </p:spPr>
        <p:style>
          <a:lnRef idx="2">
            <a:schemeClr val="accent1"/>
          </a:lnRef>
          <a:fillRef idx="0">
            <a:schemeClr val="accent1"/>
          </a:fillRef>
          <a:effectRef idx="1">
            <a:schemeClr val="accent1"/>
          </a:effectRef>
          <a:fontRef idx="minor">
            <a:schemeClr val="tx1"/>
          </a:fontRef>
        </p:style>
      </p:cxnSp>
      <p:sp>
        <p:nvSpPr>
          <p:cNvPr id="11" name="Espace réservé du contenu 2"/>
          <p:cNvSpPr txBox="1">
            <a:spLocks/>
          </p:cNvSpPr>
          <p:nvPr/>
        </p:nvSpPr>
        <p:spPr>
          <a:xfrm>
            <a:off x="3726875" y="2101448"/>
            <a:ext cx="2660072" cy="4011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b="1" u="sng" dirty="0" smtClean="0"/>
              <a:t>BAILLEUR HMP</a:t>
            </a:r>
          </a:p>
          <a:p>
            <a:pPr marL="0" indent="0" algn="ctr">
              <a:buFont typeface="Arial"/>
              <a:buNone/>
            </a:pPr>
            <a:endParaRPr lang="fr-FR" b="1" u="sng" dirty="0" smtClean="0"/>
          </a:p>
          <a:p>
            <a:pPr marL="0" indent="0" algn="ctr">
              <a:buFont typeface="Arial"/>
              <a:buNone/>
            </a:pPr>
            <a:endParaRPr lang="fr-FR" b="1" u="sng" dirty="0"/>
          </a:p>
          <a:p>
            <a:pPr marL="0" indent="0">
              <a:buFont typeface="Arial"/>
              <a:buNone/>
            </a:pPr>
            <a:r>
              <a:rPr lang="fr-FR" sz="1600" dirty="0" smtClean="0"/>
              <a:t>Rénovation énergétique des bâtiments</a:t>
            </a:r>
          </a:p>
          <a:p>
            <a:pPr marL="0" indent="0">
              <a:buNone/>
            </a:pPr>
            <a:r>
              <a:rPr lang="fr-FR" sz="1600" i="1" dirty="0"/>
              <a:t>(voir </a:t>
            </a:r>
            <a:r>
              <a:rPr lang="fr-FR" sz="1600" i="1" dirty="0" smtClean="0"/>
              <a:t>détails </a:t>
            </a:r>
            <a:r>
              <a:rPr lang="fr-FR" sz="1600" i="1" dirty="0"/>
              <a:t>slide </a:t>
            </a:r>
            <a:r>
              <a:rPr lang="fr-FR" sz="1600" i="1" dirty="0" smtClean="0"/>
              <a:t>12)</a:t>
            </a:r>
            <a:endParaRPr lang="fr-FR" sz="1600" i="1" dirty="0"/>
          </a:p>
          <a:p>
            <a:pPr marL="0" indent="0">
              <a:buFont typeface="Arial"/>
              <a:buNone/>
            </a:pPr>
            <a:endParaRPr lang="fr-FR" dirty="0"/>
          </a:p>
          <a:p>
            <a:pPr marL="0" indent="0">
              <a:buFont typeface="Arial"/>
              <a:buNone/>
            </a:pPr>
            <a:r>
              <a:rPr lang="fr-FR" sz="1600" dirty="0" smtClean="0"/>
              <a:t>Etude et lancement de la Monnaie Virtuelle</a:t>
            </a:r>
          </a:p>
          <a:p>
            <a:pPr marL="0" indent="0">
              <a:buFont typeface="Arial"/>
              <a:buNone/>
            </a:pPr>
            <a:endParaRPr lang="fr-FR" dirty="0"/>
          </a:p>
          <a:p>
            <a:pPr marL="0" indent="0">
              <a:buFont typeface="Arial"/>
              <a:buNone/>
            </a:pPr>
            <a:r>
              <a:rPr lang="fr-FR" sz="1600" dirty="0" smtClean="0"/>
              <a:t>NUDGE</a:t>
            </a:r>
          </a:p>
          <a:p>
            <a:pPr marL="0" indent="0">
              <a:buFont typeface="Arial"/>
              <a:buNone/>
            </a:pPr>
            <a:r>
              <a:rPr lang="fr-FR" sz="1600" i="1" dirty="0" smtClean="0"/>
              <a:t>(voir détails slide 13)</a:t>
            </a:r>
          </a:p>
        </p:txBody>
      </p:sp>
      <p:sp>
        <p:nvSpPr>
          <p:cNvPr id="12" name="Espace réservé du contenu 2"/>
          <p:cNvSpPr txBox="1">
            <a:spLocks/>
          </p:cNvSpPr>
          <p:nvPr/>
        </p:nvSpPr>
        <p:spPr>
          <a:xfrm>
            <a:off x="6990612" y="2114554"/>
            <a:ext cx="2660072" cy="4011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b="1" u="sng" dirty="0" smtClean="0"/>
              <a:t>AUTRES</a:t>
            </a:r>
          </a:p>
          <a:p>
            <a:pPr marL="0" indent="0" algn="ctr">
              <a:buFont typeface="Arial"/>
              <a:buNone/>
            </a:pPr>
            <a:endParaRPr lang="fr-FR" b="1" u="sng" dirty="0" smtClean="0"/>
          </a:p>
          <a:p>
            <a:pPr marL="0" indent="0" algn="ctr">
              <a:buFont typeface="Arial"/>
              <a:buNone/>
            </a:pPr>
            <a:endParaRPr lang="fr-FR" b="1" u="sng" dirty="0"/>
          </a:p>
          <a:p>
            <a:pPr marL="0" indent="0" algn="ctr">
              <a:buFont typeface="Arial"/>
              <a:buNone/>
            </a:pPr>
            <a:endParaRPr lang="fr-FR" b="1" u="sng" dirty="0"/>
          </a:p>
          <a:p>
            <a:pPr marL="0" indent="0">
              <a:buNone/>
            </a:pPr>
            <a:r>
              <a:rPr lang="fr-FR" sz="1600" dirty="0" smtClean="0"/>
              <a:t>REGIE SERVICE 13 Recyclerie </a:t>
            </a:r>
            <a:r>
              <a:rPr lang="fr-FR" sz="1600" dirty="0"/>
              <a:t>de </a:t>
            </a:r>
            <a:r>
              <a:rPr lang="fr-FR" sz="1600" dirty="0" smtClean="0"/>
              <a:t>proximité</a:t>
            </a:r>
          </a:p>
          <a:p>
            <a:pPr marL="0" indent="0">
              <a:buNone/>
            </a:pPr>
            <a:endParaRPr lang="fr-FR" dirty="0"/>
          </a:p>
          <a:p>
            <a:pPr marL="0" indent="0">
              <a:buNone/>
            </a:pPr>
            <a:r>
              <a:rPr lang="fr-FR" sz="1600" dirty="0" smtClean="0"/>
              <a:t>ATMO SUD</a:t>
            </a:r>
          </a:p>
          <a:p>
            <a:pPr marL="0" indent="0">
              <a:buNone/>
            </a:pPr>
            <a:r>
              <a:rPr lang="fr-FR" sz="1600" dirty="0" smtClean="0"/>
              <a:t>Qualité de l’air</a:t>
            </a:r>
            <a:endParaRPr lang="fr-FR" sz="1600" dirty="0"/>
          </a:p>
        </p:txBody>
      </p:sp>
      <p:sp>
        <p:nvSpPr>
          <p:cNvPr id="5" name="Rectangle 4"/>
          <p:cNvSpPr/>
          <p:nvPr/>
        </p:nvSpPr>
        <p:spPr>
          <a:xfrm>
            <a:off x="5555721" y="3652128"/>
            <a:ext cx="1404000" cy="380480"/>
          </a:xfrm>
          <a:prstGeom prst="rect">
            <a:avLst/>
          </a:prstGeom>
          <a:noFill/>
        </p:spPr>
        <p:txBody>
          <a:bodyPr wrap="square" lIns="36000" tIns="36000" rIns="36000" bIns="36000">
            <a:spAutoFit/>
          </a:bodyPr>
          <a:lstStyle/>
          <a:p>
            <a:pPr algn="ctr"/>
            <a:r>
              <a:rPr lang="fr-FR" sz="2000" b="1" cap="none" spc="0" dirty="0" smtClean="0">
                <a:ln w="6600">
                  <a:solidFill>
                    <a:schemeClr val="accent2"/>
                  </a:solidFill>
                  <a:prstDash val="solid"/>
                </a:ln>
                <a:solidFill>
                  <a:srgbClr val="FFFFFF"/>
                </a:solidFill>
                <a:effectLst>
                  <a:outerShdw dist="38100" dir="2700000" algn="tl" rotWithShape="0">
                    <a:schemeClr val="accent2"/>
                  </a:outerShdw>
                </a:effectLst>
              </a:rPr>
              <a:t>En cours</a:t>
            </a:r>
            <a:endParaRPr lang="fr-FR"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Rectangle 12"/>
          <p:cNvSpPr/>
          <p:nvPr/>
        </p:nvSpPr>
        <p:spPr>
          <a:xfrm>
            <a:off x="1964824" y="5044562"/>
            <a:ext cx="1404000" cy="380480"/>
          </a:xfrm>
          <a:prstGeom prst="rect">
            <a:avLst/>
          </a:prstGeom>
          <a:noFill/>
        </p:spPr>
        <p:txBody>
          <a:bodyPr wrap="square" lIns="36000" tIns="36000" rIns="36000" bIns="36000">
            <a:spAutoFit/>
          </a:bodyPr>
          <a:lstStyle/>
          <a:p>
            <a:pPr algn="ctr"/>
            <a:r>
              <a:rPr lang="fr-FR" sz="2000" b="1" cap="none" spc="0" dirty="0" smtClean="0">
                <a:ln w="6600">
                  <a:solidFill>
                    <a:schemeClr val="accent2"/>
                  </a:solidFill>
                  <a:prstDash val="solid"/>
                </a:ln>
                <a:solidFill>
                  <a:srgbClr val="FFFFFF"/>
                </a:solidFill>
                <a:effectLst>
                  <a:outerShdw dist="38100" dir="2700000" algn="tl" rotWithShape="0">
                    <a:schemeClr val="accent2"/>
                  </a:outerShdw>
                </a:effectLst>
              </a:rPr>
              <a:t>En cours</a:t>
            </a:r>
            <a:endParaRPr lang="fr-FR"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Rectangle 13"/>
          <p:cNvSpPr/>
          <p:nvPr/>
        </p:nvSpPr>
        <p:spPr>
          <a:xfrm>
            <a:off x="1839814" y="3739881"/>
            <a:ext cx="1529010" cy="380480"/>
          </a:xfrm>
          <a:prstGeom prst="rect">
            <a:avLst/>
          </a:prstGeom>
          <a:noFill/>
        </p:spPr>
        <p:txBody>
          <a:bodyPr wrap="square" lIns="36000" tIns="36000" rIns="36000" bIns="36000">
            <a:spAutoFit/>
          </a:bodyPr>
          <a:lstStyle/>
          <a:p>
            <a:pPr algn="ctr"/>
            <a:r>
              <a:rPr lang="fr-FR" sz="2000" b="1" cap="none" spc="0" dirty="0" smtClean="0">
                <a:ln w="6600">
                  <a:solidFill>
                    <a:schemeClr val="accent2"/>
                  </a:solidFill>
                  <a:prstDash val="solid"/>
                </a:ln>
                <a:solidFill>
                  <a:srgbClr val="FFFFFF"/>
                </a:solidFill>
                <a:effectLst>
                  <a:outerShdw dist="38100" dir="2700000" algn="tl" rotWithShape="0">
                    <a:schemeClr val="accent2"/>
                  </a:outerShdw>
                </a:effectLst>
              </a:rPr>
              <a:t>Abandonné</a:t>
            </a:r>
            <a:endParaRPr lang="fr-FR"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6" name="Rectangle 15"/>
          <p:cNvSpPr/>
          <p:nvPr/>
        </p:nvSpPr>
        <p:spPr>
          <a:xfrm>
            <a:off x="1839814" y="4344664"/>
            <a:ext cx="1529010" cy="380480"/>
          </a:xfrm>
          <a:prstGeom prst="rect">
            <a:avLst/>
          </a:prstGeom>
          <a:noFill/>
        </p:spPr>
        <p:txBody>
          <a:bodyPr wrap="square" lIns="36000" tIns="36000" rIns="36000" bIns="36000">
            <a:spAutoFit/>
          </a:bodyPr>
          <a:lstStyle/>
          <a:p>
            <a:pPr algn="ctr"/>
            <a:r>
              <a:rPr lang="fr-FR" sz="2000" b="1" cap="none" spc="0" dirty="0" smtClean="0">
                <a:ln w="6600">
                  <a:solidFill>
                    <a:schemeClr val="accent2"/>
                  </a:solidFill>
                  <a:prstDash val="solid"/>
                </a:ln>
                <a:solidFill>
                  <a:srgbClr val="FFFFFF"/>
                </a:solidFill>
                <a:effectLst>
                  <a:outerShdw dist="38100" dir="2700000" algn="tl" rotWithShape="0">
                    <a:schemeClr val="accent2"/>
                  </a:outerShdw>
                </a:effectLst>
              </a:rPr>
              <a:t>Abandonné</a:t>
            </a:r>
            <a:endParaRPr lang="fr-FR"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Rectangle 16"/>
          <p:cNvSpPr/>
          <p:nvPr/>
        </p:nvSpPr>
        <p:spPr>
          <a:xfrm>
            <a:off x="1911822" y="5761256"/>
            <a:ext cx="1529010" cy="380480"/>
          </a:xfrm>
          <a:prstGeom prst="rect">
            <a:avLst/>
          </a:prstGeom>
          <a:noFill/>
        </p:spPr>
        <p:txBody>
          <a:bodyPr wrap="square" lIns="36000" tIns="36000" rIns="36000" bIns="36000">
            <a:spAutoFit/>
          </a:bodyPr>
          <a:lstStyle/>
          <a:p>
            <a:pPr algn="ctr"/>
            <a:r>
              <a:rPr lang="fr-FR" sz="2000" b="1" dirty="0" smtClean="0">
                <a:ln w="6600">
                  <a:solidFill>
                    <a:schemeClr val="accent2"/>
                  </a:solidFill>
                  <a:prstDash val="solid"/>
                </a:ln>
                <a:solidFill>
                  <a:srgbClr val="FFFFFF"/>
                </a:solidFill>
                <a:effectLst>
                  <a:outerShdw dist="38100" dir="2700000" algn="tl" rotWithShape="0">
                    <a:schemeClr val="accent2"/>
                  </a:outerShdw>
                </a:effectLst>
              </a:rPr>
              <a:t>En cours</a:t>
            </a:r>
            <a:endParaRPr lang="fr-FR"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Rectangle 17"/>
          <p:cNvSpPr/>
          <p:nvPr/>
        </p:nvSpPr>
        <p:spPr>
          <a:xfrm>
            <a:off x="5331400" y="4628573"/>
            <a:ext cx="1529010" cy="380480"/>
          </a:xfrm>
          <a:prstGeom prst="rect">
            <a:avLst/>
          </a:prstGeom>
          <a:noFill/>
        </p:spPr>
        <p:txBody>
          <a:bodyPr wrap="square" lIns="36000" tIns="36000" rIns="36000" bIns="36000">
            <a:spAutoFit/>
          </a:bodyPr>
          <a:lstStyle/>
          <a:p>
            <a:pPr algn="ctr"/>
            <a:r>
              <a:rPr lang="fr-FR" sz="2000" b="1" cap="none" spc="0" dirty="0" smtClean="0">
                <a:ln w="6600">
                  <a:solidFill>
                    <a:schemeClr val="accent2"/>
                  </a:solidFill>
                  <a:prstDash val="solid"/>
                </a:ln>
                <a:solidFill>
                  <a:srgbClr val="FFFFFF"/>
                </a:solidFill>
                <a:effectLst>
                  <a:outerShdw dist="38100" dir="2700000" algn="tl" rotWithShape="0">
                    <a:schemeClr val="accent2"/>
                  </a:outerShdw>
                </a:effectLst>
              </a:rPr>
              <a:t>Abandonné</a:t>
            </a:r>
            <a:endParaRPr lang="fr-FR"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Rectangle 18"/>
          <p:cNvSpPr/>
          <p:nvPr/>
        </p:nvSpPr>
        <p:spPr>
          <a:xfrm>
            <a:off x="5493216" y="5412770"/>
            <a:ext cx="1529010" cy="380480"/>
          </a:xfrm>
          <a:prstGeom prst="rect">
            <a:avLst/>
          </a:prstGeom>
          <a:noFill/>
        </p:spPr>
        <p:txBody>
          <a:bodyPr wrap="square" lIns="36000" tIns="36000" rIns="36000" bIns="36000">
            <a:spAutoFit/>
          </a:bodyPr>
          <a:lstStyle/>
          <a:p>
            <a:pPr algn="ctr"/>
            <a:r>
              <a:rPr lang="fr-FR" sz="2000" b="1" dirty="0" smtClean="0">
                <a:ln w="6600">
                  <a:solidFill>
                    <a:schemeClr val="accent2"/>
                  </a:solidFill>
                  <a:prstDash val="solid"/>
                </a:ln>
                <a:solidFill>
                  <a:srgbClr val="FFFFFF"/>
                </a:solidFill>
                <a:effectLst>
                  <a:outerShdw dist="38100" dir="2700000" algn="tl" rotWithShape="0">
                    <a:schemeClr val="accent2"/>
                  </a:outerShdw>
                </a:effectLst>
              </a:rPr>
              <a:t>En cours</a:t>
            </a:r>
            <a:endParaRPr lang="fr-FR"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0" name="Rectangle 19"/>
          <p:cNvSpPr/>
          <p:nvPr/>
        </p:nvSpPr>
        <p:spPr>
          <a:xfrm>
            <a:off x="8392542" y="3861048"/>
            <a:ext cx="1529010" cy="380480"/>
          </a:xfrm>
          <a:prstGeom prst="rect">
            <a:avLst/>
          </a:prstGeom>
          <a:noFill/>
        </p:spPr>
        <p:txBody>
          <a:bodyPr wrap="square" lIns="36000" tIns="36000" rIns="36000" bIns="36000">
            <a:spAutoFit/>
          </a:bodyPr>
          <a:lstStyle/>
          <a:p>
            <a:pPr algn="ctr"/>
            <a:r>
              <a:rPr lang="fr-FR" sz="2000" b="1" dirty="0" smtClean="0">
                <a:ln w="6600">
                  <a:solidFill>
                    <a:schemeClr val="accent2"/>
                  </a:solidFill>
                  <a:prstDash val="solid"/>
                </a:ln>
                <a:solidFill>
                  <a:srgbClr val="FFFFFF"/>
                </a:solidFill>
                <a:effectLst>
                  <a:outerShdw dist="38100" dir="2700000" algn="tl" rotWithShape="0">
                    <a:schemeClr val="accent2"/>
                  </a:outerShdw>
                </a:effectLst>
              </a:rPr>
              <a:t>En cours</a:t>
            </a:r>
            <a:endParaRPr lang="fr-FR"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1" name="Rectangle 20"/>
          <p:cNvSpPr/>
          <p:nvPr/>
        </p:nvSpPr>
        <p:spPr>
          <a:xfrm>
            <a:off x="8409384" y="4668594"/>
            <a:ext cx="1529010" cy="380480"/>
          </a:xfrm>
          <a:prstGeom prst="rect">
            <a:avLst/>
          </a:prstGeom>
          <a:noFill/>
        </p:spPr>
        <p:txBody>
          <a:bodyPr wrap="square" lIns="36000" tIns="36000" rIns="36000" bIns="36000">
            <a:spAutoFit/>
          </a:bodyPr>
          <a:lstStyle/>
          <a:p>
            <a:pPr algn="ctr"/>
            <a:r>
              <a:rPr lang="fr-FR" sz="2000" b="1" dirty="0" smtClean="0">
                <a:ln w="6600">
                  <a:solidFill>
                    <a:schemeClr val="accent2"/>
                  </a:solidFill>
                  <a:prstDash val="solid"/>
                </a:ln>
                <a:solidFill>
                  <a:srgbClr val="FFFFFF"/>
                </a:solidFill>
                <a:effectLst>
                  <a:outerShdw dist="38100" dir="2700000" algn="tl" rotWithShape="0">
                    <a:schemeClr val="accent2"/>
                  </a:outerShdw>
                </a:effectLst>
              </a:rPr>
              <a:t>En cours</a:t>
            </a:r>
            <a:endParaRPr lang="fr-FR"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Rectangle 21"/>
          <p:cNvSpPr/>
          <p:nvPr/>
        </p:nvSpPr>
        <p:spPr>
          <a:xfrm>
            <a:off x="1846243" y="2979884"/>
            <a:ext cx="1529010" cy="380480"/>
          </a:xfrm>
          <a:prstGeom prst="rect">
            <a:avLst/>
          </a:prstGeom>
          <a:noFill/>
        </p:spPr>
        <p:txBody>
          <a:bodyPr wrap="square" lIns="36000" tIns="36000" rIns="36000" bIns="36000">
            <a:spAutoFit/>
          </a:bodyPr>
          <a:lstStyle/>
          <a:p>
            <a:pPr algn="ctr"/>
            <a:r>
              <a:rPr lang="fr-FR" sz="2000" b="1" cap="none" spc="0" dirty="0" smtClean="0">
                <a:ln w="6600">
                  <a:solidFill>
                    <a:schemeClr val="accent2"/>
                  </a:solidFill>
                  <a:prstDash val="solid"/>
                </a:ln>
                <a:solidFill>
                  <a:srgbClr val="FFFFFF"/>
                </a:solidFill>
                <a:effectLst>
                  <a:outerShdw dist="38100" dir="2700000" algn="tl" rotWithShape="0">
                    <a:schemeClr val="accent2"/>
                  </a:outerShdw>
                </a:effectLst>
              </a:rPr>
              <a:t>Objet AAP</a:t>
            </a:r>
            <a:endParaRPr lang="fr-FR"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65394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800" b="1" kern="1200" cap="small" spc="-1" dirty="0">
                <a:solidFill>
                  <a:srgbClr val="F79646"/>
                </a:solidFill>
                <a:latin typeface="Calibri"/>
                <a:ea typeface="+mn-ea"/>
                <a:cs typeface="+mn-cs"/>
              </a:rPr>
              <a:t>Zoom sur </a:t>
            </a:r>
            <a:r>
              <a:rPr lang="fr-FR" sz="2800" b="1" kern="1200" cap="small" spc="-1" dirty="0" smtClean="0">
                <a:solidFill>
                  <a:srgbClr val="F79646"/>
                </a:solidFill>
                <a:latin typeface="Calibri"/>
                <a:ea typeface="+mn-ea"/>
                <a:cs typeface="+mn-cs"/>
              </a:rPr>
              <a:t>la rénovation des bâtiments de Frais </a:t>
            </a:r>
            <a:r>
              <a:rPr lang="fr-FR" sz="2800" b="1" kern="1200" cap="small" spc="-1" dirty="0">
                <a:solidFill>
                  <a:srgbClr val="F79646"/>
                </a:solidFill>
                <a:latin typeface="Calibri"/>
                <a:ea typeface="+mn-ea"/>
                <a:cs typeface="+mn-cs"/>
              </a:rPr>
              <a:t>Vallon</a:t>
            </a:r>
          </a:p>
        </p:txBody>
      </p:sp>
      <p:sp>
        <p:nvSpPr>
          <p:cNvPr id="3" name="Espace réservé du contenu 2"/>
          <p:cNvSpPr>
            <a:spLocks noGrp="1"/>
          </p:cNvSpPr>
          <p:nvPr>
            <p:ph idx="1"/>
          </p:nvPr>
        </p:nvSpPr>
        <p:spPr>
          <a:xfrm>
            <a:off x="0" y="2132856"/>
            <a:ext cx="9807480" cy="954320"/>
          </a:xfrm>
        </p:spPr>
        <p:txBody>
          <a:bodyPr/>
          <a:lstStyle/>
          <a:p>
            <a:pPr marL="285750" indent="-285750" algn="just">
              <a:buFontTx/>
              <a:buChar char="-"/>
            </a:pPr>
            <a:r>
              <a:rPr lang="fr-FR" dirty="0" smtClean="0"/>
              <a:t>Tours C, F, H en cours de réhabilitation énergétique </a:t>
            </a:r>
            <a:r>
              <a:rPr lang="fr-FR" i="1" dirty="0" smtClean="0"/>
              <a:t>(377 logements)</a:t>
            </a:r>
          </a:p>
          <a:p>
            <a:pPr algn="just"/>
            <a:r>
              <a:rPr lang="fr-FR" i="1" dirty="0" smtClean="0"/>
              <a:t>Une concertation des locataires a été réalisée par l’AMO «La compagnie des rêves urbains» – 61% des locataires concertés à l’issu du porte à porte &amp; 1 atelier par tour a été organisé</a:t>
            </a:r>
            <a:endParaRPr lang="fr-FR" sz="1400" dirty="0" smtClean="0"/>
          </a:p>
          <a:p>
            <a:pPr marL="285750" indent="-285750" algn="just">
              <a:buFontTx/>
              <a:buChar char="-"/>
            </a:pPr>
            <a:endParaRPr lang="fr-FR" dirty="0" smtClean="0"/>
          </a:p>
          <a:p>
            <a:pPr marL="285750" indent="-285750" algn="just">
              <a:buFontTx/>
              <a:buChar char="-"/>
            </a:pPr>
            <a:endParaRPr lang="fr-FR" dirty="0"/>
          </a:p>
        </p:txBody>
      </p:sp>
      <p:pic>
        <p:nvPicPr>
          <p:cNvPr id="4" name="Image 3"/>
          <p:cNvPicPr>
            <a:picLocks noChangeAspect="1"/>
          </p:cNvPicPr>
          <p:nvPr/>
        </p:nvPicPr>
        <p:blipFill>
          <a:blip r:embed="rId2"/>
          <a:stretch>
            <a:fillRect/>
          </a:stretch>
        </p:blipFill>
        <p:spPr>
          <a:xfrm>
            <a:off x="1139881" y="5187720"/>
            <a:ext cx="3757395" cy="1601341"/>
          </a:xfrm>
          <a:prstGeom prst="rect">
            <a:avLst/>
          </a:prstGeom>
        </p:spPr>
      </p:pic>
      <p:pic>
        <p:nvPicPr>
          <p:cNvPr id="5" name="Image 4"/>
          <p:cNvPicPr>
            <a:picLocks noChangeAspect="1"/>
          </p:cNvPicPr>
          <p:nvPr/>
        </p:nvPicPr>
        <p:blipFill>
          <a:blip r:embed="rId3"/>
          <a:stretch>
            <a:fillRect/>
          </a:stretch>
        </p:blipFill>
        <p:spPr>
          <a:xfrm>
            <a:off x="5346537" y="5194289"/>
            <a:ext cx="3347359" cy="1594772"/>
          </a:xfrm>
          <a:prstGeom prst="rect">
            <a:avLst/>
          </a:prstGeom>
        </p:spPr>
      </p:pic>
      <p:sp>
        <p:nvSpPr>
          <p:cNvPr id="7" name="Espace réservé du contenu 2"/>
          <p:cNvSpPr txBox="1">
            <a:spLocks/>
          </p:cNvSpPr>
          <p:nvPr/>
        </p:nvSpPr>
        <p:spPr>
          <a:xfrm>
            <a:off x="0" y="3014232"/>
            <a:ext cx="9807480" cy="2106448"/>
          </a:xfrm>
          <a:prstGeom prst="rect">
            <a:avLst/>
          </a:prstGeom>
        </p:spPr>
        <p:txBody>
          <a:bodyPr>
            <a:noAutofit/>
          </a:bodyPr>
          <a:lstStyle/>
          <a:p>
            <a:pPr marL="285750" indent="-285750" algn="just">
              <a:buFontTx/>
              <a:buChar char="-"/>
            </a:pPr>
            <a:endParaRPr lang="fr-FR" sz="1400" kern="0" dirty="0" smtClean="0">
              <a:solidFill>
                <a:sysClr val="windowText" lastClr="000000"/>
              </a:solidFill>
            </a:endParaRPr>
          </a:p>
          <a:p>
            <a:pPr marL="285750" indent="-285750" algn="just">
              <a:buFontTx/>
              <a:buChar char="-"/>
            </a:pPr>
            <a:r>
              <a:rPr lang="fr-FR" kern="0" dirty="0" smtClean="0">
                <a:solidFill>
                  <a:sysClr val="windowText" lastClr="000000"/>
                </a:solidFill>
              </a:rPr>
              <a:t>Bâtiments I, K, N : </a:t>
            </a:r>
            <a:r>
              <a:rPr lang="fr-FR" kern="0" dirty="0" smtClean="0">
                <a:solidFill>
                  <a:srgbClr val="FF0000"/>
                </a:solidFill>
              </a:rPr>
              <a:t>Rénovation toitures</a:t>
            </a:r>
            <a:r>
              <a:rPr lang="fr-FR" kern="0" dirty="0" smtClean="0">
                <a:solidFill>
                  <a:sysClr val="windowText" lastClr="000000"/>
                </a:solidFill>
              </a:rPr>
              <a:t> en cours de programmation </a:t>
            </a:r>
            <a:r>
              <a:rPr lang="fr-FR" i="1" kern="0" dirty="0" smtClean="0">
                <a:solidFill>
                  <a:sysClr val="windowText" lastClr="000000"/>
                </a:solidFill>
              </a:rPr>
              <a:t>(276 logements)</a:t>
            </a:r>
            <a:endParaRPr lang="fr-FR" kern="0" dirty="0" smtClean="0">
              <a:solidFill>
                <a:sysClr val="windowText" lastClr="000000"/>
              </a:solidFill>
            </a:endParaRPr>
          </a:p>
          <a:p>
            <a:pPr marL="285750" indent="-285750" algn="just">
              <a:buFontTx/>
              <a:buChar char="-"/>
            </a:pPr>
            <a:endParaRPr lang="fr-FR" sz="1400" kern="0" dirty="0" smtClean="0">
              <a:solidFill>
                <a:sysClr val="windowText" lastClr="000000"/>
              </a:solidFill>
            </a:endParaRPr>
          </a:p>
          <a:p>
            <a:pPr marL="285750" indent="-285750" algn="just">
              <a:buFontTx/>
              <a:buChar char="-"/>
            </a:pPr>
            <a:r>
              <a:rPr lang="fr-FR" kern="0" dirty="0" smtClean="0">
                <a:solidFill>
                  <a:sysClr val="windowText" lastClr="000000"/>
                </a:solidFill>
              </a:rPr>
              <a:t>Bâtiments J, O : </a:t>
            </a:r>
            <a:r>
              <a:rPr lang="fr-FR" kern="0" dirty="0" smtClean="0">
                <a:solidFill>
                  <a:srgbClr val="FF0000"/>
                </a:solidFill>
              </a:rPr>
              <a:t>Rénovation toitures </a:t>
            </a:r>
            <a:r>
              <a:rPr lang="fr-FR" kern="0" dirty="0" smtClean="0">
                <a:solidFill>
                  <a:sysClr val="windowText" lastClr="000000"/>
                </a:solidFill>
              </a:rPr>
              <a:t>et remplacement des menuiseries en cours de programmation </a:t>
            </a:r>
            <a:r>
              <a:rPr lang="fr-FR" i="1" kern="0" dirty="0" smtClean="0">
                <a:solidFill>
                  <a:sysClr val="windowText" lastClr="000000"/>
                </a:solidFill>
              </a:rPr>
              <a:t>(82 logements)</a:t>
            </a:r>
          </a:p>
          <a:p>
            <a:pPr marL="285750" indent="-285750" algn="just">
              <a:buFontTx/>
              <a:buChar char="-"/>
            </a:pPr>
            <a:endParaRPr lang="fr-FR" sz="1400" i="1" kern="0" dirty="0" smtClean="0">
              <a:solidFill>
                <a:sysClr val="windowText" lastClr="000000"/>
              </a:solidFill>
            </a:endParaRPr>
          </a:p>
          <a:p>
            <a:pPr marL="285750" indent="-285750" algn="just">
              <a:buFontTx/>
              <a:buChar char="-"/>
            </a:pPr>
            <a:r>
              <a:rPr lang="fr-FR" kern="0" dirty="0" smtClean="0">
                <a:solidFill>
                  <a:sysClr val="windowText" lastClr="000000"/>
                </a:solidFill>
              </a:rPr>
              <a:t>Bâtiments A, B, E, G partiel, L partiel et M partiel : projet de démolition dans le cadre du NPNRU </a:t>
            </a:r>
            <a:r>
              <a:rPr lang="fr-FR" b="1" kern="0" dirty="0" smtClean="0">
                <a:solidFill>
                  <a:sysClr val="windowText" lastClr="000000"/>
                </a:solidFill>
              </a:rPr>
              <a:t>non stabilisé </a:t>
            </a:r>
            <a:r>
              <a:rPr lang="fr-FR" i="1" kern="0" dirty="0" smtClean="0">
                <a:solidFill>
                  <a:sysClr val="windowText" lastClr="000000"/>
                </a:solidFill>
              </a:rPr>
              <a:t>(414 logements)</a:t>
            </a:r>
          </a:p>
          <a:p>
            <a:pPr marL="285750" indent="-285750" algn="just">
              <a:buFontTx/>
              <a:buChar char="-"/>
            </a:pPr>
            <a:endParaRPr lang="fr-FR" kern="0" dirty="0" smtClean="0">
              <a:solidFill>
                <a:sysClr val="windowText" lastClr="000000"/>
              </a:solidFill>
            </a:endParaRPr>
          </a:p>
          <a:p>
            <a:pPr marL="285750" indent="-285750" algn="just">
              <a:buFontTx/>
              <a:buChar char="-"/>
            </a:pPr>
            <a:endParaRPr lang="fr-FR" kern="0" dirty="0">
              <a:solidFill>
                <a:sysClr val="windowText" lastClr="000000"/>
              </a:solidFill>
            </a:endParaRPr>
          </a:p>
        </p:txBody>
      </p:sp>
    </p:spTree>
    <p:extLst>
      <p:ext uri="{BB962C8B-B14F-4D97-AF65-F5344CB8AC3E}">
        <p14:creationId xmlns:p14="http://schemas.microsoft.com/office/powerpoint/2010/main" val="111543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473280" y="4257186"/>
            <a:ext cx="2273795" cy="1476132"/>
          </a:xfrm>
          <a:prstGeom prst="rect">
            <a:avLst/>
          </a:prstGeom>
        </p:spPr>
      </p:pic>
      <p:sp>
        <p:nvSpPr>
          <p:cNvPr id="2" name="Titre 1"/>
          <p:cNvSpPr>
            <a:spLocks noGrp="1"/>
          </p:cNvSpPr>
          <p:nvPr>
            <p:ph type="title"/>
          </p:nvPr>
        </p:nvSpPr>
        <p:spPr/>
        <p:txBody>
          <a:bodyPr/>
          <a:lstStyle/>
          <a:p>
            <a:pPr algn="ctr" rtl="0"/>
            <a:r>
              <a:rPr lang="fr-FR" sz="2800" b="1" kern="1200" cap="small" spc="-1" dirty="0">
                <a:solidFill>
                  <a:srgbClr val="F79646"/>
                </a:solidFill>
                <a:latin typeface="Calibri"/>
                <a:ea typeface="+mn-ea"/>
                <a:cs typeface="+mn-cs"/>
              </a:rPr>
              <a:t>Zoom sur le déploiement des NUDGES à Frais Vallon</a:t>
            </a:r>
          </a:p>
        </p:txBody>
      </p:sp>
      <p:sp>
        <p:nvSpPr>
          <p:cNvPr id="3" name="Espace réservé du contenu 2"/>
          <p:cNvSpPr>
            <a:spLocks noGrp="1"/>
          </p:cNvSpPr>
          <p:nvPr>
            <p:ph idx="1"/>
          </p:nvPr>
        </p:nvSpPr>
        <p:spPr>
          <a:xfrm>
            <a:off x="131521" y="1981310"/>
            <a:ext cx="7200799" cy="1153519"/>
          </a:xfrm>
        </p:spPr>
        <p:txBody>
          <a:bodyPr/>
          <a:lstStyle/>
          <a:p>
            <a:pPr marL="285750" indent="-285750" algn="just">
              <a:buFontTx/>
              <a:buChar char="-"/>
            </a:pPr>
            <a:r>
              <a:rPr lang="fr-FR" sz="1600" b="1" dirty="0" smtClean="0"/>
              <a:t>Energie</a:t>
            </a:r>
            <a:r>
              <a:rPr lang="fr-FR" sz="1600" dirty="0" smtClean="0"/>
              <a:t> : Economie d’eau</a:t>
            </a:r>
          </a:p>
          <a:p>
            <a:pPr algn="just"/>
            <a:r>
              <a:rPr lang="fr-FR" sz="1600" dirty="0" smtClean="0"/>
              <a:t> Mise en place d’un pommeau de douche </a:t>
            </a:r>
            <a:r>
              <a:rPr lang="fr-FR" sz="1600" dirty="0" err="1" smtClean="0"/>
              <a:t>Hydrao</a:t>
            </a:r>
            <a:r>
              <a:rPr lang="fr-FR" sz="1600" dirty="0" smtClean="0"/>
              <a:t> qui clignote au-delà de 40 litres écoulés – Expérimentation en 2021 sur 31 familles de Frais Vallon appuyé par le laboratoire de psychologie sociale</a:t>
            </a:r>
          </a:p>
        </p:txBody>
      </p:sp>
      <p:sp>
        <p:nvSpPr>
          <p:cNvPr id="5" name="Espace réservé du contenu 2"/>
          <p:cNvSpPr txBox="1">
            <a:spLocks/>
          </p:cNvSpPr>
          <p:nvPr/>
        </p:nvSpPr>
        <p:spPr>
          <a:xfrm>
            <a:off x="131521" y="4243297"/>
            <a:ext cx="7067025" cy="1452327"/>
          </a:xfrm>
          <a:prstGeom prst="rect">
            <a:avLst/>
          </a:prstGeom>
        </p:spPr>
        <p:txBody>
          <a:bodyPr>
            <a:noAutofit/>
          </a:bodyPr>
          <a:lstStyle/>
          <a:p>
            <a:pPr algn="just"/>
            <a:endParaRPr lang="fr-FR" sz="1600" kern="0" dirty="0" smtClean="0">
              <a:solidFill>
                <a:sysClr val="windowText" lastClr="000000"/>
              </a:solidFill>
            </a:endParaRPr>
          </a:p>
          <a:p>
            <a:pPr marL="285750" indent="-285750" algn="just">
              <a:buFontTx/>
              <a:buChar char="-"/>
            </a:pPr>
            <a:r>
              <a:rPr lang="fr-FR" sz="1600" b="1" kern="0" dirty="0" smtClean="0">
                <a:solidFill>
                  <a:sysClr val="windowText" lastClr="000000"/>
                </a:solidFill>
              </a:rPr>
              <a:t>Mobilité</a:t>
            </a:r>
            <a:r>
              <a:rPr lang="fr-FR" sz="1600" kern="0" dirty="0" smtClean="0">
                <a:solidFill>
                  <a:sysClr val="windowText" lastClr="000000"/>
                </a:solidFill>
              </a:rPr>
              <a:t> : Sécurité routière</a:t>
            </a:r>
          </a:p>
          <a:p>
            <a:pPr algn="just"/>
            <a:r>
              <a:rPr lang="fr-FR" sz="1600" kern="0" dirty="0" smtClean="0">
                <a:solidFill>
                  <a:sysClr val="windowText" lastClr="000000"/>
                </a:solidFill>
              </a:rPr>
              <a:t>Aménagement d’incitations pour favoriser la sécurité et la place des piétons aux abords des écoles de Frais Vallon par la mise en œuvre de peintures au sol, de panneaux et de mobiliers – Expérimentation réalisée en 2021 par la Métropole et maintenue en place</a:t>
            </a:r>
          </a:p>
          <a:p>
            <a:pPr algn="just"/>
            <a:endParaRPr lang="fr-FR" sz="1600" kern="0" dirty="0" smtClean="0">
              <a:solidFill>
                <a:sysClr val="windowText" lastClr="000000"/>
              </a:solidFill>
            </a:endParaRPr>
          </a:p>
        </p:txBody>
      </p:sp>
      <p:sp>
        <p:nvSpPr>
          <p:cNvPr id="6" name="Espace réservé du contenu 2"/>
          <p:cNvSpPr txBox="1">
            <a:spLocks/>
          </p:cNvSpPr>
          <p:nvPr/>
        </p:nvSpPr>
        <p:spPr>
          <a:xfrm>
            <a:off x="131521" y="5897095"/>
            <a:ext cx="9762626" cy="800127"/>
          </a:xfrm>
          <a:prstGeom prst="rect">
            <a:avLst/>
          </a:prstGeom>
        </p:spPr>
        <p:txBody>
          <a:bodyPr>
            <a:noAutofit/>
          </a:bodyPr>
          <a:lstStyle/>
          <a:p>
            <a:pPr marL="285750" indent="-285750" algn="just">
              <a:buFontTx/>
              <a:buChar char="-"/>
            </a:pPr>
            <a:r>
              <a:rPr lang="fr-FR" sz="1600" b="1" kern="0" dirty="0" smtClean="0">
                <a:solidFill>
                  <a:sysClr val="windowText" lastClr="000000"/>
                </a:solidFill>
              </a:rPr>
              <a:t>Santé</a:t>
            </a:r>
            <a:r>
              <a:rPr lang="fr-FR" sz="1600" kern="0" dirty="0" smtClean="0">
                <a:solidFill>
                  <a:sysClr val="windowText" lastClr="000000"/>
                </a:solidFill>
              </a:rPr>
              <a:t> : Qualité de l’air</a:t>
            </a:r>
          </a:p>
          <a:p>
            <a:pPr algn="just"/>
            <a:r>
              <a:rPr lang="fr-FR" sz="1600" kern="0" dirty="0" smtClean="0">
                <a:solidFill>
                  <a:sysClr val="windowText" lastClr="000000"/>
                </a:solidFill>
              </a:rPr>
              <a:t>Mise en place de capteurs de CO2 à l’intérieur des logements et analyse comportementale – Expérimentation en 2021</a:t>
            </a:r>
          </a:p>
          <a:p>
            <a:pPr algn="just"/>
            <a:endParaRPr lang="fr-FR" sz="1600" kern="0" dirty="0" smtClean="0">
              <a:solidFill>
                <a:sysClr val="windowText" lastClr="000000"/>
              </a:solidFill>
            </a:endParaRPr>
          </a:p>
        </p:txBody>
      </p:sp>
      <p:sp>
        <p:nvSpPr>
          <p:cNvPr id="7" name="Espace réservé du contenu 2"/>
          <p:cNvSpPr txBox="1">
            <a:spLocks/>
          </p:cNvSpPr>
          <p:nvPr/>
        </p:nvSpPr>
        <p:spPr>
          <a:xfrm>
            <a:off x="3005914" y="2949715"/>
            <a:ext cx="6552728" cy="1106000"/>
          </a:xfrm>
          <a:prstGeom prst="rect">
            <a:avLst/>
          </a:prstGeom>
        </p:spPr>
        <p:txBody>
          <a:bodyPr>
            <a:noAutofit/>
          </a:bodyPr>
          <a:lstStyle/>
          <a:p>
            <a:pPr marL="285750" indent="-285750" algn="just">
              <a:buFontTx/>
              <a:buChar char="-"/>
            </a:pPr>
            <a:endParaRPr lang="fr-FR" sz="1600" kern="0" dirty="0" smtClean="0">
              <a:solidFill>
                <a:sysClr val="windowText" lastClr="000000"/>
              </a:solidFill>
            </a:endParaRPr>
          </a:p>
          <a:p>
            <a:pPr marL="285750" indent="-285750" algn="just">
              <a:buFontTx/>
              <a:buChar char="-"/>
            </a:pPr>
            <a:r>
              <a:rPr lang="fr-FR" sz="1600" b="1" kern="0" dirty="0" smtClean="0">
                <a:solidFill>
                  <a:sysClr val="windowText" lastClr="000000"/>
                </a:solidFill>
              </a:rPr>
              <a:t>Propreté</a:t>
            </a:r>
            <a:r>
              <a:rPr lang="fr-FR" sz="1600" kern="0" dirty="0" smtClean="0">
                <a:solidFill>
                  <a:sysClr val="windowText" lastClr="000000"/>
                </a:solidFill>
              </a:rPr>
              <a:t> : Amélioration de la propreté dans les parties communes</a:t>
            </a:r>
          </a:p>
          <a:p>
            <a:pPr algn="just"/>
            <a:r>
              <a:rPr lang="fr-FR" sz="1600" kern="0" dirty="0" smtClean="0">
                <a:solidFill>
                  <a:sysClr val="windowText" lastClr="000000"/>
                </a:solidFill>
              </a:rPr>
              <a:t>Mise en place de dessins d’enfants du quartier dans les ascenseurs dans le cadre d’un concours pour améliorer la propreté (concours </a:t>
            </a:r>
            <a:r>
              <a:rPr lang="fr-FR" sz="1600" kern="0" dirty="0" err="1" smtClean="0">
                <a:solidFill>
                  <a:sysClr val="windowText" lastClr="000000"/>
                </a:solidFill>
              </a:rPr>
              <a:t>Superdeter</a:t>
            </a:r>
            <a:r>
              <a:rPr lang="fr-FR" sz="1600" kern="0" dirty="0" smtClean="0">
                <a:solidFill>
                  <a:sysClr val="windowText" lastClr="000000"/>
                </a:solidFill>
              </a:rPr>
              <a:t> – 2019/2020) – </a:t>
            </a:r>
            <a:r>
              <a:rPr lang="fr-FR" sz="1600" i="1" kern="0" dirty="0" smtClean="0">
                <a:solidFill>
                  <a:sysClr val="windowText" lastClr="000000"/>
                </a:solidFill>
              </a:rPr>
              <a:t>Installations déposées à ce jour</a:t>
            </a:r>
          </a:p>
          <a:p>
            <a:endParaRPr lang="fr-FR" kern="0" dirty="0">
              <a:solidFill>
                <a:sysClr val="windowText" lastClr="000000"/>
              </a:solidFill>
            </a:endParaRPr>
          </a:p>
        </p:txBody>
      </p:sp>
      <p:pic>
        <p:nvPicPr>
          <p:cNvPr id="8" name="Image 7"/>
          <p:cNvPicPr>
            <a:picLocks noChangeAspect="1"/>
          </p:cNvPicPr>
          <p:nvPr/>
        </p:nvPicPr>
        <p:blipFill>
          <a:blip r:embed="rId3"/>
          <a:stretch>
            <a:fillRect/>
          </a:stretch>
        </p:blipFill>
        <p:spPr>
          <a:xfrm>
            <a:off x="196696" y="3134829"/>
            <a:ext cx="2601805" cy="1231313"/>
          </a:xfrm>
          <a:prstGeom prst="rect">
            <a:avLst/>
          </a:prstGeom>
        </p:spPr>
      </p:pic>
      <p:pic>
        <p:nvPicPr>
          <p:cNvPr id="1026" name="Picture 2" descr="Douche Hydrao Aloé Intelligente et Connecté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972" y="2011846"/>
            <a:ext cx="2284409" cy="97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97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7099200" y="6489720"/>
            <a:ext cx="2311200" cy="364680"/>
          </a:xfrm>
          <a:prstGeom prst="rect">
            <a:avLst/>
          </a:prstGeom>
          <a:noFill/>
          <a:ln w="0">
            <a:noFill/>
          </a:ln>
        </p:spPr>
        <p:txBody>
          <a:bodyPr anchor="ctr">
            <a:noAutofit/>
          </a:bodyPr>
          <a:lstStyle/>
          <a:p>
            <a:pPr algn="r">
              <a:lnSpc>
                <a:spcPct val="100000"/>
              </a:lnSpc>
            </a:pPr>
            <a:fld id="{6B78ED17-98D8-42D7-9C3A-765677D7FE47}" type="slidenum">
              <a:rPr lang="fr-FR" sz="1200" b="0" strike="noStrike" spc="-1">
                <a:solidFill>
                  <a:srgbClr val="8B8B8B"/>
                </a:solidFill>
                <a:latin typeface="Calibri"/>
              </a:rPr>
              <a:t>14</a:t>
            </a:fld>
            <a:endParaRPr lang="fr-FR" sz="1200" b="0" strike="noStrike" spc="-1">
              <a:latin typeface="Times New Roman"/>
            </a:endParaRPr>
          </a:p>
        </p:txBody>
      </p:sp>
      <p:sp>
        <p:nvSpPr>
          <p:cNvPr id="155" name="CustomShape 2"/>
          <p:cNvSpPr/>
          <p:nvPr/>
        </p:nvSpPr>
        <p:spPr>
          <a:xfrm>
            <a:off x="-19800" y="3362760"/>
            <a:ext cx="9925560" cy="781560"/>
          </a:xfrm>
          <a:prstGeom prst="rect">
            <a:avLst/>
          </a:prstGeom>
          <a:solidFill>
            <a:schemeClr val="accent6"/>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r>
              <a:rPr lang="fr-FR" sz="2800" b="1" strike="noStrike" cap="small" spc="-1" dirty="0" smtClean="0">
                <a:solidFill>
                  <a:srgbClr val="FFFFFF"/>
                </a:solidFill>
                <a:latin typeface="Calibri"/>
              </a:rPr>
              <a:t>UN PROJET PHOTOVOLTAÏQUE </a:t>
            </a:r>
            <a:r>
              <a:rPr lang="fr-FR" sz="2800" b="1" cap="small" spc="-1" dirty="0" smtClean="0">
                <a:solidFill>
                  <a:srgbClr val="FFFFFF"/>
                </a:solidFill>
                <a:latin typeface="Calibri"/>
              </a:rPr>
              <a:t>DE QUARTIER</a:t>
            </a:r>
            <a:endParaRPr lang="fr-FR" sz="2800" b="1" strike="noStrike" cap="small" spc="-1" dirty="0" smtClean="0">
              <a:solidFill>
                <a:srgbClr val="FFFFFF"/>
              </a:solidFill>
              <a:latin typeface="Calibri"/>
            </a:endParaRPr>
          </a:p>
          <a:p>
            <a:pPr algn="ctr">
              <a:lnSpc>
                <a:spcPct val="100000"/>
              </a:lnSpc>
            </a:pPr>
            <a:r>
              <a:rPr lang="fr-FR" sz="2800" b="1" cap="small" spc="-1" dirty="0" smtClean="0">
                <a:solidFill>
                  <a:srgbClr val="FFFFFF"/>
                </a:solidFill>
                <a:latin typeface="Calibri"/>
              </a:rPr>
              <a:t>EN AUTOCONSOMMATION COLLECTIVE</a:t>
            </a:r>
            <a:endParaRPr lang="fr-FR"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7099200" y="6489720"/>
            <a:ext cx="2311200" cy="364680"/>
          </a:xfrm>
          <a:prstGeom prst="rect">
            <a:avLst/>
          </a:prstGeom>
          <a:noFill/>
          <a:ln w="0">
            <a:noFill/>
          </a:ln>
        </p:spPr>
        <p:txBody>
          <a:bodyPr anchor="ctr">
            <a:noAutofit/>
          </a:bodyPr>
          <a:lstStyle/>
          <a:p>
            <a:pPr algn="r">
              <a:lnSpc>
                <a:spcPct val="100000"/>
              </a:lnSpc>
            </a:pPr>
            <a:fld id="{76458C6E-DBFE-4959-83DA-8033E895A5BB}" type="slidenum">
              <a:rPr lang="fr-FR" sz="1200" b="0" strike="noStrike" spc="-1">
                <a:solidFill>
                  <a:srgbClr val="8B8B8B"/>
                </a:solidFill>
                <a:latin typeface="Calibri"/>
              </a:rPr>
              <a:t>15</a:t>
            </a:fld>
            <a:endParaRPr lang="fr-FR" sz="1200" b="0" strike="noStrike" spc="-1">
              <a:latin typeface="Times New Roman"/>
            </a:endParaRPr>
          </a:p>
        </p:txBody>
      </p:sp>
      <p:sp>
        <p:nvSpPr>
          <p:cNvPr id="157" name="TextShape 2"/>
          <p:cNvSpPr txBox="1"/>
          <p:nvPr/>
        </p:nvSpPr>
        <p:spPr>
          <a:xfrm>
            <a:off x="128464" y="1456032"/>
            <a:ext cx="9649072" cy="460800"/>
          </a:xfrm>
          <a:prstGeom prst="rect">
            <a:avLst/>
          </a:prstGeom>
          <a:noFill/>
          <a:ln w="0">
            <a:noFill/>
          </a:ln>
        </p:spPr>
        <p:txBody>
          <a:bodyPr anchor="ctr">
            <a:noAutofit/>
          </a:bodyPr>
          <a:lstStyle/>
          <a:p>
            <a:pPr algn="ctr">
              <a:lnSpc>
                <a:spcPct val="100000"/>
              </a:lnSpc>
            </a:pPr>
            <a:r>
              <a:rPr lang="fr-FR" sz="2800" b="1" strike="noStrike" cap="small" spc="-1" dirty="0">
                <a:solidFill>
                  <a:srgbClr val="F79646"/>
                </a:solidFill>
                <a:latin typeface="Calibri"/>
              </a:rPr>
              <a:t>LES FONDEMENTS DU PROJET DE CENTRALE PV A FRAIS VALLON</a:t>
            </a:r>
            <a:endParaRPr lang="fr-FR" sz="2800" b="0" strike="noStrike" spc="-1" dirty="0">
              <a:solidFill>
                <a:srgbClr val="000000"/>
              </a:solidFill>
              <a:latin typeface="Calibri"/>
            </a:endParaRPr>
          </a:p>
        </p:txBody>
      </p:sp>
      <p:sp>
        <p:nvSpPr>
          <p:cNvPr id="158" name="CustomShape 3"/>
          <p:cNvSpPr/>
          <p:nvPr/>
        </p:nvSpPr>
        <p:spPr>
          <a:xfrm>
            <a:off x="292320" y="1916832"/>
            <a:ext cx="9118080" cy="47998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r>
              <a:rPr lang="fr-FR" b="1" u="sng" dirty="0">
                <a:solidFill>
                  <a:schemeClr val="accent6"/>
                </a:solidFill>
              </a:rPr>
              <a:t>Enjeux </a:t>
            </a:r>
            <a:r>
              <a:rPr lang="fr-FR" b="1" u="sng" dirty="0" smtClean="0">
                <a:solidFill>
                  <a:schemeClr val="accent6"/>
                </a:solidFill>
              </a:rPr>
              <a:t>pour les </a:t>
            </a:r>
            <a:r>
              <a:rPr lang="fr-FR" b="1" u="sng" dirty="0">
                <a:solidFill>
                  <a:schemeClr val="accent6"/>
                </a:solidFill>
              </a:rPr>
              <a:t>partenaires </a:t>
            </a:r>
          </a:p>
          <a:p>
            <a:pPr indent="-285750" algn="just">
              <a:lnSpc>
                <a:spcPct val="100000"/>
              </a:lnSpc>
              <a:buClr>
                <a:srgbClr val="000000"/>
              </a:buClr>
              <a:buFont typeface="Wingdings"/>
              <a:buChar char="Ø"/>
            </a:pPr>
            <a:r>
              <a:rPr lang="fr-FR" sz="1600" kern="0" dirty="0" smtClean="0">
                <a:ea typeface="Calibri"/>
                <a:cs typeface="Calibri"/>
              </a:rPr>
              <a:t>Prise </a:t>
            </a:r>
            <a:r>
              <a:rPr lang="fr-FR" sz="1600" kern="0" dirty="0">
                <a:ea typeface="Calibri"/>
                <a:cs typeface="Calibri"/>
              </a:rPr>
              <a:t>en charge de l’investissement par l’opérateur photovoltaïque (= pas d’investissement des collectivités ni du bailleur</a:t>
            </a:r>
            <a:r>
              <a:rPr lang="fr-FR" sz="1600" kern="0" dirty="0" smtClean="0">
                <a:ea typeface="Calibri"/>
                <a:cs typeface="Calibri"/>
              </a:rPr>
              <a:t>) ;</a:t>
            </a:r>
            <a:endParaRPr lang="fr-FR" sz="1600" kern="0" dirty="0">
              <a:ea typeface="Calibri"/>
              <a:cs typeface="Calibri"/>
            </a:endParaRPr>
          </a:p>
          <a:p>
            <a:pPr indent="-285750" algn="just">
              <a:lnSpc>
                <a:spcPct val="100000"/>
              </a:lnSpc>
              <a:buClr>
                <a:srgbClr val="000000"/>
              </a:buClr>
              <a:buFont typeface="Wingdings"/>
              <a:buChar char="Ø"/>
            </a:pPr>
            <a:r>
              <a:rPr lang="fr-FR" sz="1600" kern="0" dirty="0">
                <a:ea typeface="Calibri"/>
                <a:cs typeface="Calibri"/>
              </a:rPr>
              <a:t>Rassembler plusieurs entités au service de l’intérêt général pour faire de Frais Vallon un quartier « démonstrateur » avec une opération inédite en </a:t>
            </a:r>
            <a:r>
              <a:rPr lang="fr-FR" sz="1600" kern="0" dirty="0" smtClean="0">
                <a:ea typeface="Calibri"/>
                <a:cs typeface="Calibri"/>
              </a:rPr>
              <a:t>France.</a:t>
            </a:r>
          </a:p>
          <a:p>
            <a:pPr indent="-285750" algn="just">
              <a:lnSpc>
                <a:spcPct val="100000"/>
              </a:lnSpc>
              <a:buClr>
                <a:srgbClr val="000000"/>
              </a:buClr>
              <a:buFont typeface="Wingdings"/>
              <a:buChar char="Ø"/>
            </a:pPr>
            <a:endParaRPr lang="fr-FR" kern="0" dirty="0">
              <a:ea typeface="Calibri"/>
              <a:cs typeface="Calibri"/>
            </a:endParaRPr>
          </a:p>
          <a:p>
            <a:pPr algn="just"/>
            <a:r>
              <a:rPr lang="fr-FR" b="1" u="sng" dirty="0">
                <a:solidFill>
                  <a:schemeClr val="accent6"/>
                </a:solidFill>
              </a:rPr>
              <a:t>Enjeux pour les habitants </a:t>
            </a:r>
          </a:p>
          <a:p>
            <a:pPr algn="just">
              <a:buFont typeface="Wingdings"/>
              <a:buChar char="Ø"/>
            </a:pPr>
            <a:r>
              <a:rPr lang="fr-FR" sz="1600" kern="0" dirty="0">
                <a:ea typeface="Calibri"/>
                <a:cs typeface="Calibri"/>
              </a:rPr>
              <a:t>Disposer localement d’une énergie renouvelable non </a:t>
            </a:r>
            <a:r>
              <a:rPr lang="fr-FR" sz="1600" kern="0" dirty="0" smtClean="0">
                <a:ea typeface="Calibri"/>
                <a:cs typeface="Calibri"/>
              </a:rPr>
              <a:t>polluante ;</a:t>
            </a:r>
            <a:endParaRPr lang="fr-FR" sz="1600" kern="0" dirty="0">
              <a:ea typeface="Calibri"/>
              <a:cs typeface="Calibri"/>
            </a:endParaRPr>
          </a:p>
          <a:p>
            <a:pPr algn="just">
              <a:buFont typeface="Wingdings"/>
              <a:buChar char="Ø"/>
            </a:pPr>
            <a:r>
              <a:rPr lang="fr-FR" sz="1600" kern="0" dirty="0">
                <a:ea typeface="Calibri"/>
                <a:cs typeface="Calibri"/>
              </a:rPr>
              <a:t>Protéger les habitants précaires avec une stabilisation du prix de leur électricité pendant 30 ans Participation à un projet citoyen, appropriation de </a:t>
            </a:r>
            <a:r>
              <a:rPr lang="fr-FR" sz="1600" kern="0" dirty="0" smtClean="0">
                <a:ea typeface="Calibri"/>
                <a:cs typeface="Calibri"/>
              </a:rPr>
              <a:t>l’opération ;</a:t>
            </a:r>
            <a:endParaRPr lang="fr-FR" sz="1600" kern="0" dirty="0">
              <a:ea typeface="Calibri"/>
              <a:cs typeface="Calibri"/>
            </a:endParaRPr>
          </a:p>
          <a:p>
            <a:pPr algn="just">
              <a:buFont typeface="Wingdings"/>
              <a:buChar char="Ø"/>
            </a:pPr>
            <a:r>
              <a:rPr lang="fr-FR" sz="1600" kern="0" dirty="0">
                <a:ea typeface="Calibri"/>
                <a:cs typeface="Calibri"/>
              </a:rPr>
              <a:t>Améliorer le « reste pour vivre » des </a:t>
            </a:r>
            <a:r>
              <a:rPr lang="fr-FR" sz="1600" kern="0" dirty="0" smtClean="0">
                <a:ea typeface="Calibri"/>
                <a:cs typeface="Calibri"/>
              </a:rPr>
              <a:t>habitants.</a:t>
            </a:r>
          </a:p>
          <a:p>
            <a:pPr algn="just">
              <a:buFont typeface="Wingdings"/>
              <a:buChar char="Ø"/>
            </a:pPr>
            <a:endParaRPr lang="fr-FR" kern="0" dirty="0">
              <a:ea typeface="Calibri"/>
              <a:cs typeface="Calibri"/>
            </a:endParaRPr>
          </a:p>
          <a:p>
            <a:pPr algn="just"/>
            <a:r>
              <a:rPr lang="fr-FR" kern="0" dirty="0">
                <a:ea typeface="Calibri"/>
                <a:cs typeface="Calibri"/>
              </a:rPr>
              <a:t> </a:t>
            </a:r>
            <a:r>
              <a:rPr lang="fr-FR" b="1" u="sng" dirty="0">
                <a:solidFill>
                  <a:schemeClr val="accent6"/>
                </a:solidFill>
              </a:rPr>
              <a:t>Critères d’évaluation</a:t>
            </a:r>
          </a:p>
          <a:p>
            <a:pPr algn="just"/>
            <a:r>
              <a:rPr lang="fr-FR" sz="1600" b="1" i="1" kern="0" dirty="0">
                <a:ea typeface="Calibri"/>
                <a:cs typeface="Calibri"/>
              </a:rPr>
              <a:t>Reste pour vivre Mieux : </a:t>
            </a:r>
            <a:r>
              <a:rPr lang="fr-FR" sz="1600" dirty="0"/>
              <a:t>gain </a:t>
            </a:r>
            <a:r>
              <a:rPr lang="fr-FR" sz="1600" dirty="0" smtClean="0"/>
              <a:t>sur </a:t>
            </a:r>
            <a:r>
              <a:rPr lang="fr-FR" sz="1600" dirty="0"/>
              <a:t>la facture d’électricité </a:t>
            </a:r>
            <a:r>
              <a:rPr lang="fr-FR" sz="1600" dirty="0" smtClean="0"/>
              <a:t>des locataire </a:t>
            </a:r>
            <a:r>
              <a:rPr lang="fr-FR" sz="1600" dirty="0"/>
              <a:t>et stabilité </a:t>
            </a:r>
            <a:r>
              <a:rPr lang="fr-FR" sz="1600" dirty="0" smtClean="0"/>
              <a:t>pour l’ensemble des partenaires.</a:t>
            </a:r>
            <a:endParaRPr lang="fr-FR" sz="1600" dirty="0"/>
          </a:p>
          <a:p>
            <a:pPr algn="just"/>
            <a:r>
              <a:rPr lang="fr-FR" sz="1600" b="1" i="1" dirty="0"/>
              <a:t>Innovation </a:t>
            </a:r>
            <a:r>
              <a:rPr lang="fr-FR" sz="1600" dirty="0"/>
              <a:t>: Associer </a:t>
            </a:r>
            <a:r>
              <a:rPr lang="fr-FR" sz="1600" dirty="0" smtClean="0"/>
              <a:t>les habitants et </a:t>
            </a:r>
            <a:r>
              <a:rPr lang="fr-FR" sz="1600" dirty="0"/>
              <a:t>acteurs publics/privés à un projet commun de production/consommation d’une électricité </a:t>
            </a:r>
            <a:r>
              <a:rPr lang="fr-FR" sz="1600" dirty="0" smtClean="0"/>
              <a:t>locale.</a:t>
            </a:r>
            <a:endParaRPr lang="fr-FR" sz="1600" dirty="0"/>
          </a:p>
          <a:p>
            <a:pPr algn="just"/>
            <a:r>
              <a:rPr lang="fr-FR" sz="1600" b="1" i="1" dirty="0"/>
              <a:t>Reproductibilité : </a:t>
            </a:r>
            <a:r>
              <a:rPr lang="fr-FR" sz="1600" dirty="0"/>
              <a:t> adaptable à tous les projets de rénovation </a:t>
            </a:r>
            <a:r>
              <a:rPr lang="fr-FR" sz="1600" dirty="0" smtClean="0"/>
              <a:t>urbaine.</a:t>
            </a:r>
            <a:endParaRPr lang="fr-FR"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7099200" y="6489720"/>
            <a:ext cx="2311200" cy="364680"/>
          </a:xfrm>
          <a:prstGeom prst="rect">
            <a:avLst/>
          </a:prstGeom>
          <a:noFill/>
          <a:ln w="0">
            <a:noFill/>
          </a:ln>
        </p:spPr>
        <p:txBody>
          <a:bodyPr anchor="ctr">
            <a:noAutofit/>
          </a:bodyPr>
          <a:lstStyle/>
          <a:p>
            <a:pPr algn="r">
              <a:lnSpc>
                <a:spcPct val="100000"/>
              </a:lnSpc>
            </a:pPr>
            <a:fld id="{A29296AC-7E82-425F-B59B-78F1313DFF19}" type="slidenum">
              <a:rPr lang="fr-FR" sz="1200" b="0" strike="noStrike" spc="-1">
                <a:solidFill>
                  <a:srgbClr val="8B8B8B"/>
                </a:solidFill>
                <a:latin typeface="Calibri"/>
              </a:rPr>
              <a:t>16</a:t>
            </a:fld>
            <a:endParaRPr lang="fr-FR" sz="1200" b="0" strike="noStrike" spc="-1">
              <a:latin typeface="Times New Roman"/>
            </a:endParaRPr>
          </a:p>
        </p:txBody>
      </p:sp>
      <p:sp>
        <p:nvSpPr>
          <p:cNvPr id="4" name="CustomShape 3"/>
          <p:cNvSpPr/>
          <p:nvPr/>
        </p:nvSpPr>
        <p:spPr>
          <a:xfrm>
            <a:off x="467280" y="2132856"/>
            <a:ext cx="9094232" cy="44520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080" algn="ctr">
              <a:lnSpc>
                <a:spcPct val="120000"/>
              </a:lnSpc>
              <a:spcBef>
                <a:spcPts val="1200"/>
              </a:spcBef>
              <a:buClr>
                <a:srgbClr val="517071"/>
              </a:buClr>
              <a:buSzPct val="125000"/>
            </a:pPr>
            <a:r>
              <a:rPr lang="fr-FR" sz="1600" spc="-1" dirty="0" smtClean="0">
                <a:solidFill>
                  <a:srgbClr val="000000"/>
                </a:solidFill>
                <a:latin typeface="Calibri"/>
                <a:ea typeface="DejaVu Sans"/>
              </a:rPr>
              <a:t>Lancement d’un </a:t>
            </a:r>
            <a:r>
              <a:rPr lang="fr-FR" sz="1600" b="1" u="sng" spc="-1" dirty="0" smtClean="0">
                <a:solidFill>
                  <a:srgbClr val="000000"/>
                </a:solidFill>
                <a:latin typeface="Calibri"/>
                <a:ea typeface="DejaVu Sans"/>
              </a:rPr>
              <a:t>Appel à Projet </a:t>
            </a:r>
            <a:r>
              <a:rPr lang="fr-FR" sz="1600" spc="-1" dirty="0" smtClean="0">
                <a:solidFill>
                  <a:srgbClr val="000000"/>
                </a:solidFill>
                <a:latin typeface="Calibri"/>
                <a:ea typeface="DejaVu Sans"/>
              </a:rPr>
              <a:t>pour sélectionner un </a:t>
            </a:r>
            <a:r>
              <a:rPr lang="fr-FR" sz="1600" b="1" u="sng" spc="-1" dirty="0" smtClean="0">
                <a:solidFill>
                  <a:srgbClr val="000000"/>
                </a:solidFill>
                <a:latin typeface="Calibri"/>
                <a:ea typeface="DejaVu Sans"/>
              </a:rPr>
              <a:t>opérateur Photovoltaïque (PV)</a:t>
            </a:r>
          </a:p>
          <a:p>
            <a:pPr marL="1080" algn="ctr">
              <a:lnSpc>
                <a:spcPct val="120000"/>
              </a:lnSpc>
              <a:spcBef>
                <a:spcPts val="1200"/>
              </a:spcBef>
              <a:buClr>
                <a:srgbClr val="517071"/>
              </a:buClr>
              <a:buSzPct val="125000"/>
            </a:pPr>
            <a:r>
              <a:rPr lang="fr-FR" b="0" strike="noStrike" spc="-1" dirty="0" smtClean="0">
                <a:solidFill>
                  <a:srgbClr val="000000"/>
                </a:solidFill>
                <a:latin typeface="Calibri"/>
              </a:rPr>
              <a:t>Une fois sélectionné et conformément au projet retenu par le jury, l’opérateur PV :</a:t>
            </a:r>
          </a:p>
          <a:p>
            <a:pPr marL="383040" indent="-381960" algn="just">
              <a:lnSpc>
                <a:spcPct val="120000"/>
              </a:lnSpc>
              <a:spcBef>
                <a:spcPts val="1200"/>
              </a:spcBef>
              <a:buClr>
                <a:schemeClr val="accent6">
                  <a:lumMod val="75000"/>
                </a:schemeClr>
              </a:buClr>
              <a:buSzPct val="125000"/>
              <a:buFont typeface="+mj-lt"/>
              <a:buAutoNum type="arabicPeriod"/>
            </a:pPr>
            <a:r>
              <a:rPr lang="fr-FR" sz="1600" b="0" strike="noStrike" spc="-1" dirty="0" smtClean="0">
                <a:solidFill>
                  <a:srgbClr val="000000"/>
                </a:solidFill>
                <a:latin typeface="Calibri"/>
                <a:ea typeface="DejaVu Sans"/>
              </a:rPr>
              <a:t>Met en œuvre le </a:t>
            </a:r>
            <a:r>
              <a:rPr lang="fr-FR" sz="1600" b="1" u="sng" strike="noStrike" spc="-1" dirty="0" smtClean="0">
                <a:solidFill>
                  <a:srgbClr val="000000"/>
                </a:solidFill>
                <a:latin typeface="Calibri"/>
                <a:ea typeface="DejaVu Sans"/>
              </a:rPr>
              <a:t>planning de réalisation </a:t>
            </a:r>
            <a:r>
              <a:rPr lang="fr-FR" sz="1600" b="0" strike="noStrike" spc="-1" dirty="0" smtClean="0">
                <a:solidFill>
                  <a:srgbClr val="000000"/>
                </a:solidFill>
                <a:latin typeface="Calibri"/>
                <a:ea typeface="DejaVu Sans"/>
              </a:rPr>
              <a:t>de la centrale PV en tenant compte du planning consolidé de rénovation des logements du bailleur,</a:t>
            </a:r>
          </a:p>
          <a:p>
            <a:pPr marL="383040" indent="-381960" algn="just">
              <a:lnSpc>
                <a:spcPct val="120000"/>
              </a:lnSpc>
              <a:spcBef>
                <a:spcPts val="1200"/>
              </a:spcBef>
              <a:buClr>
                <a:schemeClr val="accent6">
                  <a:lumMod val="75000"/>
                </a:schemeClr>
              </a:buClr>
              <a:buSzPct val="125000"/>
              <a:buFont typeface="+mj-lt"/>
              <a:buAutoNum type="arabicPeriod"/>
            </a:pPr>
            <a:r>
              <a:rPr lang="fr-FR" sz="1600" b="0" strike="noStrike" spc="-1" dirty="0" smtClean="0">
                <a:solidFill>
                  <a:srgbClr val="000000"/>
                </a:solidFill>
                <a:latin typeface="Calibri"/>
                <a:ea typeface="DejaVu Sans"/>
              </a:rPr>
              <a:t>Applique le </a:t>
            </a:r>
            <a:r>
              <a:rPr lang="fr-FR" sz="1600" b="1" u="sng" strike="noStrike" spc="-1" dirty="0" smtClean="0">
                <a:solidFill>
                  <a:srgbClr val="000000"/>
                </a:solidFill>
                <a:latin typeface="Calibri"/>
                <a:ea typeface="DejaVu Sans"/>
              </a:rPr>
              <a:t>modèle économique </a:t>
            </a:r>
            <a:r>
              <a:rPr lang="fr-FR" sz="1600" strike="noStrike" spc="-1" dirty="0" smtClean="0">
                <a:solidFill>
                  <a:srgbClr val="000000"/>
                </a:solidFill>
                <a:latin typeface="Calibri"/>
                <a:ea typeface="DejaVu Sans"/>
              </a:rPr>
              <a:t> </a:t>
            </a:r>
            <a:r>
              <a:rPr lang="fr-FR" sz="1600" b="0" strike="noStrike" spc="-1" dirty="0" smtClean="0">
                <a:solidFill>
                  <a:srgbClr val="000000"/>
                </a:solidFill>
                <a:latin typeface="Calibri"/>
                <a:ea typeface="DejaVu Sans"/>
              </a:rPr>
              <a:t>qui détermine en particulier :</a:t>
            </a:r>
          </a:p>
          <a:p>
            <a:pPr marL="631825" lvl="1" indent="-188913" algn="just">
              <a:lnSpc>
                <a:spcPct val="120000"/>
              </a:lnSpc>
              <a:spcBef>
                <a:spcPts val="600"/>
              </a:spcBef>
              <a:buClr>
                <a:schemeClr val="accent6">
                  <a:lumMod val="75000"/>
                </a:schemeClr>
              </a:buClr>
              <a:buSzPct val="125000"/>
              <a:buFont typeface="Arial" panose="020B0604020202020204" pitchFamily="34" charset="0"/>
              <a:buChar char="•"/>
            </a:pPr>
            <a:r>
              <a:rPr lang="fr-FR" sz="1400" spc="-1" dirty="0" smtClean="0">
                <a:solidFill>
                  <a:srgbClr val="000000"/>
                </a:solidFill>
                <a:latin typeface="Calibri"/>
                <a:ea typeface="DejaVu Sans"/>
              </a:rPr>
              <a:t>Le prix appliqué aux différents « </a:t>
            </a:r>
            <a:r>
              <a:rPr lang="fr-FR" sz="1400" spc="-1" dirty="0" err="1" smtClean="0">
                <a:solidFill>
                  <a:srgbClr val="000000"/>
                </a:solidFill>
                <a:latin typeface="Calibri"/>
                <a:ea typeface="DejaVu Sans"/>
              </a:rPr>
              <a:t>autoconsommateurs</a:t>
            </a:r>
            <a:r>
              <a:rPr lang="fr-FR" sz="1400" spc="-1" dirty="0" smtClean="0">
                <a:solidFill>
                  <a:srgbClr val="000000"/>
                </a:solidFill>
                <a:latin typeface="Calibri"/>
                <a:ea typeface="DejaVu Sans"/>
              </a:rPr>
              <a:t> » ;</a:t>
            </a:r>
            <a:endParaRPr lang="fr-FR" sz="1400" b="0" strike="noStrike" spc="-1" dirty="0" smtClean="0">
              <a:solidFill>
                <a:srgbClr val="000000"/>
              </a:solidFill>
              <a:latin typeface="Calibri"/>
              <a:ea typeface="DejaVu Sans"/>
            </a:endParaRPr>
          </a:p>
          <a:p>
            <a:pPr marL="631825" lvl="1" indent="-188913" algn="just">
              <a:lnSpc>
                <a:spcPct val="120000"/>
              </a:lnSpc>
              <a:spcBef>
                <a:spcPts val="600"/>
              </a:spcBef>
              <a:buClr>
                <a:schemeClr val="accent6">
                  <a:lumMod val="75000"/>
                </a:schemeClr>
              </a:buClr>
              <a:buSzPct val="125000"/>
              <a:buFont typeface="Arial" panose="020B0604020202020204" pitchFamily="34" charset="0"/>
              <a:buChar char="•"/>
            </a:pPr>
            <a:r>
              <a:rPr lang="fr-FR" sz="1400" b="0" strike="noStrike" spc="-1" dirty="0" smtClean="0">
                <a:solidFill>
                  <a:srgbClr val="000000"/>
                </a:solidFill>
                <a:latin typeface="Calibri"/>
                <a:ea typeface="DejaVu Sans"/>
              </a:rPr>
              <a:t>La rémunération des bailleurs (propriétaires des toitures) et des actionnaires (selon l’ouverture du capital).</a:t>
            </a:r>
          </a:p>
          <a:p>
            <a:pPr marL="383040" indent="-381960" algn="just">
              <a:lnSpc>
                <a:spcPct val="120000"/>
              </a:lnSpc>
              <a:spcBef>
                <a:spcPts val="1200"/>
              </a:spcBef>
              <a:buClr>
                <a:schemeClr val="accent6">
                  <a:lumMod val="75000"/>
                </a:schemeClr>
              </a:buClr>
              <a:buSzPct val="125000"/>
              <a:buFont typeface="+mj-lt"/>
              <a:buAutoNum type="arabicPeriod"/>
            </a:pPr>
            <a:r>
              <a:rPr lang="fr-FR" sz="1600" spc="-1" dirty="0" smtClean="0">
                <a:solidFill>
                  <a:srgbClr val="000000"/>
                </a:solidFill>
                <a:latin typeface="Calibri"/>
                <a:ea typeface="DejaVu Sans"/>
              </a:rPr>
              <a:t>Organise et structure la </a:t>
            </a:r>
            <a:r>
              <a:rPr lang="fr-FR" sz="1600" b="1" u="sng" spc="-1" dirty="0" smtClean="0">
                <a:solidFill>
                  <a:srgbClr val="000000"/>
                </a:solidFill>
                <a:latin typeface="Calibri"/>
                <a:ea typeface="DejaVu Sans"/>
              </a:rPr>
              <a:t>personne morale organisatrice (PMO) </a:t>
            </a:r>
            <a:r>
              <a:rPr lang="fr-FR" sz="1600" spc="-1" dirty="0" smtClean="0">
                <a:solidFill>
                  <a:srgbClr val="000000"/>
                </a:solidFill>
                <a:latin typeface="Calibri"/>
                <a:ea typeface="DejaVu Sans"/>
              </a:rPr>
              <a:t> qui assumera :</a:t>
            </a:r>
          </a:p>
          <a:p>
            <a:pPr marL="631825" lvl="1" indent="-188913" algn="just">
              <a:lnSpc>
                <a:spcPct val="120000"/>
              </a:lnSpc>
              <a:spcBef>
                <a:spcPts val="600"/>
              </a:spcBef>
              <a:buClr>
                <a:schemeClr val="accent6">
                  <a:lumMod val="75000"/>
                </a:schemeClr>
              </a:buClr>
              <a:buSzPct val="125000"/>
              <a:buFont typeface="Arial" panose="020B0604020202020204" pitchFamily="34" charset="0"/>
              <a:buChar char="•"/>
            </a:pPr>
            <a:r>
              <a:rPr lang="fr-FR" sz="1400" spc="-1" dirty="0" smtClean="0">
                <a:solidFill>
                  <a:srgbClr val="000000"/>
                </a:solidFill>
                <a:latin typeface="Calibri"/>
              </a:rPr>
              <a:t>De faire vivre la </a:t>
            </a:r>
            <a:r>
              <a:rPr lang="fr-FR" sz="1400" b="1" spc="-1" dirty="0">
                <a:solidFill>
                  <a:srgbClr val="000000"/>
                </a:solidFill>
                <a:latin typeface="Calibri"/>
              </a:rPr>
              <a:t>clé de répartition </a:t>
            </a:r>
            <a:r>
              <a:rPr lang="fr-FR" sz="1400" spc="-1" dirty="0">
                <a:solidFill>
                  <a:srgbClr val="000000"/>
                </a:solidFill>
                <a:latin typeface="Calibri"/>
              </a:rPr>
              <a:t>de l’électricité photovoltaïque autoproduite entre les </a:t>
            </a:r>
            <a:r>
              <a:rPr lang="fr-FR" sz="1400" spc="-1" dirty="0" err="1" smtClean="0">
                <a:solidFill>
                  <a:srgbClr val="000000"/>
                </a:solidFill>
                <a:latin typeface="Calibri"/>
              </a:rPr>
              <a:t>autoconsommateurs</a:t>
            </a:r>
            <a:r>
              <a:rPr lang="fr-FR" sz="1400" spc="-1" dirty="0" smtClean="0">
                <a:solidFill>
                  <a:srgbClr val="000000"/>
                </a:solidFill>
                <a:latin typeface="Calibri"/>
              </a:rPr>
              <a:t> ;</a:t>
            </a:r>
            <a:endParaRPr lang="fr-FR" sz="1400" spc="-1" dirty="0">
              <a:solidFill>
                <a:srgbClr val="000000"/>
              </a:solidFill>
              <a:latin typeface="Calibri"/>
            </a:endParaRPr>
          </a:p>
          <a:p>
            <a:pPr marL="631825" lvl="1" indent="-188913" algn="just">
              <a:lnSpc>
                <a:spcPct val="120000"/>
              </a:lnSpc>
              <a:spcBef>
                <a:spcPts val="600"/>
              </a:spcBef>
              <a:buClr>
                <a:schemeClr val="accent6">
                  <a:lumMod val="75000"/>
                </a:schemeClr>
              </a:buClr>
              <a:buSzPct val="125000"/>
              <a:buFont typeface="Arial" panose="020B0604020202020204" pitchFamily="34" charset="0"/>
              <a:buChar char="•"/>
            </a:pPr>
            <a:r>
              <a:rPr lang="fr-FR" sz="1400" spc="-1" dirty="0" smtClean="0">
                <a:solidFill>
                  <a:srgbClr val="000000"/>
                </a:solidFill>
                <a:latin typeface="Calibri"/>
                <a:ea typeface="DejaVu Sans"/>
              </a:rPr>
              <a:t>La facturation de </a:t>
            </a:r>
            <a:r>
              <a:rPr lang="fr-FR" sz="1400" spc="-1" dirty="0">
                <a:solidFill>
                  <a:srgbClr val="000000"/>
                </a:solidFill>
                <a:latin typeface="Calibri"/>
                <a:ea typeface="DejaVu Sans"/>
              </a:rPr>
              <a:t>l’électricité PV autoconsommée aux </a:t>
            </a:r>
            <a:r>
              <a:rPr lang="fr-FR" sz="1400" spc="-1" dirty="0" smtClean="0">
                <a:solidFill>
                  <a:srgbClr val="000000"/>
                </a:solidFill>
                <a:latin typeface="Calibri"/>
                <a:ea typeface="DejaVu Sans"/>
              </a:rPr>
              <a:t>« </a:t>
            </a:r>
            <a:r>
              <a:rPr lang="fr-FR" sz="1400" spc="-1" dirty="0" err="1" smtClean="0">
                <a:solidFill>
                  <a:srgbClr val="000000"/>
                </a:solidFill>
                <a:latin typeface="Calibri"/>
                <a:ea typeface="DejaVu Sans"/>
              </a:rPr>
              <a:t>autoconsommateurs</a:t>
            </a:r>
            <a:r>
              <a:rPr lang="fr-FR" sz="1400" spc="-1" dirty="0" smtClean="0">
                <a:solidFill>
                  <a:srgbClr val="000000"/>
                </a:solidFill>
                <a:latin typeface="Calibri"/>
                <a:ea typeface="DejaVu Sans"/>
              </a:rPr>
              <a:t> », à partir des données transmises par ENEDIS en </a:t>
            </a:r>
            <a:r>
              <a:rPr lang="fr-FR" sz="1400" spc="-1" dirty="0" smtClean="0">
                <a:solidFill>
                  <a:srgbClr val="000000"/>
                </a:solidFill>
                <a:latin typeface="Calibri"/>
              </a:rPr>
              <a:t>application </a:t>
            </a:r>
            <a:r>
              <a:rPr lang="fr-FR" sz="1400" spc="-1" dirty="0">
                <a:solidFill>
                  <a:srgbClr val="000000"/>
                </a:solidFill>
                <a:latin typeface="Calibri"/>
              </a:rPr>
              <a:t>de la clé de </a:t>
            </a:r>
            <a:r>
              <a:rPr lang="fr-FR" sz="1400" spc="-1" dirty="0" smtClean="0">
                <a:solidFill>
                  <a:srgbClr val="000000"/>
                </a:solidFill>
                <a:latin typeface="Calibri"/>
              </a:rPr>
              <a:t>répartition ;</a:t>
            </a:r>
          </a:p>
          <a:p>
            <a:pPr marL="631825" lvl="1" indent="-188913" algn="just">
              <a:lnSpc>
                <a:spcPct val="120000"/>
              </a:lnSpc>
              <a:spcBef>
                <a:spcPts val="600"/>
              </a:spcBef>
              <a:buClr>
                <a:schemeClr val="accent6">
                  <a:lumMod val="75000"/>
                </a:schemeClr>
              </a:buClr>
              <a:buSzPct val="125000"/>
              <a:buFont typeface="Arial" panose="020B0604020202020204" pitchFamily="34" charset="0"/>
              <a:buChar char="•"/>
            </a:pPr>
            <a:r>
              <a:rPr lang="fr-FR" sz="1400" spc="-1" dirty="0" smtClean="0">
                <a:solidFill>
                  <a:srgbClr val="000000"/>
                </a:solidFill>
                <a:latin typeface="Calibri"/>
                <a:ea typeface="DejaVu Sans"/>
              </a:rPr>
              <a:t>L’animation, la sensibilisation et l’appropriation du projet par les locataires.</a:t>
            </a:r>
            <a:endParaRPr lang="fr-FR" sz="1400" spc="-1" dirty="0">
              <a:solidFill>
                <a:srgbClr val="000000"/>
              </a:solidFill>
              <a:latin typeface="Calibri"/>
              <a:ea typeface="DejaVu Sans"/>
            </a:endParaRPr>
          </a:p>
        </p:txBody>
      </p:sp>
      <p:sp>
        <p:nvSpPr>
          <p:cNvPr id="5" name="TextShape 2"/>
          <p:cNvSpPr txBox="1"/>
          <p:nvPr/>
        </p:nvSpPr>
        <p:spPr>
          <a:xfrm>
            <a:off x="467280" y="1537560"/>
            <a:ext cx="8915040" cy="667304"/>
          </a:xfrm>
          <a:prstGeom prst="rect">
            <a:avLst/>
          </a:prstGeom>
          <a:noFill/>
          <a:ln w="0">
            <a:noFill/>
          </a:ln>
        </p:spPr>
        <p:txBody>
          <a:bodyPr anchor="ctr">
            <a:normAutofit/>
          </a:bodyPr>
          <a:lstStyle/>
          <a:p>
            <a:pPr algn="ctr">
              <a:lnSpc>
                <a:spcPct val="100000"/>
              </a:lnSpc>
            </a:pPr>
            <a:r>
              <a:rPr lang="fr-FR" sz="2000" b="1" cap="small" spc="-1" dirty="0" smtClean="0">
                <a:solidFill>
                  <a:srgbClr val="F79646"/>
                </a:solidFill>
                <a:latin typeface="Calibri"/>
              </a:rPr>
              <a:t>Ce qu’on attend du porteur de projet pour la centrale PV de Frais Vallon</a:t>
            </a:r>
            <a:endParaRPr lang="fr-FR" sz="2000" b="0" strike="noStrike" spc="-1" dirty="0">
              <a:solidFill>
                <a:srgbClr val="000000"/>
              </a:solidFill>
              <a:latin typeface="Calibri"/>
            </a:endParaRPr>
          </a:p>
        </p:txBody>
      </p:sp>
    </p:spTree>
    <p:extLst>
      <p:ext uri="{BB962C8B-B14F-4D97-AF65-F5344CB8AC3E}">
        <p14:creationId xmlns:p14="http://schemas.microsoft.com/office/powerpoint/2010/main" val="161501404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3040" y="1412776"/>
            <a:ext cx="8419680" cy="864096"/>
          </a:xfrm>
          <a:noFill/>
          <a:ln w="0">
            <a:noFill/>
          </a:ln>
        </p:spPr>
        <p:txBody>
          <a:bodyPr anchor="ctr">
            <a:noAutofit/>
          </a:bodyPr>
          <a:lstStyle/>
          <a:p>
            <a:pPr algn="ctr" rtl="0"/>
            <a:r>
              <a:rPr lang="fr-FR" sz="2800" b="1" kern="1200" cap="small" spc="-1" dirty="0">
                <a:solidFill>
                  <a:srgbClr val="F79646"/>
                </a:solidFill>
                <a:latin typeface="Calibri"/>
                <a:ea typeface="+mn-ea"/>
                <a:cs typeface="+mn-cs"/>
              </a:rPr>
              <a:t>Convention de Partenariat des partenaires</a:t>
            </a:r>
          </a:p>
        </p:txBody>
      </p:sp>
      <p:sp>
        <p:nvSpPr>
          <p:cNvPr id="3" name="Espace réservé du texte 2"/>
          <p:cNvSpPr>
            <a:spLocks noGrp="1"/>
          </p:cNvSpPr>
          <p:nvPr>
            <p:ph type="body"/>
          </p:nvPr>
        </p:nvSpPr>
        <p:spPr>
          <a:xfrm>
            <a:off x="495000" y="2348880"/>
            <a:ext cx="8915040" cy="3977280"/>
          </a:xfrm>
        </p:spPr>
        <p:txBody>
          <a:bodyPr>
            <a:normAutofit fontScale="92500" lnSpcReduction="10000"/>
          </a:bodyPr>
          <a:lstStyle/>
          <a:p>
            <a:pPr algn="just"/>
            <a:r>
              <a:rPr lang="fr-FR" dirty="0" smtClean="0"/>
              <a:t>Habitat Marseille Provence, le Département des Bouches du Rhône, la Ville de Marseille et la Métropole Aix Marseille Provence ont conclu un partenariat ou ils affirment leur volonté commune de pousser l’expérimentation jusqu’à la mise en œuvre du projet photovoltaïque en autoconsommation collective sur le quartier de frais vallon :</a:t>
            </a:r>
          </a:p>
          <a:p>
            <a:pPr algn="just"/>
            <a:endParaRPr lang="fr-FR" dirty="0" smtClean="0"/>
          </a:p>
          <a:p>
            <a:endParaRPr lang="fr-FR" dirty="0"/>
          </a:p>
          <a:p>
            <a:pPr marL="285750" indent="-285750">
              <a:buFont typeface="Wingdings" panose="05000000000000000000" pitchFamily="2" charset="2"/>
              <a:buChar char="Ø"/>
            </a:pPr>
            <a:r>
              <a:rPr lang="fr-FR" dirty="0" smtClean="0"/>
              <a:t>Les partenaires confient à la Métropole AMP le portage de l’Appel à </a:t>
            </a:r>
            <a:r>
              <a:rPr lang="fr-FR" dirty="0" smtClean="0"/>
              <a:t>Manifestation d’</a:t>
            </a:r>
            <a:r>
              <a:rPr lang="fr-FR" dirty="0" err="1" smtClean="0"/>
              <a:t>Interet</a:t>
            </a:r>
            <a:r>
              <a:rPr lang="fr-FR" dirty="0" smtClean="0"/>
              <a:t> </a:t>
            </a:r>
            <a:r>
              <a:rPr lang="fr-FR" dirty="0" smtClean="0"/>
              <a:t>;</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smtClean="0"/>
              <a:t>L’AMI </a:t>
            </a:r>
            <a:r>
              <a:rPr lang="fr-FR" dirty="0" smtClean="0"/>
              <a:t>aura valeur de mise en concurrence commune pour l’attribution des titres fonciers de chacun des partenaires propriétaires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smtClean="0"/>
              <a:t>Chaque propriétaire reste maître des modalités et conditions de contractualisation pour ce qui le concerne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smtClean="0"/>
              <a:t>Chaque partenaire est libre de ne pas s’engager dans la réalisation du projet si aucun des projets proposés ne répond aux attentes. </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p:txBody>
      </p:sp>
    </p:spTree>
    <p:extLst>
      <p:ext uri="{BB962C8B-B14F-4D97-AF65-F5344CB8AC3E}">
        <p14:creationId xmlns:p14="http://schemas.microsoft.com/office/powerpoint/2010/main" val="2459540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2"/>
          <p:cNvSpPr txBox="1"/>
          <p:nvPr/>
        </p:nvSpPr>
        <p:spPr>
          <a:xfrm>
            <a:off x="7099200" y="6489720"/>
            <a:ext cx="2311200" cy="364680"/>
          </a:xfrm>
          <a:prstGeom prst="rect">
            <a:avLst/>
          </a:prstGeom>
          <a:noFill/>
          <a:ln w="0">
            <a:noFill/>
          </a:ln>
        </p:spPr>
        <p:txBody>
          <a:bodyPr anchor="ctr">
            <a:noAutofit/>
          </a:bodyPr>
          <a:lstStyle/>
          <a:p>
            <a:pPr algn="r">
              <a:lnSpc>
                <a:spcPct val="100000"/>
              </a:lnSpc>
            </a:pPr>
            <a:fld id="{D3344F0A-832E-4A0F-83D2-35B76836B078}" type="slidenum">
              <a:rPr lang="fr-FR" sz="1200" b="0" strike="noStrike" spc="-1">
                <a:solidFill>
                  <a:srgbClr val="8B8B8B"/>
                </a:solidFill>
                <a:latin typeface="Calibri"/>
              </a:rPr>
              <a:t>18</a:t>
            </a:fld>
            <a:endParaRPr lang="fr-FR" sz="1200" b="0" strike="noStrike" spc="-1">
              <a:latin typeface="Times New Roman"/>
            </a:endParaRPr>
          </a:p>
        </p:txBody>
      </p:sp>
      <p:sp>
        <p:nvSpPr>
          <p:cNvPr id="6" name="Titre 5"/>
          <p:cNvSpPr>
            <a:spLocks noGrp="1"/>
          </p:cNvSpPr>
          <p:nvPr>
            <p:ph type="title"/>
          </p:nvPr>
        </p:nvSpPr>
        <p:spPr>
          <a:xfrm>
            <a:off x="704528" y="1772816"/>
            <a:ext cx="8424000" cy="360040"/>
          </a:xfrm>
          <a:noFill/>
          <a:ln w="0">
            <a:noFill/>
          </a:ln>
        </p:spPr>
        <p:txBody>
          <a:bodyPr lIns="0" tIns="0" rIns="0" bIns="0" anchor="ctr">
            <a:noAutofit/>
          </a:bodyPr>
          <a:lstStyle/>
          <a:p>
            <a:pPr algn="ctr" rtl="0"/>
            <a:r>
              <a:rPr lang="fr-FR" sz="2800" b="1" kern="1200" cap="small" spc="-1" dirty="0" smtClean="0">
                <a:solidFill>
                  <a:srgbClr val="F79646"/>
                </a:solidFill>
                <a:latin typeface="Calibri"/>
                <a:ea typeface="+mn-ea"/>
                <a:cs typeface="+mn-cs"/>
              </a:rPr>
              <a:t>orientations et attentes du </a:t>
            </a:r>
            <a:r>
              <a:rPr lang="fr-FR" sz="2800" b="1" kern="1200" cap="small" spc="-1" dirty="0" err="1" smtClean="0">
                <a:solidFill>
                  <a:srgbClr val="F79646"/>
                </a:solidFill>
                <a:latin typeface="Calibri"/>
                <a:ea typeface="+mn-ea"/>
                <a:cs typeface="+mn-cs"/>
              </a:rPr>
              <a:t>copil</a:t>
            </a:r>
            <a:r>
              <a:rPr lang="fr-FR" sz="2800" b="1" kern="1200" cap="small" spc="-1" dirty="0" smtClean="0">
                <a:solidFill>
                  <a:srgbClr val="F79646"/>
                </a:solidFill>
                <a:latin typeface="Calibri"/>
                <a:ea typeface="+mn-ea"/>
                <a:cs typeface="+mn-cs"/>
              </a:rPr>
              <a:t> pour le projet</a:t>
            </a:r>
            <a:endParaRPr lang="fr-FR" sz="2800" b="1" kern="1200" cap="small" spc="-1" dirty="0">
              <a:solidFill>
                <a:srgbClr val="F79646"/>
              </a:solidFill>
              <a:latin typeface="Calibri"/>
              <a:ea typeface="+mn-ea"/>
              <a:cs typeface="+mn-cs"/>
            </a:endParaRPr>
          </a:p>
        </p:txBody>
      </p:sp>
      <p:sp>
        <p:nvSpPr>
          <p:cNvPr id="3" name="Sous-titre 2"/>
          <p:cNvSpPr>
            <a:spLocks noGrp="1"/>
          </p:cNvSpPr>
          <p:nvPr>
            <p:ph type="subTitle"/>
          </p:nvPr>
        </p:nvSpPr>
        <p:spPr>
          <a:xfrm>
            <a:off x="574464" y="2492896"/>
            <a:ext cx="8915040" cy="3977280"/>
          </a:xfrm>
        </p:spPr>
        <p:txBody>
          <a:bodyPr/>
          <a:lstStyle/>
          <a:p>
            <a:pPr marL="285750" indent="-285750" rtl="0" fontAlgn="base">
              <a:buFont typeface="Wingdings" panose="05000000000000000000" pitchFamily="2" charset="2"/>
              <a:buChar char="ü"/>
            </a:pPr>
            <a:r>
              <a:rPr lang="fr-FR" sz="1800" dirty="0"/>
              <a:t>Aller au bout de la démarche d’une opération d’autoconsommation collective, Bien que d’autres modèles soient </a:t>
            </a:r>
            <a:r>
              <a:rPr lang="fr-FR" sz="1800" dirty="0" smtClean="0"/>
              <a:t>possibles ;</a:t>
            </a:r>
            <a:r>
              <a:rPr lang="fr-FR" sz="1800" dirty="0"/>
              <a:t> </a:t>
            </a:r>
            <a:endParaRPr lang="fr-FR" sz="1800" dirty="0" smtClean="0"/>
          </a:p>
          <a:p>
            <a:pPr marL="285750" indent="-285750" rtl="0" fontAlgn="base">
              <a:buFont typeface="Wingdings" panose="05000000000000000000" pitchFamily="2" charset="2"/>
              <a:buChar char="ü"/>
            </a:pPr>
            <a:endParaRPr lang="fr-FR" sz="1800" dirty="0"/>
          </a:p>
          <a:p>
            <a:pPr marL="285750" indent="-285750" rtl="0" fontAlgn="base">
              <a:buFont typeface="Wingdings" panose="05000000000000000000" pitchFamily="2" charset="2"/>
              <a:buChar char="ü"/>
            </a:pPr>
            <a:r>
              <a:rPr lang="fr-FR" sz="1800" dirty="0"/>
              <a:t>Maximiser la participation des locataires HMP en permettant à HMP d’être leur PMO pour les intégrer à une opération d’autoconsommation collective sous réserve d’une information de ces derniers sauf refus explicite conformément aux dispositions de l’article L. 315-2-1 du Code de </a:t>
            </a:r>
            <a:r>
              <a:rPr lang="fr-FR" sz="1800" dirty="0" smtClean="0"/>
              <a:t>l’énergie ;</a:t>
            </a:r>
            <a:r>
              <a:rPr lang="fr-FR" sz="1800" dirty="0"/>
              <a:t> </a:t>
            </a:r>
            <a:endParaRPr lang="fr-FR" sz="1800" dirty="0" smtClean="0"/>
          </a:p>
          <a:p>
            <a:pPr marL="285750" indent="-285750" rtl="0" fontAlgn="base">
              <a:buFont typeface="Wingdings" panose="05000000000000000000" pitchFamily="2" charset="2"/>
              <a:buChar char="ü"/>
            </a:pPr>
            <a:endParaRPr lang="fr-FR" sz="1800" dirty="0"/>
          </a:p>
          <a:p>
            <a:pPr marL="285750" indent="-285750" rtl="0" fontAlgn="base">
              <a:buFont typeface="Wingdings" panose="05000000000000000000" pitchFamily="2" charset="2"/>
              <a:buChar char="ü"/>
            </a:pPr>
            <a:r>
              <a:rPr lang="fr-FR" sz="1800" dirty="0"/>
              <a:t>HMP n’a pas vocation à être la PMO de l’ensemble des partenaires au-delà des </a:t>
            </a:r>
            <a:r>
              <a:rPr lang="fr-FR" sz="1800" dirty="0" smtClean="0"/>
              <a:t>locataires (périmètre en poupée russe à 2 niveaux)</a:t>
            </a:r>
            <a:r>
              <a:rPr lang="fr-FR" sz="1800" dirty="0"/>
              <a:t> </a:t>
            </a:r>
            <a:r>
              <a:rPr lang="fr-FR" sz="1800" dirty="0" smtClean="0"/>
              <a:t>;</a:t>
            </a:r>
          </a:p>
          <a:p>
            <a:pPr marL="285750" indent="-285750" rtl="0" fontAlgn="base">
              <a:buFont typeface="Wingdings" panose="05000000000000000000" pitchFamily="2" charset="2"/>
              <a:buChar char="ü"/>
            </a:pPr>
            <a:endParaRPr lang="fr-FR" sz="1800" dirty="0"/>
          </a:p>
          <a:p>
            <a:pPr marL="285750" indent="-285750" rtl="0" fontAlgn="base">
              <a:buFont typeface="Wingdings" panose="05000000000000000000" pitchFamily="2" charset="2"/>
              <a:buChar char="ü"/>
            </a:pPr>
            <a:r>
              <a:rPr lang="fr-FR" sz="1800" dirty="0"/>
              <a:t>Le modèle économique doit favoriser les locataires HMP en visant la gratuité des électrons qui leur </a:t>
            </a:r>
            <a:r>
              <a:rPr lang="fr-FR" sz="1800"/>
              <a:t>sont </a:t>
            </a:r>
            <a:r>
              <a:rPr lang="fr-FR" sz="1800" smtClean="0"/>
              <a:t>affectés </a:t>
            </a:r>
            <a:r>
              <a:rPr lang="fr-FR" sz="1800" dirty="0"/>
              <a:t>dans le cadre de l’opération d’autoconsommation collective. </a:t>
            </a:r>
          </a:p>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2"/>
          <p:cNvSpPr txBox="1"/>
          <p:nvPr/>
        </p:nvSpPr>
        <p:spPr>
          <a:xfrm>
            <a:off x="7099200" y="6489720"/>
            <a:ext cx="2311200" cy="364680"/>
          </a:xfrm>
          <a:prstGeom prst="rect">
            <a:avLst/>
          </a:prstGeom>
          <a:noFill/>
          <a:ln w="0">
            <a:noFill/>
          </a:ln>
        </p:spPr>
        <p:txBody>
          <a:bodyPr anchor="ctr">
            <a:noAutofit/>
          </a:bodyPr>
          <a:lstStyle/>
          <a:p>
            <a:pPr algn="r">
              <a:lnSpc>
                <a:spcPct val="100000"/>
              </a:lnSpc>
            </a:pPr>
            <a:fld id="{D3344F0A-832E-4A0F-83D2-35B76836B078}" type="slidenum">
              <a:rPr lang="fr-FR" sz="1200" b="0" strike="noStrike" spc="-1">
                <a:solidFill>
                  <a:srgbClr val="8B8B8B"/>
                </a:solidFill>
                <a:latin typeface="Calibri"/>
              </a:rPr>
              <a:t>19</a:t>
            </a:fld>
            <a:endParaRPr lang="fr-FR" sz="1200" b="0" strike="noStrike" spc="-1">
              <a:latin typeface="Times New Roman"/>
            </a:endParaRPr>
          </a:p>
        </p:txBody>
      </p:sp>
      <p:sp>
        <p:nvSpPr>
          <p:cNvPr id="6" name="Titre 5"/>
          <p:cNvSpPr>
            <a:spLocks noGrp="1"/>
          </p:cNvSpPr>
          <p:nvPr>
            <p:ph type="title"/>
          </p:nvPr>
        </p:nvSpPr>
        <p:spPr>
          <a:xfrm>
            <a:off x="704528" y="1772816"/>
            <a:ext cx="8424000" cy="360040"/>
          </a:xfrm>
          <a:noFill/>
          <a:ln w="0">
            <a:noFill/>
          </a:ln>
        </p:spPr>
        <p:txBody>
          <a:bodyPr lIns="0" tIns="0" rIns="0" bIns="0" anchor="ctr">
            <a:noAutofit/>
          </a:bodyPr>
          <a:lstStyle/>
          <a:p>
            <a:pPr algn="ctr" rtl="0"/>
            <a:r>
              <a:rPr lang="fr-FR" sz="2800" b="1" kern="1200" cap="small" spc="-1" dirty="0" smtClean="0">
                <a:solidFill>
                  <a:srgbClr val="F79646"/>
                </a:solidFill>
                <a:latin typeface="Calibri"/>
                <a:ea typeface="+mn-ea"/>
                <a:cs typeface="+mn-cs"/>
              </a:rPr>
              <a:t>Opportunités et Risques</a:t>
            </a:r>
            <a:endParaRPr lang="fr-FR" sz="2800" b="1" kern="1200" cap="small" spc="-1" dirty="0">
              <a:solidFill>
                <a:srgbClr val="F79646"/>
              </a:solidFill>
              <a:latin typeface="Calibri"/>
              <a:ea typeface="+mn-ea"/>
              <a:cs typeface="+mn-cs"/>
            </a:endParaRPr>
          </a:p>
        </p:txBody>
      </p:sp>
      <p:sp>
        <p:nvSpPr>
          <p:cNvPr id="3" name="Sous-titre 2"/>
          <p:cNvSpPr>
            <a:spLocks noGrp="1"/>
          </p:cNvSpPr>
          <p:nvPr>
            <p:ph type="subTitle"/>
          </p:nvPr>
        </p:nvSpPr>
        <p:spPr>
          <a:xfrm>
            <a:off x="574464" y="2492896"/>
            <a:ext cx="8915040" cy="3977280"/>
          </a:xfrm>
        </p:spPr>
        <p:txBody>
          <a:bodyPr/>
          <a:lstStyle/>
          <a:p>
            <a:pPr marL="285750" indent="-285750" rtl="0" fontAlgn="base">
              <a:buFont typeface="Wingdings" panose="05000000000000000000" pitchFamily="2" charset="2"/>
              <a:buChar char="ü"/>
            </a:pPr>
            <a:r>
              <a:rPr lang="fr-FR" sz="1800" dirty="0" smtClean="0"/>
              <a:t>Le périmètre réglementaire de 2 km s’étend au-delà du périmètre d’étude ;</a:t>
            </a:r>
          </a:p>
          <a:p>
            <a:pPr marL="285750" indent="-285750" rtl="0" fontAlgn="base">
              <a:buFont typeface="Wingdings" panose="05000000000000000000" pitchFamily="2" charset="2"/>
              <a:buChar char="ü"/>
            </a:pPr>
            <a:endParaRPr lang="fr-FR" dirty="0"/>
          </a:p>
          <a:p>
            <a:pPr marL="285750" indent="-285750" rtl="0" fontAlgn="base">
              <a:buFont typeface="Wingdings" panose="05000000000000000000" pitchFamily="2" charset="2"/>
              <a:buChar char="ü"/>
            </a:pPr>
            <a:r>
              <a:rPr lang="fr-FR" sz="1800" dirty="0" smtClean="0"/>
              <a:t>Le contexte économique impact le CAPEX du projet et potentiellement les délais d’approvisionnement mais améliore sa pertinence pour les bénéficiaires ;</a:t>
            </a:r>
          </a:p>
          <a:p>
            <a:pPr marL="285750" indent="-285750" rtl="0" fontAlgn="base">
              <a:buFont typeface="Wingdings" panose="05000000000000000000" pitchFamily="2" charset="2"/>
              <a:buChar char="ü"/>
            </a:pPr>
            <a:endParaRPr lang="fr-FR" dirty="0"/>
          </a:p>
          <a:p>
            <a:pPr marL="285750" indent="-285750" rtl="0" fontAlgn="base">
              <a:buFont typeface="Wingdings" panose="05000000000000000000" pitchFamily="2" charset="2"/>
              <a:buChar char="ü"/>
            </a:pPr>
            <a:r>
              <a:rPr lang="fr-FR" sz="1800" dirty="0" smtClean="0"/>
              <a:t>Un travail de fond existe avec le </a:t>
            </a:r>
            <a:r>
              <a:rPr lang="fr-FR" sz="1800" smtClean="0"/>
              <a:t>bailleur </a:t>
            </a:r>
            <a:r>
              <a:rPr lang="fr-FR" sz="1800" smtClean="0"/>
              <a:t>auprès </a:t>
            </a:r>
            <a:r>
              <a:rPr lang="fr-FR" sz="1800" dirty="0" smtClean="0"/>
              <a:t>des locataires pour les sensibiliser et les impliquer sur ce type de projet ;</a:t>
            </a:r>
          </a:p>
          <a:p>
            <a:pPr marL="285750" indent="-285750" rtl="0" fontAlgn="base">
              <a:buFont typeface="Wingdings" panose="05000000000000000000" pitchFamily="2" charset="2"/>
              <a:buChar char="ü"/>
            </a:pPr>
            <a:endParaRPr lang="fr-FR" sz="1800" dirty="0" smtClean="0"/>
          </a:p>
          <a:p>
            <a:pPr marL="285750" indent="-285750" rtl="0" fontAlgn="base">
              <a:buFont typeface="Wingdings" panose="05000000000000000000" pitchFamily="2" charset="2"/>
              <a:buChar char="ü"/>
            </a:pPr>
            <a:r>
              <a:rPr lang="fr-FR" sz="1800" dirty="0" smtClean="0"/>
              <a:t>La loi d’accélération des énergies renouvelables en l’état n’a pas facilité l’achat de l’électricité produite à proximité immédiate pour les personnes publiques.</a:t>
            </a:r>
            <a:r>
              <a:rPr lang="fr-FR" sz="1800" dirty="0"/>
              <a:t> </a:t>
            </a:r>
            <a:endParaRPr lang="fr-FR" sz="1800" dirty="0" smtClean="0"/>
          </a:p>
          <a:p>
            <a:pPr marL="285750" indent="-285750" rtl="0" fontAlgn="base">
              <a:buFont typeface="Wingdings" panose="05000000000000000000" pitchFamily="2" charset="2"/>
              <a:buChar char="ü"/>
            </a:pPr>
            <a:endParaRPr lang="fr-FR" sz="1800" dirty="0"/>
          </a:p>
          <a:p>
            <a:endParaRPr lang="fr-FR" dirty="0"/>
          </a:p>
        </p:txBody>
      </p:sp>
    </p:spTree>
    <p:extLst>
      <p:ext uri="{BB962C8B-B14F-4D97-AF65-F5344CB8AC3E}">
        <p14:creationId xmlns:p14="http://schemas.microsoft.com/office/powerpoint/2010/main" val="414672311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7099200" y="6489720"/>
            <a:ext cx="2311200" cy="364680"/>
          </a:xfrm>
          <a:prstGeom prst="rect">
            <a:avLst/>
          </a:prstGeom>
          <a:noFill/>
          <a:ln w="0">
            <a:noFill/>
          </a:ln>
        </p:spPr>
        <p:txBody>
          <a:bodyPr anchor="ctr">
            <a:noAutofit/>
          </a:bodyPr>
          <a:lstStyle/>
          <a:p>
            <a:pPr algn="r">
              <a:lnSpc>
                <a:spcPct val="100000"/>
              </a:lnSpc>
            </a:pPr>
            <a:fld id="{6B78ED17-98D8-42D7-9C3A-765677D7FE47}" type="slidenum">
              <a:rPr lang="fr-FR" sz="1200" b="0" strike="noStrike" spc="-1">
                <a:solidFill>
                  <a:srgbClr val="8B8B8B"/>
                </a:solidFill>
                <a:latin typeface="Calibri"/>
              </a:rPr>
              <a:t>2</a:t>
            </a:fld>
            <a:endParaRPr lang="fr-FR" sz="1200" b="0" strike="noStrike" spc="-1">
              <a:latin typeface="Times New Roman"/>
            </a:endParaRPr>
          </a:p>
        </p:txBody>
      </p:sp>
      <p:sp>
        <p:nvSpPr>
          <p:cNvPr id="155" name="CustomShape 2"/>
          <p:cNvSpPr/>
          <p:nvPr/>
        </p:nvSpPr>
        <p:spPr>
          <a:xfrm>
            <a:off x="0" y="3362760"/>
            <a:ext cx="9905760" cy="781560"/>
          </a:xfrm>
          <a:prstGeom prst="rect">
            <a:avLst/>
          </a:prstGeom>
          <a:solidFill>
            <a:schemeClr val="accent6"/>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fr-FR" sz="2800" b="1" strike="noStrike" cap="small" spc="-1" dirty="0" smtClean="0">
                <a:solidFill>
                  <a:srgbClr val="FFFFFF"/>
                </a:solidFill>
                <a:latin typeface="Calibri"/>
              </a:rPr>
              <a:t>CONTEXTE GENERAL DU PROJET SIRIUS</a:t>
            </a:r>
            <a:endParaRPr lang="fr-FR" sz="2800" b="0" strike="noStrike" spc="-1" dirty="0">
              <a:latin typeface="Arial"/>
            </a:endParaRPr>
          </a:p>
        </p:txBody>
      </p:sp>
      <p:sp>
        <p:nvSpPr>
          <p:cNvPr id="2" name="ZoneTexte 1"/>
          <p:cNvSpPr txBox="1"/>
          <p:nvPr/>
        </p:nvSpPr>
        <p:spPr>
          <a:xfrm>
            <a:off x="3512840" y="4221088"/>
            <a:ext cx="6192688" cy="369332"/>
          </a:xfrm>
          <a:prstGeom prst="rect">
            <a:avLst/>
          </a:prstGeom>
          <a:noFill/>
        </p:spPr>
        <p:txBody>
          <a:bodyPr wrap="square" rtlCol="0">
            <a:spAutoFit/>
          </a:bodyPr>
          <a:lstStyle/>
          <a:p>
            <a:r>
              <a:rPr lang="fr-FR" dirty="0" err="1" smtClean="0"/>
              <a:t>Cf</a:t>
            </a:r>
            <a:r>
              <a:rPr lang="fr-FR" dirty="0" smtClean="0"/>
              <a:t> : dossier de candidature à l’AMI ville et territoire durable</a:t>
            </a:r>
            <a:endParaRPr lang="fr-FR" dirty="0"/>
          </a:p>
        </p:txBody>
      </p:sp>
    </p:spTree>
    <p:extLst>
      <p:ext uri="{BB962C8B-B14F-4D97-AF65-F5344CB8AC3E}">
        <p14:creationId xmlns:p14="http://schemas.microsoft.com/office/powerpoint/2010/main" val="183118355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7099200" y="6489720"/>
            <a:ext cx="2311200" cy="364680"/>
          </a:xfrm>
          <a:prstGeom prst="rect">
            <a:avLst/>
          </a:prstGeom>
          <a:noFill/>
          <a:ln w="0">
            <a:noFill/>
          </a:ln>
        </p:spPr>
        <p:txBody>
          <a:bodyPr anchor="ctr">
            <a:noAutofit/>
          </a:bodyPr>
          <a:lstStyle/>
          <a:p>
            <a:pPr algn="r">
              <a:lnSpc>
                <a:spcPct val="100000"/>
              </a:lnSpc>
            </a:pPr>
            <a:fld id="{2381F356-396C-4F2B-9CE0-C8F754948BD2}" type="slidenum">
              <a:rPr lang="fr-FR" sz="1200" b="0" strike="noStrike" spc="-1">
                <a:solidFill>
                  <a:srgbClr val="8B8B8B"/>
                </a:solidFill>
                <a:latin typeface="Calibri"/>
              </a:rPr>
              <a:t>3</a:t>
            </a:fld>
            <a:endParaRPr lang="fr-FR" sz="1200" b="0" strike="noStrike" spc="-1">
              <a:latin typeface="Times New Roman"/>
            </a:endParaRPr>
          </a:p>
        </p:txBody>
      </p:sp>
      <p:sp>
        <p:nvSpPr>
          <p:cNvPr id="95" name="CustomShape 2"/>
          <p:cNvSpPr/>
          <p:nvPr/>
        </p:nvSpPr>
        <p:spPr>
          <a:xfrm>
            <a:off x="-1910880" y="7436880"/>
            <a:ext cx="231120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100000"/>
              </a:lnSpc>
            </a:pPr>
            <a:r>
              <a:rPr lang="fr-FR" sz="1200" b="0" strike="noStrike" spc="-1">
                <a:solidFill>
                  <a:srgbClr val="8B8B8B"/>
                </a:solidFill>
                <a:latin typeface="Calibri"/>
              </a:rPr>
              <a:t>01/09/2017</a:t>
            </a:r>
            <a:endParaRPr lang="fr-FR" sz="1200" b="0" strike="noStrike" spc="-1">
              <a:latin typeface="Arial"/>
            </a:endParaRPr>
          </a:p>
        </p:txBody>
      </p:sp>
      <p:sp>
        <p:nvSpPr>
          <p:cNvPr id="96" name="CustomShape 3"/>
          <p:cNvSpPr/>
          <p:nvPr/>
        </p:nvSpPr>
        <p:spPr>
          <a:xfrm>
            <a:off x="4107600" y="7436880"/>
            <a:ext cx="313668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fr-FR" sz="1200" b="0" strike="noStrike" spc="-1">
                <a:solidFill>
                  <a:srgbClr val="8B8B8B"/>
                </a:solidFill>
                <a:latin typeface="Calibri"/>
              </a:rPr>
              <a:t>Projet SIRIUS - Comité de pilotage</a:t>
            </a:r>
            <a:endParaRPr lang="fr-FR" sz="1200" b="0" strike="noStrike" spc="-1">
              <a:latin typeface="Arial"/>
            </a:endParaRPr>
          </a:p>
        </p:txBody>
      </p:sp>
      <p:pic>
        <p:nvPicPr>
          <p:cNvPr id="97" name="Image 4"/>
          <p:cNvPicPr/>
          <p:nvPr/>
        </p:nvPicPr>
        <p:blipFill>
          <a:blip r:embed="rId2"/>
          <a:srcRect t="5506" b="10324"/>
          <a:stretch/>
        </p:blipFill>
        <p:spPr>
          <a:xfrm>
            <a:off x="184320" y="1401120"/>
            <a:ext cx="4262760" cy="4784760"/>
          </a:xfrm>
          <a:prstGeom prst="rect">
            <a:avLst/>
          </a:prstGeom>
          <a:ln w="0">
            <a:noFill/>
          </a:ln>
        </p:spPr>
      </p:pic>
      <p:sp>
        <p:nvSpPr>
          <p:cNvPr id="98" name="CustomShape 4"/>
          <p:cNvSpPr/>
          <p:nvPr/>
        </p:nvSpPr>
        <p:spPr>
          <a:xfrm flipH="1">
            <a:off x="3204720" y="2355480"/>
            <a:ext cx="1169280" cy="512280"/>
          </a:xfrm>
          <a:prstGeom prst="borderCallout2">
            <a:avLst>
              <a:gd name="adj1" fmla="val 101325"/>
              <a:gd name="adj2" fmla="val 51892"/>
              <a:gd name="adj3" fmla="val 209692"/>
              <a:gd name="adj4" fmla="val 42284"/>
              <a:gd name="adj5" fmla="val 304946"/>
              <a:gd name="adj6" fmla="val 43217"/>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000" b="0" strike="noStrike" spc="-1">
                <a:solidFill>
                  <a:srgbClr val="FFFFFF"/>
                </a:solidFill>
                <a:latin typeface="Calibri"/>
              </a:rPr>
              <a:t>QPV Frais Vallon-La Rose-Petit Séminaire</a:t>
            </a:r>
            <a:endParaRPr lang="fr-FR" sz="1000" b="0" strike="noStrike" spc="-1">
              <a:latin typeface="Arial"/>
            </a:endParaRPr>
          </a:p>
        </p:txBody>
      </p:sp>
      <p:sp>
        <p:nvSpPr>
          <p:cNvPr id="99" name="Line 5"/>
          <p:cNvSpPr/>
          <p:nvPr/>
        </p:nvSpPr>
        <p:spPr>
          <a:xfrm flipV="1">
            <a:off x="5578560" y="6355800"/>
            <a:ext cx="0" cy="137880"/>
          </a:xfrm>
          <a:prstGeom prst="line">
            <a:avLst/>
          </a:prstGeom>
          <a:ln w="19050">
            <a:solidFill>
              <a:schemeClr val="bg1"/>
            </a:solidFill>
            <a:round/>
          </a:ln>
        </p:spPr>
        <p:style>
          <a:lnRef idx="1">
            <a:schemeClr val="accent1"/>
          </a:lnRef>
          <a:fillRef idx="0">
            <a:schemeClr val="accent1"/>
          </a:fillRef>
          <a:effectRef idx="0">
            <a:schemeClr val="accent1"/>
          </a:effectRef>
          <a:fontRef idx="minor"/>
        </p:style>
      </p:sp>
      <p:sp>
        <p:nvSpPr>
          <p:cNvPr id="100" name="CustomShape 6"/>
          <p:cNvSpPr/>
          <p:nvPr/>
        </p:nvSpPr>
        <p:spPr>
          <a:xfrm>
            <a:off x="1226160" y="4997160"/>
            <a:ext cx="545760" cy="503640"/>
          </a:xfrm>
          <a:custGeom>
            <a:avLst/>
            <a:gdLst/>
            <a:ahLst/>
            <a:cxnLst/>
            <a:rect l="l" t="t" r="r" b="b"/>
            <a:pathLst>
              <a:path w="534838" h="577969">
                <a:moveTo>
                  <a:pt x="0" y="215660"/>
                </a:moveTo>
                <a:lnTo>
                  <a:pt x="491706" y="0"/>
                </a:lnTo>
                <a:lnTo>
                  <a:pt x="534838" y="431320"/>
                </a:lnTo>
                <a:lnTo>
                  <a:pt x="215660" y="577969"/>
                </a:lnTo>
                <a:lnTo>
                  <a:pt x="0" y="215660"/>
                </a:lnTo>
                <a:close/>
              </a:path>
            </a:pathLst>
          </a:custGeom>
          <a:solidFill>
            <a:schemeClr val="accent1">
              <a:alpha val="40000"/>
            </a:schemeClr>
          </a:solid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101" name="CustomShape 7"/>
          <p:cNvSpPr/>
          <p:nvPr/>
        </p:nvSpPr>
        <p:spPr>
          <a:xfrm flipH="1">
            <a:off x="186120" y="6058440"/>
            <a:ext cx="790920" cy="215640"/>
          </a:xfrm>
          <a:prstGeom prst="borderCallout2">
            <a:avLst>
              <a:gd name="adj1" fmla="val 53720"/>
              <a:gd name="adj2" fmla="val -1440"/>
              <a:gd name="adj3" fmla="val 18750"/>
              <a:gd name="adj4" fmla="val -16667"/>
              <a:gd name="adj5" fmla="val -298402"/>
              <a:gd name="adj6" fmla="val -51005"/>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000" b="0" strike="noStrike" spc="-1">
                <a:solidFill>
                  <a:srgbClr val="FFFFFF"/>
                </a:solidFill>
                <a:latin typeface="Calibri"/>
              </a:rPr>
              <a:t>ECOCITE</a:t>
            </a:r>
            <a:endParaRPr lang="fr-FR" sz="1000" b="0" strike="noStrike" spc="-1">
              <a:latin typeface="Arial"/>
            </a:endParaRPr>
          </a:p>
        </p:txBody>
      </p:sp>
      <p:sp>
        <p:nvSpPr>
          <p:cNvPr id="102" name="CustomShape 8"/>
          <p:cNvSpPr/>
          <p:nvPr/>
        </p:nvSpPr>
        <p:spPr>
          <a:xfrm rot="20590800">
            <a:off x="3447720" y="3903480"/>
            <a:ext cx="315720" cy="222120"/>
          </a:xfrm>
          <a:prstGeom prst="ellipse">
            <a:avLst/>
          </a:prstGeom>
          <a:solidFill>
            <a:schemeClr val="accent2">
              <a:alpha val="23000"/>
            </a:schemeClr>
          </a:solidFill>
          <a:ln>
            <a:solidFill>
              <a:srgbClr val="8E3B38"/>
            </a:solidFill>
            <a:round/>
          </a:ln>
        </p:spPr>
        <p:style>
          <a:lnRef idx="2">
            <a:schemeClr val="accent2">
              <a:shade val="50000"/>
            </a:schemeClr>
          </a:lnRef>
          <a:fillRef idx="1">
            <a:schemeClr val="accent2"/>
          </a:fillRef>
          <a:effectRef idx="0">
            <a:schemeClr val="accent2"/>
          </a:effectRef>
          <a:fontRef idx="minor"/>
        </p:style>
      </p:sp>
      <p:sp>
        <p:nvSpPr>
          <p:cNvPr id="103" name="CustomShape 9"/>
          <p:cNvSpPr/>
          <p:nvPr/>
        </p:nvSpPr>
        <p:spPr>
          <a:xfrm>
            <a:off x="2479320" y="2498760"/>
            <a:ext cx="779760" cy="376920"/>
          </a:xfrm>
          <a:prstGeom prst="rect">
            <a:avLst/>
          </a:prstGeom>
          <a:solidFill>
            <a:srgbClr val="C0504D"/>
          </a:solidFill>
          <a:ln>
            <a:solidFill>
              <a:srgbClr val="8E3B38"/>
            </a:solidFill>
            <a:round/>
          </a:ln>
        </p:spPr>
        <p:style>
          <a:lnRef idx="2">
            <a:schemeClr val="accent2">
              <a:shade val="50000"/>
            </a:schemeClr>
          </a:lnRef>
          <a:fillRef idx="1">
            <a:schemeClr val="accent2"/>
          </a:fillRef>
          <a:effectRef idx="0">
            <a:schemeClr val="accent2"/>
          </a:effectRef>
          <a:fontRef idx="minor"/>
        </p:style>
        <p:txBody>
          <a:bodyPr lIns="36000" tIns="36000" rIns="36000" bIns="36000">
            <a:spAutoFit/>
          </a:bodyPr>
          <a:lstStyle/>
          <a:p>
            <a:pPr algn="ctr">
              <a:lnSpc>
                <a:spcPct val="100000"/>
              </a:lnSpc>
            </a:pPr>
            <a:r>
              <a:rPr lang="fr-FR" sz="1000" b="1" strike="noStrike" spc="-1">
                <a:solidFill>
                  <a:srgbClr val="FFFFFF"/>
                </a:solidFill>
                <a:latin typeface="Calibri"/>
                <a:ea typeface="ヒラギノ角ゴ Pro W3"/>
              </a:rPr>
              <a:t>AMI </a:t>
            </a:r>
            <a:endParaRPr lang="fr-FR" sz="1000" b="0" strike="noStrike" spc="-1">
              <a:latin typeface="Arial"/>
            </a:endParaRPr>
          </a:p>
          <a:p>
            <a:pPr algn="ctr">
              <a:lnSpc>
                <a:spcPct val="100000"/>
              </a:lnSpc>
            </a:pPr>
            <a:r>
              <a:rPr lang="fr-FR" sz="1000" b="1" strike="noStrike" spc="-1">
                <a:solidFill>
                  <a:srgbClr val="FFFFFF"/>
                </a:solidFill>
                <a:latin typeface="Calibri"/>
                <a:ea typeface="ヒラギノ角ゴ Pro W3"/>
              </a:rPr>
              <a:t>Frais Vallon</a:t>
            </a:r>
            <a:endParaRPr lang="fr-FR" sz="1000" b="0" strike="noStrike" spc="-1">
              <a:latin typeface="Arial"/>
            </a:endParaRPr>
          </a:p>
        </p:txBody>
      </p:sp>
      <p:sp>
        <p:nvSpPr>
          <p:cNvPr id="104" name="CustomShape 10"/>
          <p:cNvSpPr/>
          <p:nvPr/>
        </p:nvSpPr>
        <p:spPr>
          <a:xfrm rot="16200000" flipH="1">
            <a:off x="2676960" y="3030840"/>
            <a:ext cx="1065600" cy="699480"/>
          </a:xfrm>
          <a:prstGeom prst="bentConnector3">
            <a:avLst>
              <a:gd name="adj1" fmla="val 50000"/>
            </a:avLst>
          </a:prstGeom>
          <a:noFill/>
          <a:ln>
            <a:solidFill>
              <a:schemeClr val="accent2">
                <a:lumMod val="75000"/>
              </a:schemeClr>
            </a:solidFill>
            <a:roun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pic>
        <p:nvPicPr>
          <p:cNvPr id="105" name="Picture 2"/>
          <p:cNvPicPr/>
          <p:nvPr/>
        </p:nvPicPr>
        <p:blipFill>
          <a:blip r:embed="rId3"/>
          <a:stretch/>
        </p:blipFill>
        <p:spPr>
          <a:xfrm>
            <a:off x="5207040" y="1499040"/>
            <a:ext cx="4268520" cy="4011120"/>
          </a:xfrm>
          <a:prstGeom prst="rect">
            <a:avLst/>
          </a:prstGeom>
          <a:ln w="0">
            <a:noFill/>
          </a:ln>
        </p:spPr>
      </p:pic>
      <p:sp>
        <p:nvSpPr>
          <p:cNvPr id="106" name="CustomShape 11"/>
          <p:cNvSpPr/>
          <p:nvPr/>
        </p:nvSpPr>
        <p:spPr>
          <a:xfrm>
            <a:off x="4503600" y="5539680"/>
            <a:ext cx="3228480" cy="455400"/>
          </a:xfrm>
          <a:prstGeom prst="rect">
            <a:avLst/>
          </a:prstGeom>
          <a:solidFill>
            <a:srgbClr val="EEECE1">
              <a:alpha val="30000"/>
            </a:srgbClr>
          </a:solidFill>
          <a:ln w="19050">
            <a:solidFill>
              <a:schemeClr val="bg2">
                <a:lumMod val="75000"/>
              </a:schemeClr>
            </a:solidFill>
            <a:prstDash val="sysDash"/>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0" strike="noStrike" spc="-1">
                <a:solidFill>
                  <a:srgbClr val="000000"/>
                </a:solidFill>
                <a:latin typeface="Calibri"/>
              </a:rPr>
              <a:t>QPV La Rose – Frais Vallon – Petit Séminaire :</a:t>
            </a:r>
            <a:endParaRPr lang="fr-FR" sz="1200" b="0" strike="noStrike" spc="-1">
              <a:latin typeface="Arial"/>
            </a:endParaRPr>
          </a:p>
          <a:p>
            <a:pPr algn="ctr">
              <a:lnSpc>
                <a:spcPct val="100000"/>
              </a:lnSpc>
            </a:pPr>
            <a:r>
              <a:rPr lang="fr-FR" sz="1200" b="0" strike="noStrike" spc="-1">
                <a:solidFill>
                  <a:srgbClr val="000000"/>
                </a:solidFill>
                <a:latin typeface="Calibri"/>
              </a:rPr>
              <a:t>25.000 habitants, 3.300 logements sociaux</a:t>
            </a:r>
            <a:endParaRPr lang="fr-FR" sz="1200" b="0" strike="noStrike" spc="-1">
              <a:latin typeface="Arial"/>
            </a:endParaRPr>
          </a:p>
        </p:txBody>
      </p:sp>
      <p:sp>
        <p:nvSpPr>
          <p:cNvPr id="107" name="CustomShape 12"/>
          <p:cNvSpPr/>
          <p:nvPr/>
        </p:nvSpPr>
        <p:spPr>
          <a:xfrm>
            <a:off x="6181920" y="6040792"/>
            <a:ext cx="3228480" cy="556560"/>
          </a:xfrm>
          <a:prstGeom prst="rect">
            <a:avLst/>
          </a:prstGeom>
          <a:solidFill>
            <a:srgbClr val="EEECE1">
              <a:alpha val="30000"/>
            </a:srgbClr>
          </a:solidFill>
          <a:ln w="19050">
            <a:solidFill>
              <a:schemeClr val="bg2">
                <a:lumMod val="75000"/>
              </a:schemeClr>
            </a:solidFill>
            <a:prstDash val="sysDash"/>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200" b="0" strike="noStrike" spc="-1">
                <a:solidFill>
                  <a:srgbClr val="000000"/>
                </a:solidFill>
                <a:latin typeface="Calibri"/>
              </a:rPr>
              <a:t>Périmètre Frais Vallon SIRIUS : </a:t>
            </a:r>
            <a:endParaRPr lang="fr-FR" sz="1200" b="0" strike="noStrike" spc="-1">
              <a:latin typeface="Arial"/>
            </a:endParaRPr>
          </a:p>
          <a:p>
            <a:pPr algn="ctr">
              <a:lnSpc>
                <a:spcPct val="100000"/>
              </a:lnSpc>
            </a:pPr>
            <a:r>
              <a:rPr lang="fr-FR" sz="1200" b="1" strike="noStrike" spc="-1">
                <a:solidFill>
                  <a:srgbClr val="000000"/>
                </a:solidFill>
                <a:latin typeface="Calibri"/>
              </a:rPr>
              <a:t>1.450 logements sociaux</a:t>
            </a:r>
            <a:endParaRPr lang="fr-FR"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7099200" y="6489720"/>
            <a:ext cx="2311200" cy="364680"/>
          </a:xfrm>
          <a:prstGeom prst="rect">
            <a:avLst/>
          </a:prstGeom>
          <a:noFill/>
          <a:ln w="0">
            <a:noFill/>
          </a:ln>
        </p:spPr>
        <p:txBody>
          <a:bodyPr anchor="ctr">
            <a:noAutofit/>
          </a:bodyPr>
          <a:lstStyle/>
          <a:p>
            <a:pPr algn="r">
              <a:lnSpc>
                <a:spcPct val="100000"/>
              </a:lnSpc>
            </a:pPr>
            <a:fld id="{EC8453CD-EDB1-4D13-B31B-0490C805451B}" type="slidenum">
              <a:rPr lang="fr-FR" sz="1200" b="0" strike="noStrike" spc="-1">
                <a:solidFill>
                  <a:srgbClr val="8B8B8B"/>
                </a:solidFill>
                <a:latin typeface="Calibri"/>
              </a:rPr>
              <a:t>4</a:t>
            </a:fld>
            <a:endParaRPr lang="fr-FR" sz="1200" b="0" strike="noStrike" spc="-1">
              <a:latin typeface="Times New Roman"/>
            </a:endParaRPr>
          </a:p>
        </p:txBody>
      </p:sp>
      <p:grpSp>
        <p:nvGrpSpPr>
          <p:cNvPr id="3" name="Groupe 2"/>
          <p:cNvGrpSpPr>
            <a:grpSpLocks noChangeAspect="1"/>
          </p:cNvGrpSpPr>
          <p:nvPr/>
        </p:nvGrpSpPr>
        <p:grpSpPr>
          <a:xfrm>
            <a:off x="416496" y="2060848"/>
            <a:ext cx="8820000" cy="4706829"/>
            <a:chOff x="128464" y="1484784"/>
            <a:chExt cx="9376848" cy="5004936"/>
          </a:xfrm>
        </p:grpSpPr>
        <p:pic>
          <p:nvPicPr>
            <p:cNvPr id="109" name="Image 2" descr="Une image contenant texte, carte&#10;&#10;Description générée avec un niveau de confiance très élevé"/>
            <p:cNvPicPr/>
            <p:nvPr/>
          </p:nvPicPr>
          <p:blipFill>
            <a:blip r:embed="rId2"/>
            <a:stretch/>
          </p:blipFill>
          <p:spPr>
            <a:xfrm>
              <a:off x="128464" y="1484784"/>
              <a:ext cx="9376848" cy="5004936"/>
            </a:xfrm>
            <a:prstGeom prst="rect">
              <a:avLst/>
            </a:prstGeom>
            <a:ln w="0">
              <a:noFill/>
            </a:ln>
          </p:spPr>
        </p:pic>
        <p:sp>
          <p:nvSpPr>
            <p:cNvPr id="2" name="Rectangle 1"/>
            <p:cNvSpPr/>
            <p:nvPr/>
          </p:nvSpPr>
          <p:spPr>
            <a:xfrm>
              <a:off x="488504" y="2780928"/>
              <a:ext cx="6480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bIns="72000" rtlCol="0" anchor="ctr"/>
            <a:lstStyle/>
            <a:p>
              <a:r>
                <a:rPr lang="fr-FR" sz="1100" b="1" dirty="0" err="1" smtClean="0">
                  <a:solidFill>
                    <a:schemeClr val="tx1"/>
                  </a:solidFill>
                  <a:latin typeface="Times New Roman" panose="02020603050405020304" pitchFamily="18" charset="0"/>
                  <a:cs typeface="Times New Roman" panose="02020603050405020304" pitchFamily="18" charset="0"/>
                </a:rPr>
                <a:t>Vilogia</a:t>
              </a:r>
              <a:endParaRPr lang="fr-FR" sz="1100" b="1" dirty="0">
                <a:solidFill>
                  <a:schemeClr val="tx1"/>
                </a:solidFill>
                <a:latin typeface="Times New Roman" panose="02020603050405020304" pitchFamily="18" charset="0"/>
                <a:cs typeface="Times New Roman" panose="02020603050405020304" pitchFamily="18" charset="0"/>
              </a:endParaRPr>
            </a:p>
          </p:txBody>
        </p:sp>
      </p:grpSp>
      <p:sp>
        <p:nvSpPr>
          <p:cNvPr id="4" name="ZoneTexte 3"/>
          <p:cNvSpPr txBox="1"/>
          <p:nvPr/>
        </p:nvSpPr>
        <p:spPr>
          <a:xfrm>
            <a:off x="560512" y="1412776"/>
            <a:ext cx="7344816" cy="523220"/>
          </a:xfrm>
          <a:prstGeom prst="rect">
            <a:avLst/>
          </a:prstGeom>
          <a:noFill/>
        </p:spPr>
        <p:txBody>
          <a:bodyPr wrap="square" rtlCol="0">
            <a:spAutoFit/>
          </a:bodyPr>
          <a:lstStyle/>
          <a:p>
            <a:r>
              <a:rPr lang="fr-FR" sz="2800" b="1" cap="small" spc="-1" dirty="0">
                <a:solidFill>
                  <a:srgbClr val="F79646"/>
                </a:solidFill>
                <a:latin typeface="Calibri"/>
              </a:rPr>
              <a:t>Périmètre</a:t>
            </a:r>
            <a:r>
              <a:rPr lang="fr-FR" b="1" dirty="0" smtClean="0"/>
              <a:t> </a:t>
            </a:r>
            <a:r>
              <a:rPr lang="fr-FR" sz="2800" b="1" cap="small" spc="-1" dirty="0">
                <a:solidFill>
                  <a:srgbClr val="F79646"/>
                </a:solidFill>
                <a:latin typeface="Calibri"/>
              </a:rPr>
              <a:t>de réflexions </a:t>
            </a:r>
            <a:r>
              <a:rPr lang="fr-FR" sz="2800" b="1" cap="small" spc="-1" dirty="0" err="1" smtClean="0">
                <a:solidFill>
                  <a:srgbClr val="F79646"/>
                </a:solidFill>
                <a:latin typeface="Calibri"/>
              </a:rPr>
              <a:t>sirius</a:t>
            </a:r>
            <a:endParaRPr lang="fr-FR" sz="2800" b="1" cap="small" spc="-1" dirty="0">
              <a:solidFill>
                <a:srgbClr val="F79646"/>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7099200" y="6489720"/>
            <a:ext cx="2311200" cy="364680"/>
          </a:xfrm>
          <a:prstGeom prst="rect">
            <a:avLst/>
          </a:prstGeom>
          <a:noFill/>
          <a:ln w="0">
            <a:noFill/>
          </a:ln>
        </p:spPr>
        <p:txBody>
          <a:bodyPr anchor="ctr">
            <a:noAutofit/>
          </a:bodyPr>
          <a:lstStyle/>
          <a:p>
            <a:pPr algn="r">
              <a:lnSpc>
                <a:spcPct val="100000"/>
              </a:lnSpc>
            </a:pPr>
            <a:fld id="{EC8453CD-EDB1-4D13-B31B-0490C805451B}" type="slidenum">
              <a:rPr lang="fr-FR" sz="1200" b="0" strike="noStrike" spc="-1">
                <a:solidFill>
                  <a:srgbClr val="8B8B8B"/>
                </a:solidFill>
                <a:latin typeface="Calibri"/>
              </a:rPr>
              <a:t>5</a:t>
            </a:fld>
            <a:endParaRPr lang="fr-FR" sz="1200" b="0" strike="noStrike" spc="-1">
              <a:latin typeface="Times New Roman"/>
            </a:endParaRPr>
          </a:p>
        </p:txBody>
      </p:sp>
      <p:sp>
        <p:nvSpPr>
          <p:cNvPr id="3" name="Rectangle 2"/>
          <p:cNvSpPr/>
          <p:nvPr/>
        </p:nvSpPr>
        <p:spPr>
          <a:xfrm>
            <a:off x="344488" y="2132856"/>
            <a:ext cx="9065912" cy="4247317"/>
          </a:xfrm>
          <a:prstGeom prst="rect">
            <a:avLst/>
          </a:prstGeom>
        </p:spPr>
        <p:txBody>
          <a:bodyPr wrap="square">
            <a:spAutoFit/>
          </a:bodyPr>
          <a:lstStyle/>
          <a:p>
            <a:r>
              <a:rPr lang="fr-FR" dirty="0">
                <a:latin typeface="Calibri" panose="020F0502020204030204" pitchFamily="34" charset="0"/>
                <a:cs typeface="Calibri" panose="020F0502020204030204" pitchFamily="34" charset="0"/>
              </a:rPr>
              <a:t>A</a:t>
            </a:r>
            <a:r>
              <a:rPr lang="fr-FR" dirty="0" smtClean="0">
                <a:latin typeface="Calibri" panose="020F0502020204030204" pitchFamily="34" charset="0"/>
                <a:cs typeface="Calibri" panose="020F0502020204030204" pitchFamily="34" charset="0"/>
              </a:rPr>
              <a:t>vril </a:t>
            </a:r>
            <a:r>
              <a:rPr lang="fr-FR" dirty="0">
                <a:latin typeface="Calibri" panose="020F0502020204030204" pitchFamily="34" charset="0"/>
                <a:cs typeface="Calibri" panose="020F0502020204030204" pitchFamily="34" charset="0"/>
              </a:rPr>
              <a:t>2015, le Secrétariat Général Pour l’Investissement (SGPI) mandate l’ANRU pour lancer l’Appel à Manifestations d’Intérêt (AMI) appelé « Villes et Territoires Durables » pour promouvoir la transition énergétique dans les </a:t>
            </a:r>
            <a:r>
              <a:rPr lang="fr-FR" b="1" dirty="0">
                <a:latin typeface="Calibri" panose="020F0502020204030204" pitchFamily="34" charset="0"/>
                <a:cs typeface="Calibri" panose="020F0502020204030204" pitchFamily="34" charset="0"/>
              </a:rPr>
              <a:t>Quartiers Prioritaires de la politique de la Ville </a:t>
            </a:r>
            <a:r>
              <a:rPr lang="fr-FR" dirty="0">
                <a:latin typeface="Calibri" panose="020F0502020204030204" pitchFamily="34" charset="0"/>
                <a:cs typeface="Calibri" panose="020F0502020204030204" pitchFamily="34" charset="0"/>
              </a:rPr>
              <a:t>(QPV). </a:t>
            </a:r>
            <a:endParaRPr lang="fr-FR" dirty="0" smtClean="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Ce Programme d’Investissement d’Avenir (PIA) est doté de 71 000 000€.  Cette enveloppe est à répartir entre les </a:t>
            </a:r>
            <a:r>
              <a:rPr lang="fr-FR" dirty="0" smtClean="0">
                <a:latin typeface="Calibri" panose="020F0502020204030204" pitchFamily="34" charset="0"/>
                <a:cs typeface="Calibri" panose="020F0502020204030204" pitchFamily="34" charset="0"/>
              </a:rPr>
              <a:t>19 </a:t>
            </a:r>
            <a:r>
              <a:rPr lang="fr-FR" dirty="0">
                <a:latin typeface="Calibri" panose="020F0502020204030204" pitchFamily="34" charset="0"/>
                <a:cs typeface="Calibri" panose="020F0502020204030204" pitchFamily="34" charset="0"/>
              </a:rPr>
              <a:t>lauréats de l’AMI à travers la France</a:t>
            </a:r>
            <a:r>
              <a:rPr lang="fr-FR" dirty="0" smtClean="0">
                <a:latin typeface="Calibri" panose="020F0502020204030204" pitchFamily="34" charset="0"/>
                <a:cs typeface="Calibri" panose="020F0502020204030204" pitchFamily="34" charset="0"/>
              </a:rPr>
              <a:t>.</a:t>
            </a:r>
          </a:p>
          <a:p>
            <a:endParaRPr lang="fr-FR" dirty="0">
              <a:latin typeface="Calibri" panose="020F0502020204030204" pitchFamily="34" charset="0"/>
              <a:cs typeface="Calibri" panose="020F0502020204030204" pitchFamily="34" charset="0"/>
            </a:endParaRPr>
          </a:p>
          <a:p>
            <a:r>
              <a:rPr lang="fr-FR" spc="-1" dirty="0">
                <a:solidFill>
                  <a:srgbClr val="000000"/>
                </a:solidFill>
                <a:latin typeface="Calibri"/>
              </a:rPr>
              <a:t>Ses principales exigences sont : la baisse du reste à charge des ménages et la </a:t>
            </a:r>
            <a:r>
              <a:rPr lang="fr-FR" spc="-1" dirty="0" smtClean="0">
                <a:solidFill>
                  <a:srgbClr val="000000"/>
                </a:solidFill>
                <a:latin typeface="Calibri"/>
              </a:rPr>
              <a:t>reproductibilité.</a:t>
            </a:r>
            <a:endParaRPr lang="fr-FR" spc="-1" dirty="0"/>
          </a:p>
          <a:p>
            <a:endParaRPr lang="fr-FR" dirty="0">
              <a:latin typeface="Calibri" panose="020F0502020204030204" pitchFamily="34" charset="0"/>
              <a:cs typeface="Calibri" panose="020F0502020204030204" pitchFamily="34" charset="0"/>
            </a:endParaRPr>
          </a:p>
          <a:p>
            <a:r>
              <a:rPr lang="fr-FR" dirty="0" smtClean="0">
                <a:latin typeface="Calibri" panose="020F0502020204030204" pitchFamily="34" charset="0"/>
                <a:cs typeface="Calibri" panose="020F0502020204030204" pitchFamily="34" charset="0"/>
              </a:rPr>
              <a:t>Le </a:t>
            </a:r>
            <a:r>
              <a:rPr lang="fr-FR" dirty="0">
                <a:latin typeface="Calibri" panose="020F0502020204030204" pitchFamily="34" charset="0"/>
                <a:cs typeface="Calibri" panose="020F0502020204030204" pitchFamily="34" charset="0"/>
              </a:rPr>
              <a:t>bailleur social Habitat Marseille Provence (HMP) </a:t>
            </a:r>
            <a:r>
              <a:rPr lang="fr-FR" dirty="0" smtClean="0">
                <a:latin typeface="Calibri" panose="020F0502020204030204" pitchFamily="34" charset="0"/>
                <a:cs typeface="Calibri" panose="020F0502020204030204" pitchFamily="34" charset="0"/>
              </a:rPr>
              <a:t>se rapproche de la </a:t>
            </a:r>
            <a:r>
              <a:rPr lang="fr-FR" dirty="0">
                <a:latin typeface="Calibri" panose="020F0502020204030204" pitchFamily="34" charset="0"/>
                <a:cs typeface="Calibri" panose="020F0502020204030204" pitchFamily="34" charset="0"/>
              </a:rPr>
              <a:t>communauté urbaine Marseille Provence Métropole (MPM) </a:t>
            </a:r>
            <a:r>
              <a:rPr lang="fr-FR" dirty="0" smtClean="0">
                <a:latin typeface="Calibri" panose="020F0502020204030204" pitchFamily="34" charset="0"/>
                <a:cs typeface="Calibri" panose="020F0502020204030204" pitchFamily="34" charset="0"/>
              </a:rPr>
              <a:t>pour porter la candidature pour </a:t>
            </a:r>
            <a:r>
              <a:rPr lang="fr-FR" dirty="0">
                <a:latin typeface="Calibri" panose="020F0502020204030204" pitchFamily="34" charset="0"/>
                <a:cs typeface="Calibri" panose="020F0502020204030204" pitchFamily="34" charset="0"/>
              </a:rPr>
              <a:t>un projet d’innovation environnementale appelé </a:t>
            </a:r>
            <a:r>
              <a:rPr lang="fr-FR" u="sng" dirty="0">
                <a:latin typeface="Calibri" panose="020F0502020204030204" pitchFamily="34" charset="0"/>
                <a:cs typeface="Calibri" panose="020F0502020204030204" pitchFamily="34" charset="0"/>
              </a:rPr>
              <a:t>SIRIUS </a:t>
            </a:r>
            <a:r>
              <a:rPr lang="fr-FR" dirty="0" smtClean="0">
                <a:latin typeface="Calibri" panose="020F0502020204030204" pitchFamily="34" charset="0"/>
                <a:cs typeface="Calibri" panose="020F0502020204030204" pitchFamily="34" charset="0"/>
              </a:rPr>
              <a:t>sur </a:t>
            </a:r>
            <a:r>
              <a:rPr lang="fr-FR" dirty="0">
                <a:latin typeface="Calibri" panose="020F0502020204030204" pitchFamily="34" charset="0"/>
                <a:cs typeface="Calibri" panose="020F0502020204030204" pitchFamily="34" charset="0"/>
              </a:rPr>
              <a:t>l’ensemble du quartier de</a:t>
            </a:r>
            <a:r>
              <a:rPr lang="fr-FR" b="1" dirty="0">
                <a:latin typeface="Calibri" panose="020F0502020204030204" pitchFamily="34" charset="0"/>
                <a:cs typeface="Calibri" panose="020F0502020204030204" pitchFamily="34" charset="0"/>
              </a:rPr>
              <a:t> Frais-Vallon</a:t>
            </a:r>
            <a:r>
              <a:rPr lang="fr-FR" dirty="0">
                <a:latin typeface="Calibri" panose="020F0502020204030204" pitchFamily="34" charset="0"/>
                <a:cs typeface="Calibri" panose="020F0502020204030204" pitchFamily="34" charset="0"/>
              </a:rPr>
              <a:t> (Marseille 13</a:t>
            </a:r>
            <a:r>
              <a:rPr lang="fr-FR" baseline="30000" dirty="0">
                <a:latin typeface="Calibri" panose="020F0502020204030204" pitchFamily="34" charset="0"/>
                <a:cs typeface="Calibri" panose="020F0502020204030204" pitchFamily="34" charset="0"/>
              </a:rPr>
              <a:t>e</a:t>
            </a:r>
            <a:r>
              <a:rPr lang="fr-FR" dirty="0">
                <a:latin typeface="Calibri" panose="020F0502020204030204" pitchFamily="34" charset="0"/>
                <a:cs typeface="Calibri" panose="020F0502020204030204" pitchFamily="34" charset="0"/>
              </a:rPr>
              <a:t>). </a:t>
            </a:r>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r>
              <a:rPr lang="fr-FR" dirty="0" smtClean="0">
                <a:latin typeface="Calibri" panose="020F0502020204030204" pitchFamily="34" charset="0"/>
                <a:cs typeface="Calibri" panose="020F0502020204030204" pitchFamily="34" charset="0"/>
              </a:rPr>
              <a:t>Ce </a:t>
            </a:r>
            <a:r>
              <a:rPr lang="fr-FR" dirty="0">
                <a:latin typeface="Calibri" panose="020F0502020204030204" pitchFamily="34" charset="0"/>
                <a:cs typeface="Calibri" panose="020F0502020204030204" pitchFamily="34" charset="0"/>
              </a:rPr>
              <a:t>programme a été officiellement retenu le 15 décembre 2015 par le Premier Ministre.</a:t>
            </a:r>
          </a:p>
        </p:txBody>
      </p:sp>
      <p:sp>
        <p:nvSpPr>
          <p:cNvPr id="6" name="TextShape 3"/>
          <p:cNvSpPr txBox="1"/>
          <p:nvPr/>
        </p:nvSpPr>
        <p:spPr>
          <a:xfrm>
            <a:off x="467280" y="1537560"/>
            <a:ext cx="8915040" cy="460800"/>
          </a:xfrm>
          <a:prstGeom prst="rect">
            <a:avLst/>
          </a:prstGeom>
          <a:noFill/>
          <a:ln w="0">
            <a:noFill/>
          </a:ln>
        </p:spPr>
        <p:txBody>
          <a:bodyPr anchor="ctr">
            <a:noAutofit/>
          </a:bodyPr>
          <a:lstStyle/>
          <a:p>
            <a:pPr algn="ctr">
              <a:lnSpc>
                <a:spcPct val="100000"/>
              </a:lnSpc>
            </a:pPr>
            <a:r>
              <a:rPr lang="fr-FR" sz="2800" b="1" strike="noStrike" cap="small" spc="-1" dirty="0">
                <a:solidFill>
                  <a:srgbClr val="F79646"/>
                </a:solidFill>
                <a:latin typeface="Calibri"/>
              </a:rPr>
              <a:t>SIRIUS: </a:t>
            </a:r>
            <a:r>
              <a:rPr lang="fr-FR" sz="2800" b="1" strike="noStrike" cap="small" spc="-1" dirty="0" smtClean="0">
                <a:solidFill>
                  <a:srgbClr val="F79646"/>
                </a:solidFill>
                <a:latin typeface="Calibri"/>
              </a:rPr>
              <a:t>la </a:t>
            </a:r>
            <a:r>
              <a:rPr lang="fr-FR" sz="2800" b="1" strike="noStrike" cap="small" spc="-1" dirty="0" err="1" smtClean="0">
                <a:solidFill>
                  <a:srgbClr val="F79646"/>
                </a:solidFill>
                <a:latin typeface="Calibri"/>
              </a:rPr>
              <a:t>genese</a:t>
            </a:r>
            <a:endParaRPr lang="fr-FR" sz="2800" b="0" strike="noStrike" spc="-1" dirty="0">
              <a:solidFill>
                <a:srgbClr val="000000"/>
              </a:solidFill>
              <a:latin typeface="Calibri"/>
            </a:endParaRPr>
          </a:p>
        </p:txBody>
      </p:sp>
    </p:spTree>
    <p:extLst>
      <p:ext uri="{BB962C8B-B14F-4D97-AF65-F5344CB8AC3E}">
        <p14:creationId xmlns:p14="http://schemas.microsoft.com/office/powerpoint/2010/main" val="334368988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7099200" y="6489720"/>
            <a:ext cx="2311200" cy="364680"/>
          </a:xfrm>
          <a:prstGeom prst="rect">
            <a:avLst/>
          </a:prstGeom>
          <a:noFill/>
          <a:ln w="0">
            <a:noFill/>
          </a:ln>
        </p:spPr>
        <p:txBody>
          <a:bodyPr anchor="ctr">
            <a:noAutofit/>
          </a:bodyPr>
          <a:lstStyle/>
          <a:p>
            <a:pPr algn="r">
              <a:lnSpc>
                <a:spcPct val="100000"/>
              </a:lnSpc>
            </a:pPr>
            <a:fld id="{93C1EE30-C451-4ABD-BD80-822CC66A6BEE}" type="slidenum">
              <a:rPr lang="fr-FR" sz="1200" b="0" strike="noStrike" spc="-1">
                <a:solidFill>
                  <a:srgbClr val="8B8B8B"/>
                </a:solidFill>
                <a:latin typeface="Calibri"/>
              </a:rPr>
              <a:t>6</a:t>
            </a:fld>
            <a:endParaRPr lang="fr-FR" sz="1200" b="0" strike="noStrike" spc="-1">
              <a:latin typeface="Times New Roman"/>
            </a:endParaRPr>
          </a:p>
        </p:txBody>
      </p:sp>
      <p:sp>
        <p:nvSpPr>
          <p:cNvPr id="132" name="CustomShape 2"/>
          <p:cNvSpPr/>
          <p:nvPr/>
        </p:nvSpPr>
        <p:spPr>
          <a:xfrm>
            <a:off x="291240" y="2153469"/>
            <a:ext cx="9118080" cy="32917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spc="-1" dirty="0" smtClean="0">
                <a:solidFill>
                  <a:srgbClr val="000000"/>
                </a:solidFill>
                <a:latin typeface="Calibri"/>
              </a:rPr>
              <a:t>SIRIUS </a:t>
            </a:r>
            <a:r>
              <a:rPr lang="fr-FR" sz="1600" b="1" strike="noStrike" spc="-1" dirty="0">
                <a:solidFill>
                  <a:srgbClr val="000000"/>
                </a:solidFill>
                <a:latin typeface="Calibri"/>
              </a:rPr>
              <a:t>est un programme d’actions :</a:t>
            </a:r>
            <a:endParaRPr lang="fr-FR" sz="1600" b="0" strike="noStrike" spc="-1" dirty="0">
              <a:latin typeface="Arial"/>
            </a:endParaRPr>
          </a:p>
          <a:p>
            <a:pPr>
              <a:lnSpc>
                <a:spcPct val="100000"/>
              </a:lnSpc>
            </a:pPr>
            <a:endParaRPr lang="fr-FR" sz="1600" b="0" strike="noStrike" spc="-1" dirty="0">
              <a:latin typeface="Arial"/>
            </a:endParaRPr>
          </a:p>
          <a:p>
            <a:pPr marL="285840" indent="-285480">
              <a:lnSpc>
                <a:spcPct val="100000"/>
              </a:lnSpc>
              <a:buClr>
                <a:srgbClr val="000000"/>
              </a:buClr>
              <a:buFont typeface="Wingdings" charset="2"/>
              <a:buChar char=""/>
            </a:pPr>
            <a:r>
              <a:rPr lang="fr-FR" sz="1600" b="1" strike="noStrike" spc="-1" dirty="0">
                <a:solidFill>
                  <a:srgbClr val="000000"/>
                </a:solidFill>
                <a:latin typeface="Calibri"/>
              </a:rPr>
              <a:t> à destination des populations précaires,</a:t>
            </a:r>
            <a:endParaRPr lang="fr-FR" sz="1600" b="0" strike="noStrike" spc="-1" dirty="0">
              <a:latin typeface="Arial"/>
            </a:endParaRPr>
          </a:p>
          <a:p>
            <a:pPr>
              <a:lnSpc>
                <a:spcPct val="100000"/>
              </a:lnSpc>
            </a:pPr>
            <a:endParaRPr lang="fr-FR" sz="1600" b="0" strike="noStrike" spc="-1" dirty="0">
              <a:latin typeface="Arial"/>
            </a:endParaRPr>
          </a:p>
          <a:p>
            <a:pPr marL="285840" indent="-285480">
              <a:lnSpc>
                <a:spcPct val="100000"/>
              </a:lnSpc>
              <a:buClr>
                <a:srgbClr val="000000"/>
              </a:buClr>
              <a:buFont typeface="Wingdings" charset="2"/>
              <a:buChar char=""/>
            </a:pPr>
            <a:r>
              <a:rPr lang="fr-FR" sz="1600" b="1" strike="noStrike" spc="-1" dirty="0">
                <a:solidFill>
                  <a:srgbClr val="000000"/>
                </a:solidFill>
                <a:latin typeface="Calibri"/>
              </a:rPr>
              <a:t>porté sur l’innovation environnementale,</a:t>
            </a:r>
            <a:endParaRPr lang="fr-FR" sz="1600" b="0" strike="noStrike" spc="-1" dirty="0">
              <a:latin typeface="Arial"/>
            </a:endParaRPr>
          </a:p>
          <a:p>
            <a:pPr>
              <a:lnSpc>
                <a:spcPct val="100000"/>
              </a:lnSpc>
            </a:pPr>
            <a:r>
              <a:rPr lang="fr-FR" sz="1600" b="0" strike="noStrike" spc="-1" dirty="0">
                <a:solidFill>
                  <a:srgbClr val="000000"/>
                </a:solidFill>
                <a:latin typeface="Calibri"/>
              </a:rPr>
              <a:t>Ce projet porte exclusivement sur des actions </a:t>
            </a:r>
            <a:r>
              <a:rPr lang="fr-FR" sz="1600" b="1" strike="noStrike" spc="-1" dirty="0">
                <a:solidFill>
                  <a:srgbClr val="000000"/>
                </a:solidFill>
                <a:latin typeface="Calibri"/>
              </a:rPr>
              <a:t>innovantes</a:t>
            </a:r>
            <a:r>
              <a:rPr lang="fr-FR" sz="1600" b="0" strike="noStrike" spc="-1" dirty="0">
                <a:solidFill>
                  <a:srgbClr val="000000"/>
                </a:solidFill>
                <a:latin typeface="Calibri"/>
              </a:rPr>
              <a:t>. Il est élaboré en </a:t>
            </a:r>
            <a:r>
              <a:rPr lang="fr-FR" sz="1600" b="1" strike="noStrike" spc="-1" dirty="0">
                <a:solidFill>
                  <a:srgbClr val="000000"/>
                </a:solidFill>
                <a:latin typeface="Calibri"/>
              </a:rPr>
              <a:t>complément</a:t>
            </a:r>
            <a:r>
              <a:rPr lang="fr-FR" sz="1600" b="0" strike="noStrike" spc="-1" dirty="0">
                <a:solidFill>
                  <a:srgbClr val="000000"/>
                </a:solidFill>
                <a:latin typeface="Calibri"/>
              </a:rPr>
              <a:t> d’une opération plus vaste de renouvellement urbain financée par l’ANRU et pilotée par la Direction Habitat –Mission Renouvellement Urbain de la Métropole (DGA DUST)</a:t>
            </a:r>
            <a:endParaRPr lang="fr-FR" sz="1600" b="0" strike="noStrike" spc="-1" dirty="0">
              <a:latin typeface="Arial"/>
            </a:endParaRPr>
          </a:p>
          <a:p>
            <a:pPr>
              <a:lnSpc>
                <a:spcPct val="100000"/>
              </a:lnSpc>
            </a:pPr>
            <a:endParaRPr lang="fr-FR" sz="1600" b="0" strike="noStrike" spc="-1" dirty="0">
              <a:latin typeface="Arial"/>
            </a:endParaRPr>
          </a:p>
          <a:p>
            <a:pPr marL="285840" indent="-285480">
              <a:lnSpc>
                <a:spcPct val="100000"/>
              </a:lnSpc>
              <a:buClr>
                <a:srgbClr val="000000"/>
              </a:buClr>
              <a:buFont typeface="Wingdings" charset="2"/>
              <a:buChar char=""/>
            </a:pPr>
            <a:r>
              <a:rPr lang="fr-FR" sz="1600" b="1" strike="noStrike" spc="-1" dirty="0">
                <a:solidFill>
                  <a:srgbClr val="000000"/>
                </a:solidFill>
                <a:latin typeface="Calibri"/>
              </a:rPr>
              <a:t>avec pour objectif d’améliorer le « reste pour vivre mieux » des habitants,</a:t>
            </a:r>
            <a:endParaRPr lang="fr-FR" sz="1600" b="0" strike="noStrike" spc="-1" dirty="0">
              <a:latin typeface="Arial"/>
            </a:endParaRPr>
          </a:p>
          <a:p>
            <a:pPr>
              <a:lnSpc>
                <a:spcPct val="100000"/>
              </a:lnSpc>
            </a:pPr>
            <a:endParaRPr lang="fr-FR" sz="1600" b="0" strike="noStrike" spc="-1" dirty="0">
              <a:latin typeface="Arial"/>
            </a:endParaRPr>
          </a:p>
          <a:p>
            <a:pPr marL="285840" indent="-285480">
              <a:lnSpc>
                <a:spcPct val="100000"/>
              </a:lnSpc>
              <a:buClr>
                <a:srgbClr val="000000"/>
              </a:buClr>
              <a:buFont typeface="Wingdings" charset="2"/>
              <a:buChar char=""/>
            </a:pPr>
            <a:r>
              <a:rPr lang="fr-FR" sz="1600" b="1" strike="noStrike" spc="-1" dirty="0">
                <a:solidFill>
                  <a:srgbClr val="000000"/>
                </a:solidFill>
                <a:latin typeface="Calibri"/>
              </a:rPr>
              <a:t>en utilisant des montages opérationnels innovants ET reproductibles </a:t>
            </a:r>
            <a:r>
              <a:rPr lang="fr-FR" sz="1600" b="0" strike="noStrike" spc="-1" dirty="0">
                <a:solidFill>
                  <a:srgbClr val="000000"/>
                </a:solidFill>
                <a:latin typeface="Calibri"/>
              </a:rPr>
              <a:t>: coopérative, participation des habitants, etc</a:t>
            </a:r>
            <a:r>
              <a:rPr lang="fr-FR" sz="1600" b="0" strike="noStrike" spc="-1" dirty="0" smtClean="0">
                <a:solidFill>
                  <a:srgbClr val="000000"/>
                </a:solidFill>
                <a:latin typeface="Calibri"/>
              </a:rPr>
              <a:t>.</a:t>
            </a:r>
            <a:endParaRPr lang="fr-FR" sz="1600" b="0" strike="noStrike" spc="-1" dirty="0">
              <a:latin typeface="Arial"/>
            </a:endParaRPr>
          </a:p>
        </p:txBody>
      </p:sp>
      <p:sp>
        <p:nvSpPr>
          <p:cNvPr id="133" name="TextShape 3"/>
          <p:cNvSpPr txBox="1"/>
          <p:nvPr/>
        </p:nvSpPr>
        <p:spPr>
          <a:xfrm>
            <a:off x="467280" y="1537560"/>
            <a:ext cx="8915040" cy="460800"/>
          </a:xfrm>
          <a:prstGeom prst="rect">
            <a:avLst/>
          </a:prstGeom>
          <a:noFill/>
          <a:ln w="0">
            <a:noFill/>
          </a:ln>
        </p:spPr>
        <p:txBody>
          <a:bodyPr anchor="ctr">
            <a:noAutofit/>
          </a:bodyPr>
          <a:lstStyle/>
          <a:p>
            <a:pPr algn="ctr">
              <a:lnSpc>
                <a:spcPct val="100000"/>
              </a:lnSpc>
            </a:pPr>
            <a:r>
              <a:rPr lang="fr-FR" sz="2800" b="1" strike="noStrike" cap="small" spc="-1" dirty="0">
                <a:solidFill>
                  <a:srgbClr val="F79646"/>
                </a:solidFill>
                <a:latin typeface="Calibri"/>
              </a:rPr>
              <a:t>SIRIUS: qu’est ce que c’est ?</a:t>
            </a:r>
            <a:endParaRPr lang="fr-FR" sz="2800" b="0" strike="noStrike" spc="-1" dirty="0">
              <a:solidFill>
                <a:srgbClr val="000000"/>
              </a:solidFill>
              <a:latin typeface="Calibri"/>
            </a:endParaRPr>
          </a:p>
        </p:txBody>
      </p:sp>
      <p:sp>
        <p:nvSpPr>
          <p:cNvPr id="2" name="Rectangle à coins arrondis 1"/>
          <p:cNvSpPr/>
          <p:nvPr/>
        </p:nvSpPr>
        <p:spPr>
          <a:xfrm>
            <a:off x="353833" y="5733256"/>
            <a:ext cx="9141934" cy="7036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smtClean="0">
                <a:solidFill>
                  <a:schemeClr val="tx1"/>
                </a:solidFill>
              </a:rPr>
              <a:t>S</a:t>
            </a:r>
            <a:r>
              <a:rPr lang="fr-FR" b="1" dirty="0" smtClean="0"/>
              <a:t>tratégie d’</a:t>
            </a:r>
            <a:r>
              <a:rPr lang="fr-FR" b="1" dirty="0" smtClean="0">
                <a:solidFill>
                  <a:schemeClr val="tx1"/>
                </a:solidFill>
              </a:rPr>
              <a:t>I</a:t>
            </a:r>
            <a:r>
              <a:rPr lang="fr-FR" b="1" dirty="0" smtClean="0"/>
              <a:t>nnovation par les </a:t>
            </a:r>
            <a:r>
              <a:rPr lang="fr-FR" b="1" dirty="0" smtClean="0">
                <a:solidFill>
                  <a:schemeClr val="tx1"/>
                </a:solidFill>
              </a:rPr>
              <a:t>R</a:t>
            </a:r>
            <a:r>
              <a:rPr lang="fr-FR" b="1" dirty="0" smtClean="0"/>
              <a:t>éseaux d’</a:t>
            </a:r>
            <a:r>
              <a:rPr lang="fr-FR" b="1" dirty="0" smtClean="0">
                <a:solidFill>
                  <a:schemeClr val="tx1"/>
                </a:solidFill>
              </a:rPr>
              <a:t>I</a:t>
            </a:r>
            <a:r>
              <a:rPr lang="fr-FR" b="1" dirty="0" smtClean="0"/>
              <a:t>ntelligence </a:t>
            </a:r>
            <a:r>
              <a:rPr lang="fr-FR" b="1" dirty="0" smtClean="0">
                <a:solidFill>
                  <a:schemeClr val="tx1"/>
                </a:solidFill>
              </a:rPr>
              <a:t>U</a:t>
            </a:r>
            <a:r>
              <a:rPr lang="fr-FR" b="1" dirty="0" smtClean="0"/>
              <a:t>rbaine et de </a:t>
            </a:r>
            <a:r>
              <a:rPr lang="fr-FR" b="1" dirty="0" smtClean="0">
                <a:solidFill>
                  <a:schemeClr val="tx1"/>
                </a:solidFill>
              </a:rPr>
              <a:t>S</a:t>
            </a:r>
            <a:r>
              <a:rPr lang="fr-FR" b="1" dirty="0" smtClean="0"/>
              <a:t>ervices </a:t>
            </a:r>
            <a:endParaRPr lang="fr-FR"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3892" y="1921203"/>
            <a:ext cx="2333408" cy="438782"/>
          </a:xfrm>
          <a:noFill/>
          <a:ln w="0">
            <a:noFill/>
          </a:ln>
        </p:spPr>
        <p:txBody>
          <a:bodyPr anchor="ctr">
            <a:noAutofit/>
          </a:bodyPr>
          <a:lstStyle/>
          <a:p>
            <a:pPr algn="ctr" rtl="0"/>
            <a:r>
              <a:rPr lang="fr-FR" sz="2800" b="1" kern="1200" cap="small" spc="-1" dirty="0">
                <a:solidFill>
                  <a:srgbClr val="F79646"/>
                </a:solidFill>
                <a:latin typeface="Calibri"/>
                <a:ea typeface="+mn-ea"/>
                <a:cs typeface="+mn-cs"/>
              </a:rPr>
              <a:t>Le cercle vertueux de SIRIUS</a:t>
            </a:r>
          </a:p>
        </p:txBody>
      </p:sp>
      <p:sp>
        <p:nvSpPr>
          <p:cNvPr id="13" name="Rogner un rectangle avec un coin diagonal 12"/>
          <p:cNvSpPr/>
          <p:nvPr/>
        </p:nvSpPr>
        <p:spPr>
          <a:xfrm>
            <a:off x="3606108" y="1574825"/>
            <a:ext cx="2795947" cy="597754"/>
          </a:xfrm>
          <a:prstGeom prst="snip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608" tIns="222608" rIns="222608" bIns="222608" numCol="1" spcCol="1270" anchor="ctr" anchorCtr="0">
            <a:noAutofit/>
          </a:bodyPr>
          <a:lstStyle/>
          <a:p>
            <a:pPr lvl="0" algn="ctr" defTabSz="533400">
              <a:lnSpc>
                <a:spcPct val="90000"/>
              </a:lnSpc>
              <a:spcBef>
                <a:spcPct val="0"/>
              </a:spcBef>
              <a:spcAft>
                <a:spcPct val="35000"/>
              </a:spcAft>
            </a:pPr>
            <a:r>
              <a:rPr lang="fr-FR" sz="1200" b="1" kern="1200" dirty="0" smtClean="0"/>
              <a:t>Investissements collectifs en matière d’énergie</a:t>
            </a:r>
          </a:p>
        </p:txBody>
      </p:sp>
      <p:sp>
        <p:nvSpPr>
          <p:cNvPr id="14" name="Forme libre 13"/>
          <p:cNvSpPr/>
          <p:nvPr/>
        </p:nvSpPr>
        <p:spPr>
          <a:xfrm rot="2160000">
            <a:off x="6466743" y="2911812"/>
            <a:ext cx="376162" cy="477898"/>
          </a:xfrm>
          <a:custGeom>
            <a:avLst/>
            <a:gdLst>
              <a:gd name="connsiteX0" fmla="*/ 0 w 376161"/>
              <a:gd name="connsiteY0" fmla="*/ 95580 h 477898"/>
              <a:gd name="connsiteX1" fmla="*/ 188081 w 376161"/>
              <a:gd name="connsiteY1" fmla="*/ 95580 h 477898"/>
              <a:gd name="connsiteX2" fmla="*/ 188081 w 376161"/>
              <a:gd name="connsiteY2" fmla="*/ 0 h 477898"/>
              <a:gd name="connsiteX3" fmla="*/ 376161 w 376161"/>
              <a:gd name="connsiteY3" fmla="*/ 238949 h 477898"/>
              <a:gd name="connsiteX4" fmla="*/ 188081 w 376161"/>
              <a:gd name="connsiteY4" fmla="*/ 477898 h 477898"/>
              <a:gd name="connsiteX5" fmla="*/ 188081 w 376161"/>
              <a:gd name="connsiteY5" fmla="*/ 382318 h 477898"/>
              <a:gd name="connsiteX6" fmla="*/ 0 w 376161"/>
              <a:gd name="connsiteY6" fmla="*/ 382318 h 477898"/>
              <a:gd name="connsiteX7" fmla="*/ 0 w 376161"/>
              <a:gd name="connsiteY7" fmla="*/ 95580 h 47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161" h="477898">
                <a:moveTo>
                  <a:pt x="0" y="95580"/>
                </a:moveTo>
                <a:lnTo>
                  <a:pt x="188081" y="95580"/>
                </a:lnTo>
                <a:lnTo>
                  <a:pt x="188081" y="0"/>
                </a:lnTo>
                <a:lnTo>
                  <a:pt x="376161" y="238949"/>
                </a:lnTo>
                <a:lnTo>
                  <a:pt x="188081" y="477898"/>
                </a:lnTo>
                <a:lnTo>
                  <a:pt x="188081" y="382318"/>
                </a:lnTo>
                <a:lnTo>
                  <a:pt x="0" y="382318"/>
                </a:lnTo>
                <a:lnTo>
                  <a:pt x="0" y="9558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95579" rIns="112848" bIns="95580" numCol="1" spcCol="1270" anchor="ctr" anchorCtr="0">
            <a:noAutofit/>
          </a:bodyPr>
          <a:lstStyle/>
          <a:p>
            <a:pPr lvl="0" algn="ctr" defTabSz="533400">
              <a:lnSpc>
                <a:spcPct val="90000"/>
              </a:lnSpc>
              <a:spcBef>
                <a:spcPct val="0"/>
              </a:spcBef>
              <a:spcAft>
                <a:spcPct val="35000"/>
              </a:spcAft>
            </a:pPr>
            <a:endParaRPr lang="fr-FR" sz="1200" kern="1200" dirty="0"/>
          </a:p>
        </p:txBody>
      </p:sp>
      <p:sp>
        <p:nvSpPr>
          <p:cNvPr id="15" name="Rogner un rectangle avec un coin diagonal 14"/>
          <p:cNvSpPr/>
          <p:nvPr/>
        </p:nvSpPr>
        <p:spPr>
          <a:xfrm>
            <a:off x="6890656" y="3232390"/>
            <a:ext cx="2520000" cy="519824"/>
          </a:xfrm>
          <a:prstGeom prst="snip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368" tIns="207368" rIns="207368" bIns="207368" numCol="1" spcCol="1270" anchor="ctr" anchorCtr="0">
            <a:noAutofit/>
          </a:bodyPr>
          <a:lstStyle/>
          <a:p>
            <a:pPr lvl="0" algn="ctr" defTabSz="533400">
              <a:lnSpc>
                <a:spcPct val="90000"/>
              </a:lnSpc>
              <a:spcBef>
                <a:spcPct val="0"/>
              </a:spcBef>
              <a:spcAft>
                <a:spcPts val="0"/>
              </a:spcAft>
            </a:pPr>
            <a:r>
              <a:rPr lang="fr-FR" sz="1200" b="1" kern="1200" dirty="0" smtClean="0"/>
              <a:t>Modification des Comportements individuels et fidélisation au changement</a:t>
            </a:r>
            <a:endParaRPr lang="fr-FR" sz="1200" b="1" kern="1200" dirty="0"/>
          </a:p>
        </p:txBody>
      </p:sp>
      <p:sp>
        <p:nvSpPr>
          <p:cNvPr id="18" name="Forme libre 17"/>
          <p:cNvSpPr/>
          <p:nvPr/>
        </p:nvSpPr>
        <p:spPr>
          <a:xfrm rot="20049417">
            <a:off x="6497087" y="4745085"/>
            <a:ext cx="376162" cy="477899"/>
          </a:xfrm>
          <a:custGeom>
            <a:avLst/>
            <a:gdLst>
              <a:gd name="connsiteX0" fmla="*/ 0 w 376161"/>
              <a:gd name="connsiteY0" fmla="*/ 95580 h 477898"/>
              <a:gd name="connsiteX1" fmla="*/ 188081 w 376161"/>
              <a:gd name="connsiteY1" fmla="*/ 95580 h 477898"/>
              <a:gd name="connsiteX2" fmla="*/ 188081 w 376161"/>
              <a:gd name="connsiteY2" fmla="*/ 0 h 477898"/>
              <a:gd name="connsiteX3" fmla="*/ 376161 w 376161"/>
              <a:gd name="connsiteY3" fmla="*/ 238949 h 477898"/>
              <a:gd name="connsiteX4" fmla="*/ 188081 w 376161"/>
              <a:gd name="connsiteY4" fmla="*/ 477898 h 477898"/>
              <a:gd name="connsiteX5" fmla="*/ 188081 w 376161"/>
              <a:gd name="connsiteY5" fmla="*/ 382318 h 477898"/>
              <a:gd name="connsiteX6" fmla="*/ 0 w 376161"/>
              <a:gd name="connsiteY6" fmla="*/ 382318 h 477898"/>
              <a:gd name="connsiteX7" fmla="*/ 0 w 376161"/>
              <a:gd name="connsiteY7" fmla="*/ 95580 h 47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161" h="477898">
                <a:moveTo>
                  <a:pt x="376161" y="382318"/>
                </a:moveTo>
                <a:lnTo>
                  <a:pt x="188080" y="382318"/>
                </a:lnTo>
                <a:lnTo>
                  <a:pt x="188080" y="477898"/>
                </a:lnTo>
                <a:lnTo>
                  <a:pt x="0" y="238949"/>
                </a:lnTo>
                <a:lnTo>
                  <a:pt x="188080" y="0"/>
                </a:lnTo>
                <a:lnTo>
                  <a:pt x="188080" y="95580"/>
                </a:lnTo>
                <a:lnTo>
                  <a:pt x="376161" y="95580"/>
                </a:lnTo>
                <a:lnTo>
                  <a:pt x="376161" y="38231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2848" tIns="95581" rIns="1" bIns="95580" numCol="1" spcCol="1270" anchor="ctr" anchorCtr="0">
            <a:noAutofit/>
          </a:bodyPr>
          <a:lstStyle/>
          <a:p>
            <a:pPr lvl="0" algn="ctr" defTabSz="533400">
              <a:lnSpc>
                <a:spcPct val="90000"/>
              </a:lnSpc>
              <a:spcBef>
                <a:spcPct val="0"/>
              </a:spcBef>
              <a:spcAft>
                <a:spcPct val="35000"/>
              </a:spcAft>
            </a:pPr>
            <a:endParaRPr lang="fr-FR" sz="1200" kern="1200" dirty="0"/>
          </a:p>
        </p:txBody>
      </p:sp>
      <p:sp>
        <p:nvSpPr>
          <p:cNvPr id="19" name="Rogner un rectangle avec un coin diagonal 18"/>
          <p:cNvSpPr/>
          <p:nvPr/>
        </p:nvSpPr>
        <p:spPr>
          <a:xfrm>
            <a:off x="3878199" y="4837521"/>
            <a:ext cx="2520000" cy="360000"/>
          </a:xfrm>
          <a:prstGeom prst="snip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608" tIns="222608" rIns="222608" bIns="222608" numCol="1" spcCol="1270" anchor="ctr" anchorCtr="0">
            <a:noAutofit/>
          </a:bodyPr>
          <a:lstStyle/>
          <a:p>
            <a:pPr lvl="0" algn="ctr" defTabSz="533400">
              <a:lnSpc>
                <a:spcPct val="90000"/>
              </a:lnSpc>
              <a:spcBef>
                <a:spcPct val="0"/>
              </a:spcBef>
              <a:spcAft>
                <a:spcPct val="35000"/>
              </a:spcAft>
            </a:pPr>
            <a:r>
              <a:rPr lang="fr-FR" sz="1200" b="1" kern="1200" dirty="0" smtClean="0"/>
              <a:t>Nouveaux services de proximité </a:t>
            </a:r>
            <a:endParaRPr lang="fr-FR" sz="1200" b="1" kern="1200" dirty="0"/>
          </a:p>
        </p:txBody>
      </p:sp>
      <p:sp>
        <p:nvSpPr>
          <p:cNvPr id="21" name="Rogner un rectangle avec un coin diagonal 20"/>
          <p:cNvSpPr/>
          <p:nvPr/>
        </p:nvSpPr>
        <p:spPr>
          <a:xfrm>
            <a:off x="793494" y="3232390"/>
            <a:ext cx="2520000" cy="519824"/>
          </a:xfrm>
          <a:prstGeom prst="snip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608" tIns="222608" rIns="222608" bIns="222608" numCol="1" spcCol="1270" anchor="ctr" anchorCtr="0">
            <a:noAutofit/>
          </a:bodyPr>
          <a:lstStyle/>
          <a:p>
            <a:pPr lvl="0" algn="ctr" defTabSz="533400">
              <a:lnSpc>
                <a:spcPct val="90000"/>
              </a:lnSpc>
              <a:spcBef>
                <a:spcPct val="0"/>
              </a:spcBef>
              <a:spcAft>
                <a:spcPct val="35000"/>
              </a:spcAft>
            </a:pPr>
            <a:r>
              <a:rPr lang="fr-FR" sz="1200" b="1" kern="1200" dirty="0" smtClean="0"/>
              <a:t>Evaluation de l’amélioration de la qualité de vie et de l’attractivité du quartier</a:t>
            </a:r>
            <a:endParaRPr lang="fr-FR" sz="1200" b="1" kern="1200" dirty="0"/>
          </a:p>
        </p:txBody>
      </p:sp>
      <p:sp>
        <p:nvSpPr>
          <p:cNvPr id="22" name="Forme libre 21"/>
          <p:cNvSpPr/>
          <p:nvPr/>
        </p:nvSpPr>
        <p:spPr>
          <a:xfrm rot="19440000">
            <a:off x="3143619" y="2834387"/>
            <a:ext cx="376162" cy="477898"/>
          </a:xfrm>
          <a:custGeom>
            <a:avLst/>
            <a:gdLst>
              <a:gd name="connsiteX0" fmla="*/ 0 w 376161"/>
              <a:gd name="connsiteY0" fmla="*/ 95580 h 477898"/>
              <a:gd name="connsiteX1" fmla="*/ 188081 w 376161"/>
              <a:gd name="connsiteY1" fmla="*/ 95580 h 477898"/>
              <a:gd name="connsiteX2" fmla="*/ 188081 w 376161"/>
              <a:gd name="connsiteY2" fmla="*/ 0 h 477898"/>
              <a:gd name="connsiteX3" fmla="*/ 376161 w 376161"/>
              <a:gd name="connsiteY3" fmla="*/ 238949 h 477898"/>
              <a:gd name="connsiteX4" fmla="*/ 188081 w 376161"/>
              <a:gd name="connsiteY4" fmla="*/ 477898 h 477898"/>
              <a:gd name="connsiteX5" fmla="*/ 188081 w 376161"/>
              <a:gd name="connsiteY5" fmla="*/ 382318 h 477898"/>
              <a:gd name="connsiteX6" fmla="*/ 0 w 376161"/>
              <a:gd name="connsiteY6" fmla="*/ 382318 h 477898"/>
              <a:gd name="connsiteX7" fmla="*/ 0 w 376161"/>
              <a:gd name="connsiteY7" fmla="*/ 95580 h 47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161" h="477898">
                <a:moveTo>
                  <a:pt x="0" y="95580"/>
                </a:moveTo>
                <a:lnTo>
                  <a:pt x="188081" y="95580"/>
                </a:lnTo>
                <a:lnTo>
                  <a:pt x="188081" y="0"/>
                </a:lnTo>
                <a:lnTo>
                  <a:pt x="376161" y="238949"/>
                </a:lnTo>
                <a:lnTo>
                  <a:pt x="188081" y="477898"/>
                </a:lnTo>
                <a:lnTo>
                  <a:pt x="188081" y="382318"/>
                </a:lnTo>
                <a:lnTo>
                  <a:pt x="0" y="382318"/>
                </a:lnTo>
                <a:lnTo>
                  <a:pt x="0" y="9558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95580" rIns="112848" bIns="95579" numCol="1" spcCol="1270" anchor="ctr" anchorCtr="0">
            <a:noAutofit/>
          </a:bodyPr>
          <a:lstStyle/>
          <a:p>
            <a:pPr lvl="0" algn="ctr" defTabSz="533400">
              <a:lnSpc>
                <a:spcPct val="90000"/>
              </a:lnSpc>
              <a:spcBef>
                <a:spcPct val="0"/>
              </a:spcBef>
              <a:spcAft>
                <a:spcPct val="35000"/>
              </a:spcAft>
            </a:pPr>
            <a:endParaRPr lang="fr-FR" sz="1200" kern="1200" dirty="0"/>
          </a:p>
        </p:txBody>
      </p:sp>
      <p:sp>
        <p:nvSpPr>
          <p:cNvPr id="5" name="Espace réservé du numéro de diapositive 4"/>
          <p:cNvSpPr>
            <a:spLocks noGrp="1"/>
          </p:cNvSpPr>
          <p:nvPr>
            <p:ph type="sldNum" sz="quarter" idx="12"/>
          </p:nvPr>
        </p:nvSpPr>
        <p:spPr>
          <a:xfrm>
            <a:off x="7099254" y="6489797"/>
            <a:ext cx="2311400" cy="365125"/>
          </a:xfrm>
        </p:spPr>
        <p:txBody>
          <a:bodyPr/>
          <a:lstStyle/>
          <a:p>
            <a:fld id="{EA6DCE01-793E-F046-99C3-3A62C728F902}" type="slidenum">
              <a:rPr lang="fr-FR" smtClean="0"/>
              <a:t>7</a:t>
            </a:fld>
            <a:endParaRPr lang="fr-FR" dirty="0"/>
          </a:p>
        </p:txBody>
      </p:sp>
      <p:sp>
        <p:nvSpPr>
          <p:cNvPr id="7" name="ZoneTexte 6"/>
          <p:cNvSpPr txBox="1"/>
          <p:nvPr/>
        </p:nvSpPr>
        <p:spPr>
          <a:xfrm>
            <a:off x="3609959" y="2162092"/>
            <a:ext cx="2788240" cy="1369606"/>
          </a:xfrm>
          <a:prstGeom prst="rect">
            <a:avLst/>
          </a:prstGeom>
          <a:solidFill>
            <a:schemeClr val="bg1">
              <a:lumMod val="95000"/>
            </a:schemeClr>
          </a:solidFill>
        </p:spPr>
        <p:txBody>
          <a:bodyPr wrap="square" rtlCol="0">
            <a:spAutoFit/>
          </a:bodyPr>
          <a:lstStyle/>
          <a:p>
            <a:pPr marL="171450" indent="-171450">
              <a:buFont typeface="Wingdings"/>
              <a:buChar char="Ø"/>
            </a:pPr>
            <a:r>
              <a:rPr lang="fr-FR" sz="1200" dirty="0" smtClean="0"/>
              <a:t>Rénovation énergétique des logements, MDE</a:t>
            </a:r>
          </a:p>
          <a:p>
            <a:pPr marL="171450" indent="-171450">
              <a:buFont typeface="Wingdings"/>
              <a:buChar char="Ø"/>
            </a:pPr>
            <a:r>
              <a:rPr lang="fr-FR" sz="1200" dirty="0" smtClean="0"/>
              <a:t>Utilisation des énergies renouvelables, </a:t>
            </a:r>
          </a:p>
          <a:p>
            <a:pPr marL="171450" indent="-171450">
              <a:buFont typeface="Wingdings"/>
              <a:buChar char="Ø"/>
            </a:pPr>
            <a:r>
              <a:rPr lang="fr-FR" sz="1200" dirty="0" smtClean="0"/>
              <a:t>Autoproduction – autoconsommation PV,</a:t>
            </a:r>
          </a:p>
          <a:p>
            <a:pPr marL="171450" indent="-171450">
              <a:buFont typeface="Wingdings"/>
              <a:buChar char="Ø"/>
            </a:pPr>
            <a:r>
              <a:rPr lang="fr-FR" sz="1200" dirty="0"/>
              <a:t> </a:t>
            </a:r>
            <a:r>
              <a:rPr lang="fr-FR" sz="1200" dirty="0" smtClean="0"/>
              <a:t>réseaux intelligents</a:t>
            </a:r>
            <a:endParaRPr lang="fr-FR" sz="1200" dirty="0"/>
          </a:p>
          <a:p>
            <a:pPr marL="171450" indent="-171450">
              <a:buFont typeface="Wingdings"/>
              <a:buChar char="Ø"/>
            </a:pPr>
            <a:endParaRPr lang="fr-FR" sz="1100" dirty="0" smtClean="0"/>
          </a:p>
        </p:txBody>
      </p:sp>
      <p:sp>
        <p:nvSpPr>
          <p:cNvPr id="9" name="ZoneTexte 8"/>
          <p:cNvSpPr txBox="1"/>
          <p:nvPr/>
        </p:nvSpPr>
        <p:spPr>
          <a:xfrm>
            <a:off x="6859726" y="3737204"/>
            <a:ext cx="2519999" cy="1384995"/>
          </a:xfrm>
          <a:prstGeom prst="rect">
            <a:avLst/>
          </a:prstGeom>
          <a:solidFill>
            <a:schemeClr val="bg1">
              <a:lumMod val="95000"/>
            </a:schemeClr>
          </a:solidFill>
        </p:spPr>
        <p:txBody>
          <a:bodyPr wrap="square" rtlCol="0">
            <a:spAutoFit/>
          </a:bodyPr>
          <a:lstStyle/>
          <a:p>
            <a:pPr algn="just"/>
            <a:r>
              <a:rPr lang="fr-FR" sz="1200" dirty="0" smtClean="0"/>
              <a:t>Utilisation des NUDGES = « incitations comportementales douces » pour inciter les habitants à faire des écogestes sans les culpabiliser  (monnaie virtuelle, jeux, coopérative associant les habitants, etc.)</a:t>
            </a:r>
            <a:endParaRPr lang="fr-FR" sz="1200" dirty="0"/>
          </a:p>
        </p:txBody>
      </p:sp>
      <p:sp>
        <p:nvSpPr>
          <p:cNvPr id="11" name="ZoneTexte 10"/>
          <p:cNvSpPr txBox="1"/>
          <p:nvPr/>
        </p:nvSpPr>
        <p:spPr>
          <a:xfrm>
            <a:off x="3866603" y="5197525"/>
            <a:ext cx="2520000" cy="1200329"/>
          </a:xfrm>
          <a:prstGeom prst="rect">
            <a:avLst/>
          </a:prstGeom>
          <a:solidFill>
            <a:schemeClr val="bg1">
              <a:lumMod val="95000"/>
            </a:schemeClr>
          </a:solidFill>
        </p:spPr>
        <p:txBody>
          <a:bodyPr wrap="square" rtlCol="0">
            <a:spAutoFit/>
          </a:bodyPr>
          <a:lstStyle/>
          <a:p>
            <a:r>
              <a:rPr lang="fr-FR" sz="1200" dirty="0" smtClean="0"/>
              <a:t>Faire évoluer le quartier vers la ville de demain  :</a:t>
            </a:r>
          </a:p>
          <a:p>
            <a:pPr marL="171450" indent="-171450">
              <a:buFont typeface="Wingdings"/>
              <a:buChar char="Ø"/>
            </a:pPr>
            <a:r>
              <a:rPr lang="fr-FR" sz="1200" dirty="0" smtClean="0"/>
              <a:t>Mobilité alternative, </a:t>
            </a:r>
          </a:p>
          <a:p>
            <a:pPr marL="171450" indent="-171450">
              <a:buFont typeface="Wingdings"/>
              <a:buChar char="Ø"/>
            </a:pPr>
            <a:r>
              <a:rPr lang="fr-FR" sz="1200" dirty="0" smtClean="0"/>
              <a:t>Circuits courts  alimentaires</a:t>
            </a:r>
          </a:p>
          <a:p>
            <a:pPr marL="171450" indent="-171450">
              <a:buFont typeface="Wingdings"/>
              <a:buChar char="Ø"/>
            </a:pPr>
            <a:r>
              <a:rPr lang="fr-FR" sz="1200" dirty="0" smtClean="0"/>
              <a:t>Recyclerie</a:t>
            </a:r>
          </a:p>
          <a:p>
            <a:pPr marL="171450" indent="-171450">
              <a:buFont typeface="Wingdings"/>
              <a:buChar char="Ø"/>
            </a:pPr>
            <a:r>
              <a:rPr lang="fr-FR" sz="1200" dirty="0" smtClean="0"/>
              <a:t>Ecrivain public</a:t>
            </a:r>
            <a:endParaRPr lang="fr-FR" sz="1200" dirty="0"/>
          </a:p>
        </p:txBody>
      </p:sp>
      <p:sp>
        <p:nvSpPr>
          <p:cNvPr id="12" name="ZoneTexte 11"/>
          <p:cNvSpPr txBox="1"/>
          <p:nvPr/>
        </p:nvSpPr>
        <p:spPr>
          <a:xfrm>
            <a:off x="793494" y="3737204"/>
            <a:ext cx="2520000" cy="830997"/>
          </a:xfrm>
          <a:prstGeom prst="rect">
            <a:avLst/>
          </a:prstGeom>
          <a:solidFill>
            <a:schemeClr val="bg1">
              <a:lumMod val="95000"/>
            </a:schemeClr>
          </a:solidFill>
        </p:spPr>
        <p:txBody>
          <a:bodyPr wrap="square" rtlCol="0">
            <a:spAutoFit/>
          </a:bodyPr>
          <a:lstStyle/>
          <a:p>
            <a:pPr marL="171450" indent="-171450">
              <a:buFont typeface="Wingdings" panose="05000000000000000000" pitchFamily="2" charset="2"/>
              <a:buChar char="Ø"/>
            </a:pPr>
            <a:r>
              <a:rPr lang="fr-FR" sz="1200" dirty="0" smtClean="0"/>
              <a:t>Reste pour vivre mieux</a:t>
            </a:r>
          </a:p>
          <a:p>
            <a:pPr marL="171450" indent="-171450">
              <a:buFont typeface="Wingdings" panose="05000000000000000000" pitchFamily="2" charset="2"/>
              <a:buChar char="Ø"/>
            </a:pPr>
            <a:r>
              <a:rPr lang="fr-FR" sz="1200" dirty="0" smtClean="0"/>
              <a:t>Qualité de l’air</a:t>
            </a:r>
          </a:p>
          <a:p>
            <a:pPr marL="171450" indent="-171450">
              <a:buFont typeface="Wingdings" panose="05000000000000000000" pitchFamily="2" charset="2"/>
              <a:buChar char="Ø"/>
            </a:pPr>
            <a:r>
              <a:rPr lang="fr-FR" sz="1200" dirty="0" smtClean="0"/>
              <a:t>Eclairage innovant</a:t>
            </a:r>
          </a:p>
          <a:p>
            <a:pPr marL="171450" indent="-171450">
              <a:buFont typeface="Wingdings" panose="05000000000000000000" pitchFamily="2" charset="2"/>
              <a:buChar char="Ø"/>
            </a:pPr>
            <a:endParaRPr lang="fr-FR" sz="1200" dirty="0"/>
          </a:p>
        </p:txBody>
      </p:sp>
      <p:pic>
        <p:nvPicPr>
          <p:cNvPr id="1027" name="Picture 3"/>
          <p:cNvPicPr>
            <a:picLocks noChangeAspect="1" noChangeArrowheads="1"/>
          </p:cNvPicPr>
          <p:nvPr/>
        </p:nvPicPr>
        <p:blipFill>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backgroundRemoval t="1316" b="97368" l="599" r="97006">
                        <a14:foregroundMark x1="50898" y1="13158" x2="50898" y2="13158"/>
                        <a14:foregroundMark x1="51497" y1="51316" x2="52395" y2="50987"/>
                      </a14:backgroundRemoval>
                    </a14:imgEffect>
                  </a14:imgLayer>
                </a14:imgProps>
              </a:ext>
              <a:ext uri="{28A0092B-C50C-407E-A947-70E740481C1C}">
                <a14:useLocalDpi xmlns:a14="http://schemas.microsoft.com/office/drawing/2010/main" val="0"/>
              </a:ext>
            </a:extLst>
          </a:blip>
          <a:srcRect/>
          <a:stretch>
            <a:fillRect/>
          </a:stretch>
        </p:blipFill>
        <p:spPr bwMode="auto">
          <a:xfrm>
            <a:off x="4485282" y="3642191"/>
            <a:ext cx="1184876" cy="107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Forme libre 26"/>
          <p:cNvSpPr/>
          <p:nvPr/>
        </p:nvSpPr>
        <p:spPr>
          <a:xfrm rot="2251183">
            <a:off x="3214382" y="4708705"/>
            <a:ext cx="376162" cy="477900"/>
          </a:xfrm>
          <a:custGeom>
            <a:avLst/>
            <a:gdLst>
              <a:gd name="connsiteX0" fmla="*/ 0 w 376161"/>
              <a:gd name="connsiteY0" fmla="*/ 95580 h 477898"/>
              <a:gd name="connsiteX1" fmla="*/ 188081 w 376161"/>
              <a:gd name="connsiteY1" fmla="*/ 95580 h 477898"/>
              <a:gd name="connsiteX2" fmla="*/ 188081 w 376161"/>
              <a:gd name="connsiteY2" fmla="*/ 0 h 477898"/>
              <a:gd name="connsiteX3" fmla="*/ 376161 w 376161"/>
              <a:gd name="connsiteY3" fmla="*/ 238949 h 477898"/>
              <a:gd name="connsiteX4" fmla="*/ 188081 w 376161"/>
              <a:gd name="connsiteY4" fmla="*/ 477898 h 477898"/>
              <a:gd name="connsiteX5" fmla="*/ 188081 w 376161"/>
              <a:gd name="connsiteY5" fmla="*/ 382318 h 477898"/>
              <a:gd name="connsiteX6" fmla="*/ 0 w 376161"/>
              <a:gd name="connsiteY6" fmla="*/ 382318 h 477898"/>
              <a:gd name="connsiteX7" fmla="*/ 0 w 376161"/>
              <a:gd name="connsiteY7" fmla="*/ 95580 h 47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161" h="477898">
                <a:moveTo>
                  <a:pt x="376161" y="382318"/>
                </a:moveTo>
                <a:lnTo>
                  <a:pt x="188080" y="382318"/>
                </a:lnTo>
                <a:lnTo>
                  <a:pt x="188080" y="477898"/>
                </a:lnTo>
                <a:lnTo>
                  <a:pt x="0" y="238949"/>
                </a:lnTo>
                <a:lnTo>
                  <a:pt x="188080" y="0"/>
                </a:lnTo>
                <a:lnTo>
                  <a:pt x="188080" y="95580"/>
                </a:lnTo>
                <a:lnTo>
                  <a:pt x="376161" y="95580"/>
                </a:lnTo>
                <a:lnTo>
                  <a:pt x="376161" y="38231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2848" tIns="95580" rIns="0" bIns="95580" numCol="1" spcCol="1270" anchor="ctr" anchorCtr="0">
            <a:noAutofit/>
          </a:bodyPr>
          <a:lstStyle/>
          <a:p>
            <a:pPr lvl="0" algn="ctr" defTabSz="533400">
              <a:lnSpc>
                <a:spcPct val="90000"/>
              </a:lnSpc>
              <a:spcBef>
                <a:spcPct val="0"/>
              </a:spcBef>
              <a:spcAft>
                <a:spcPct val="35000"/>
              </a:spcAft>
            </a:pPr>
            <a:endParaRPr lang="fr-FR" sz="1200" kern="1200" dirty="0"/>
          </a:p>
        </p:txBody>
      </p:sp>
    </p:spTree>
    <p:extLst>
      <p:ext uri="{BB962C8B-B14F-4D97-AF65-F5344CB8AC3E}">
        <p14:creationId xmlns:p14="http://schemas.microsoft.com/office/powerpoint/2010/main" val="3501934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7099200" y="6489720"/>
            <a:ext cx="2311200" cy="364680"/>
          </a:xfrm>
          <a:prstGeom prst="rect">
            <a:avLst/>
          </a:prstGeom>
          <a:noFill/>
          <a:ln w="0">
            <a:noFill/>
          </a:ln>
        </p:spPr>
        <p:txBody>
          <a:bodyPr anchor="ctr">
            <a:noAutofit/>
          </a:bodyPr>
          <a:lstStyle/>
          <a:p>
            <a:pPr algn="r">
              <a:lnSpc>
                <a:spcPct val="100000"/>
              </a:lnSpc>
            </a:pPr>
            <a:fld id="{FFF4DDBE-8643-4381-B7E4-7F0D279AA5C1}" type="slidenum">
              <a:rPr lang="fr-FR" sz="1200" b="0" strike="noStrike" spc="-1">
                <a:solidFill>
                  <a:srgbClr val="8B8B8B"/>
                </a:solidFill>
                <a:latin typeface="Calibri"/>
              </a:rPr>
              <a:t>8</a:t>
            </a:fld>
            <a:endParaRPr lang="fr-FR" sz="1200" b="0" strike="noStrike" spc="-1">
              <a:latin typeface="Times New Roman"/>
            </a:endParaRPr>
          </a:p>
        </p:txBody>
      </p:sp>
      <p:sp>
        <p:nvSpPr>
          <p:cNvPr id="135" name="CustomShape 2"/>
          <p:cNvSpPr/>
          <p:nvPr/>
        </p:nvSpPr>
        <p:spPr>
          <a:xfrm>
            <a:off x="318960" y="1617120"/>
            <a:ext cx="8813880" cy="43689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sz="1600" b="1" strike="noStrike" spc="-1" dirty="0">
                <a:solidFill>
                  <a:srgbClr val="000000"/>
                </a:solidFill>
                <a:latin typeface="Calibri"/>
              </a:rPr>
              <a:t>Volet n°1 : ENERGIE</a:t>
            </a:r>
            <a:r>
              <a:rPr lang="fr-FR" sz="1600" b="0" strike="noStrike" spc="-1" dirty="0">
                <a:solidFill>
                  <a:srgbClr val="000000"/>
                </a:solidFill>
                <a:latin typeface="Calibri"/>
              </a:rPr>
              <a:t> : </a:t>
            </a:r>
            <a:r>
              <a:rPr lang="fr-FR" sz="1600" b="1" strike="noStrike" spc="-1" dirty="0">
                <a:solidFill>
                  <a:srgbClr val="000000"/>
                </a:solidFill>
                <a:latin typeface="Calibri"/>
              </a:rPr>
              <a:t>construction d’une stratégie énergétique globale pour l’ensemble du quartier</a:t>
            </a:r>
            <a:endParaRPr lang="fr-FR" sz="1600" b="0" strike="noStrike" spc="-1" dirty="0">
              <a:latin typeface="Arial"/>
            </a:endParaRPr>
          </a:p>
          <a:p>
            <a:pPr>
              <a:lnSpc>
                <a:spcPct val="100000"/>
              </a:lnSpc>
            </a:pPr>
            <a:r>
              <a:rPr lang="fr-FR" sz="1600" b="0" strike="noStrike" spc="-1" dirty="0">
                <a:solidFill>
                  <a:srgbClr val="000000"/>
                </a:solidFill>
                <a:latin typeface="Calibri"/>
              </a:rPr>
              <a:t>Objectifs = - 90 % des émissions GES (CO2eq) / - 80 % de consommation de chauffage </a:t>
            </a:r>
            <a:r>
              <a:rPr lang="fr-FR" sz="1600" b="0" strike="noStrike" spc="-1" dirty="0" smtClean="0">
                <a:solidFill>
                  <a:srgbClr val="000000"/>
                </a:solidFill>
                <a:latin typeface="Calibri"/>
              </a:rPr>
              <a:t>; installation d’une centrale photovoltaïque en autoproduction autoconsommation collective </a:t>
            </a:r>
            <a:r>
              <a:rPr lang="fr-FR" sz="1600" spc="-1" dirty="0" smtClean="0">
                <a:solidFill>
                  <a:srgbClr val="000000"/>
                </a:solidFill>
                <a:latin typeface="Calibri"/>
              </a:rPr>
              <a:t>pour produire localement une électricité verte;  augmentation </a:t>
            </a:r>
            <a:r>
              <a:rPr lang="fr-FR" sz="1600" spc="-1" dirty="0">
                <a:solidFill>
                  <a:srgbClr val="000000"/>
                </a:solidFill>
                <a:latin typeface="Calibri"/>
              </a:rPr>
              <a:t>du « reste pour vivre mieux » des habitants (avec une cible de +500 €/logement) </a:t>
            </a:r>
            <a:endParaRPr lang="fr-FR" sz="1600" b="0" strike="noStrike" spc="-1" dirty="0">
              <a:latin typeface="Arial"/>
            </a:endParaRPr>
          </a:p>
          <a:p>
            <a:pPr>
              <a:lnSpc>
                <a:spcPct val="100000"/>
              </a:lnSpc>
            </a:pPr>
            <a:endParaRPr lang="fr-FR" sz="1600" b="0" strike="noStrike" spc="-1" dirty="0">
              <a:latin typeface="Arial"/>
            </a:endParaRPr>
          </a:p>
          <a:p>
            <a:pPr>
              <a:lnSpc>
                <a:spcPct val="100000"/>
              </a:lnSpc>
            </a:pPr>
            <a:r>
              <a:rPr lang="fr-FR" sz="1600" b="1" strike="noStrike" spc="-1" dirty="0">
                <a:solidFill>
                  <a:srgbClr val="000000"/>
                </a:solidFill>
                <a:latin typeface="Calibri"/>
              </a:rPr>
              <a:t>Volet n°2 : NUDGES = Incitations comportementales </a:t>
            </a:r>
            <a:endParaRPr lang="fr-FR" sz="1600" b="0" strike="noStrike" spc="-1" dirty="0">
              <a:latin typeface="Arial"/>
            </a:endParaRPr>
          </a:p>
          <a:p>
            <a:pPr>
              <a:lnSpc>
                <a:spcPct val="100000"/>
              </a:lnSpc>
            </a:pPr>
            <a:r>
              <a:rPr lang="fr-FR" sz="1600" b="0" strike="noStrike" spc="-1" dirty="0">
                <a:solidFill>
                  <a:srgbClr val="000000"/>
                </a:solidFill>
                <a:latin typeface="Calibri"/>
              </a:rPr>
              <a:t>Objectif = inciter les habitants à améliorer leurs comportements sans les culpabiliser par le développement du concept de </a:t>
            </a:r>
            <a:r>
              <a:rPr lang="fr-FR" sz="1600" b="0" i="1" strike="noStrike" spc="-1" dirty="0">
                <a:solidFill>
                  <a:srgbClr val="000000"/>
                </a:solidFill>
                <a:latin typeface="Calibri"/>
              </a:rPr>
              <a:t>l’économie comportementale </a:t>
            </a:r>
            <a:r>
              <a:rPr lang="fr-FR" sz="1600" b="0" strike="noStrike" spc="-1" dirty="0">
                <a:solidFill>
                  <a:srgbClr val="000000"/>
                </a:solidFill>
                <a:latin typeface="Calibri"/>
              </a:rPr>
              <a:t>appelée</a:t>
            </a:r>
            <a:r>
              <a:rPr lang="fr-FR" sz="1600" b="0" i="1" strike="noStrike" spc="-1" dirty="0">
                <a:solidFill>
                  <a:srgbClr val="000000"/>
                </a:solidFill>
                <a:latin typeface="Calibri"/>
              </a:rPr>
              <a:t> NUDGE</a:t>
            </a:r>
            <a:endParaRPr lang="fr-FR" sz="1600" b="0" strike="noStrike" spc="-1" dirty="0">
              <a:latin typeface="Arial"/>
            </a:endParaRPr>
          </a:p>
          <a:p>
            <a:pPr>
              <a:lnSpc>
                <a:spcPct val="100000"/>
              </a:lnSpc>
            </a:pPr>
            <a:endParaRPr lang="fr-FR" sz="1600" b="0" strike="noStrike" spc="-1" dirty="0">
              <a:latin typeface="Arial"/>
            </a:endParaRPr>
          </a:p>
          <a:p>
            <a:pPr>
              <a:lnSpc>
                <a:spcPct val="100000"/>
              </a:lnSpc>
            </a:pPr>
            <a:r>
              <a:rPr lang="fr-FR" sz="1600" b="1" strike="noStrike" spc="-1" dirty="0">
                <a:solidFill>
                  <a:srgbClr val="000000"/>
                </a:solidFill>
                <a:latin typeface="Calibri"/>
              </a:rPr>
              <a:t>Volet n°3 : NOUVEAUX SERVICES URBAINS de PROXIMITE </a:t>
            </a:r>
            <a:endParaRPr lang="fr-FR" sz="1600" b="0" strike="noStrike" spc="-1" dirty="0">
              <a:latin typeface="Arial"/>
            </a:endParaRPr>
          </a:p>
          <a:p>
            <a:pPr>
              <a:lnSpc>
                <a:spcPct val="100000"/>
              </a:lnSpc>
            </a:pPr>
            <a:r>
              <a:rPr lang="fr-FR" sz="1600" b="0" strike="noStrike" spc="-1" dirty="0">
                <a:solidFill>
                  <a:srgbClr val="000000"/>
                </a:solidFill>
                <a:latin typeface="Calibri"/>
              </a:rPr>
              <a:t>Objectif = mettre en place des </a:t>
            </a:r>
            <a:r>
              <a:rPr lang="fr-FR" sz="1600" b="0" i="1" strike="noStrike" spc="-1" dirty="0">
                <a:solidFill>
                  <a:srgbClr val="000000"/>
                </a:solidFill>
                <a:latin typeface="Calibri"/>
              </a:rPr>
              <a:t>nouveaux services urbains</a:t>
            </a:r>
            <a:r>
              <a:rPr lang="fr-FR" sz="1600" b="0" strike="noStrike" spc="-1" dirty="0">
                <a:solidFill>
                  <a:srgbClr val="000000"/>
                </a:solidFill>
                <a:latin typeface="Calibri"/>
              </a:rPr>
              <a:t> au service des habitants pour optimiser le bien-être dans le quartier et réduire l’empreinte carbone dans les domaines de la </a:t>
            </a:r>
            <a:r>
              <a:rPr lang="fr-FR" sz="1600" b="1" u="sng" strike="noStrike" spc="-1" dirty="0">
                <a:solidFill>
                  <a:srgbClr val="000000"/>
                </a:solidFill>
                <a:uFillTx/>
                <a:latin typeface="Calibri"/>
              </a:rPr>
              <a:t>mobilité</a:t>
            </a:r>
            <a:r>
              <a:rPr lang="fr-FR" sz="1600" b="0" strike="noStrike" spc="-1" dirty="0">
                <a:solidFill>
                  <a:srgbClr val="000000"/>
                </a:solidFill>
                <a:latin typeface="Calibri"/>
              </a:rPr>
              <a:t> , des </a:t>
            </a:r>
            <a:r>
              <a:rPr lang="fr-FR" sz="1600" b="1" u="sng" strike="noStrike" spc="-1" dirty="0">
                <a:solidFill>
                  <a:srgbClr val="000000"/>
                </a:solidFill>
                <a:uFillTx/>
                <a:latin typeface="Calibri"/>
              </a:rPr>
              <a:t>déchets, de l’économie circulaire et </a:t>
            </a:r>
            <a:r>
              <a:rPr lang="fr-FR" sz="1600" b="0" strike="noStrike" spc="-1" dirty="0">
                <a:solidFill>
                  <a:srgbClr val="000000"/>
                </a:solidFill>
                <a:latin typeface="Calibri"/>
              </a:rPr>
              <a:t>de </a:t>
            </a:r>
            <a:r>
              <a:rPr lang="fr-FR" sz="1600" b="1" u="sng" strike="noStrike" spc="-1" dirty="0">
                <a:solidFill>
                  <a:srgbClr val="000000"/>
                </a:solidFill>
                <a:uFillTx/>
                <a:latin typeface="Calibri"/>
              </a:rPr>
              <a:t>l’agriculture </a:t>
            </a:r>
            <a:r>
              <a:rPr lang="fr-FR" sz="1600" b="1" u="sng" strike="noStrike" spc="-1" dirty="0" smtClean="0">
                <a:solidFill>
                  <a:srgbClr val="000000"/>
                </a:solidFill>
                <a:uFillTx/>
                <a:latin typeface="Calibri"/>
              </a:rPr>
              <a:t>urbaine</a:t>
            </a:r>
            <a:r>
              <a:rPr lang="fr-FR" sz="1600" spc="-1" dirty="0">
                <a:solidFill>
                  <a:srgbClr val="000000"/>
                </a:solidFill>
                <a:latin typeface="Calibri"/>
              </a:rPr>
              <a:t>.</a:t>
            </a:r>
            <a:endParaRPr lang="fr-FR" sz="1600" b="0" strike="noStrike" spc="-1" dirty="0">
              <a:latin typeface="Arial"/>
            </a:endParaRPr>
          </a:p>
        </p:txBody>
      </p:sp>
      <p:sp>
        <p:nvSpPr>
          <p:cNvPr id="136" name="TextShape 3"/>
          <p:cNvSpPr txBox="1"/>
          <p:nvPr/>
        </p:nvSpPr>
        <p:spPr>
          <a:xfrm>
            <a:off x="467280" y="1537560"/>
            <a:ext cx="8915040" cy="460800"/>
          </a:xfrm>
          <a:prstGeom prst="rect">
            <a:avLst/>
          </a:prstGeom>
          <a:noFill/>
          <a:ln w="0">
            <a:noFill/>
          </a:ln>
        </p:spPr>
        <p:txBody>
          <a:bodyPr anchor="ctr">
            <a:noAutofit/>
          </a:bodyPr>
          <a:lstStyle/>
          <a:p>
            <a:pPr algn="ctr">
              <a:lnSpc>
                <a:spcPct val="100000"/>
              </a:lnSpc>
            </a:pPr>
            <a:r>
              <a:rPr lang="fr-FR" sz="2800" b="1" strike="noStrike" cap="small" spc="-1" dirty="0">
                <a:solidFill>
                  <a:srgbClr val="F79646"/>
                </a:solidFill>
                <a:latin typeface="Calibri"/>
              </a:rPr>
              <a:t>Les trois volets de </a:t>
            </a:r>
            <a:r>
              <a:rPr lang="fr-FR" sz="2800" b="1" strike="noStrike" cap="small" spc="-1" dirty="0" err="1">
                <a:solidFill>
                  <a:srgbClr val="F79646"/>
                </a:solidFill>
                <a:latin typeface="Calibri"/>
              </a:rPr>
              <a:t>sirius</a:t>
            </a:r>
            <a:endParaRPr lang="fr-FR"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7099200" y="6489720"/>
            <a:ext cx="2311200" cy="364680"/>
          </a:xfrm>
          <a:prstGeom prst="rect">
            <a:avLst/>
          </a:prstGeom>
          <a:noFill/>
          <a:ln w="0">
            <a:noFill/>
          </a:ln>
        </p:spPr>
        <p:txBody>
          <a:bodyPr anchor="ctr">
            <a:noAutofit/>
          </a:bodyPr>
          <a:lstStyle/>
          <a:p>
            <a:pPr algn="r">
              <a:lnSpc>
                <a:spcPct val="100000"/>
              </a:lnSpc>
            </a:pPr>
            <a:fld id="{A6C3D78E-71E1-4E76-B804-B3A947DB156A}" type="slidenum">
              <a:rPr lang="fr-FR" sz="1200" b="0" strike="noStrike" spc="-1">
                <a:solidFill>
                  <a:srgbClr val="8B8B8B"/>
                </a:solidFill>
                <a:latin typeface="Calibri"/>
              </a:rPr>
              <a:t>9</a:t>
            </a:fld>
            <a:endParaRPr lang="fr-FR" sz="1200" b="0" strike="noStrike" spc="-1">
              <a:latin typeface="Times New Roman"/>
            </a:endParaRPr>
          </a:p>
        </p:txBody>
      </p:sp>
      <p:sp>
        <p:nvSpPr>
          <p:cNvPr id="111" name="CustomShape 2"/>
          <p:cNvSpPr/>
          <p:nvPr/>
        </p:nvSpPr>
        <p:spPr>
          <a:xfrm>
            <a:off x="1881360" y="2114640"/>
            <a:ext cx="2453400" cy="1439640"/>
          </a:xfrm>
          <a:prstGeom prst="can">
            <a:avLst>
              <a:gd name="adj" fmla="val 14514"/>
            </a:avLst>
          </a:prstGeom>
          <a:gradFill rotWithShape="0">
            <a:gsLst>
              <a:gs pos="0">
                <a:srgbClr val="3E7FCC"/>
              </a:gs>
              <a:gs pos="100000">
                <a:srgbClr val="A4C1FF"/>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fr-FR" sz="1800" b="0" strike="noStrike" spc="-1">
                <a:solidFill>
                  <a:srgbClr val="FFFFFF"/>
                </a:solidFill>
                <a:latin typeface="Calibri"/>
              </a:rPr>
              <a:t>Programme national de rénovation urbaine</a:t>
            </a:r>
            <a:endParaRPr lang="fr-FR" sz="1800" b="0" strike="noStrike" spc="-1">
              <a:latin typeface="Arial"/>
            </a:endParaRPr>
          </a:p>
          <a:p>
            <a:pPr algn="ctr">
              <a:lnSpc>
                <a:spcPct val="100000"/>
              </a:lnSpc>
            </a:pPr>
            <a:r>
              <a:rPr lang="fr-FR" sz="1800" b="1" strike="noStrike" spc="-1">
                <a:solidFill>
                  <a:srgbClr val="FFFFFF"/>
                </a:solidFill>
                <a:latin typeface="Calibri"/>
              </a:rPr>
              <a:t>NPNRU</a:t>
            </a:r>
            <a:endParaRPr lang="fr-FR" sz="1800" b="0" strike="noStrike" spc="-1">
              <a:latin typeface="Arial"/>
            </a:endParaRPr>
          </a:p>
        </p:txBody>
      </p:sp>
      <p:sp>
        <p:nvSpPr>
          <p:cNvPr id="112" name="CustomShape 3"/>
          <p:cNvSpPr/>
          <p:nvPr/>
        </p:nvSpPr>
        <p:spPr>
          <a:xfrm>
            <a:off x="1863360" y="4229640"/>
            <a:ext cx="2453400" cy="1439640"/>
          </a:xfrm>
          <a:prstGeom prst="can">
            <a:avLst>
              <a:gd name="adj" fmla="val 13349"/>
            </a:avLst>
          </a:prstGeom>
          <a:solidFill>
            <a:schemeClr val="accent5"/>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fr-FR" sz="1800" b="0" strike="noStrike" spc="-1">
                <a:solidFill>
                  <a:srgbClr val="FFFFFF"/>
                </a:solidFill>
                <a:latin typeface="Calibri"/>
              </a:rPr>
              <a:t>Appel à manifestation d’intérêt (AMI) </a:t>
            </a:r>
            <a:endParaRPr lang="fr-FR" sz="1800" b="0" strike="noStrike" spc="-1">
              <a:latin typeface="Arial"/>
            </a:endParaRPr>
          </a:p>
          <a:p>
            <a:pPr algn="ctr">
              <a:lnSpc>
                <a:spcPct val="100000"/>
              </a:lnSpc>
            </a:pPr>
            <a:r>
              <a:rPr lang="fr-FR" sz="1600" b="0" i="1" strike="noStrike" spc="-1">
                <a:solidFill>
                  <a:srgbClr val="FFFFFF"/>
                </a:solidFill>
                <a:latin typeface="Calibri"/>
              </a:rPr>
              <a:t>Ville et territoire durables</a:t>
            </a:r>
            <a:endParaRPr lang="fr-FR" sz="1600" b="0" strike="noStrike" spc="-1">
              <a:latin typeface="Arial"/>
            </a:endParaRPr>
          </a:p>
        </p:txBody>
      </p:sp>
      <p:pic>
        <p:nvPicPr>
          <p:cNvPr id="113" name="Image 8" descr="Logo ANRU Quadri"/>
          <p:cNvPicPr/>
          <p:nvPr/>
        </p:nvPicPr>
        <p:blipFill>
          <a:blip r:embed="rId2"/>
          <a:stretch/>
        </p:blipFill>
        <p:spPr>
          <a:xfrm>
            <a:off x="52560" y="3146400"/>
            <a:ext cx="1531800" cy="786240"/>
          </a:xfrm>
          <a:prstGeom prst="rect">
            <a:avLst/>
          </a:prstGeom>
          <a:ln w="0">
            <a:noFill/>
          </a:ln>
        </p:spPr>
      </p:pic>
      <p:sp>
        <p:nvSpPr>
          <p:cNvPr id="114" name="CustomShape 4"/>
          <p:cNvSpPr/>
          <p:nvPr/>
        </p:nvSpPr>
        <p:spPr>
          <a:xfrm>
            <a:off x="4745160" y="2400840"/>
            <a:ext cx="2262600" cy="867240"/>
          </a:xfrm>
          <a:prstGeom prst="roundRect">
            <a:avLst>
              <a:gd name="adj" fmla="val 16667"/>
            </a:avLst>
          </a:prstGeom>
          <a:gradFill rotWithShape="0">
            <a:gsLst>
              <a:gs pos="0">
                <a:srgbClr val="3E7FCC"/>
              </a:gs>
              <a:gs pos="100000">
                <a:srgbClr val="A4C1FF"/>
              </a:gs>
            </a:gsLst>
            <a:lin ang="16200000"/>
          </a:gra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fr-FR" sz="1400" b="0" strike="noStrike" spc="-1">
                <a:solidFill>
                  <a:srgbClr val="FFFFFF"/>
                </a:solidFill>
                <a:latin typeface="Calibri"/>
              </a:rPr>
              <a:t>14 quartiers  inscrits dans le NPNRU</a:t>
            </a:r>
            <a:endParaRPr lang="fr-FR" sz="1400" b="0" strike="noStrike" spc="-1">
              <a:latin typeface="Arial"/>
            </a:endParaRPr>
          </a:p>
        </p:txBody>
      </p:sp>
      <p:sp>
        <p:nvSpPr>
          <p:cNvPr id="115" name="CustomShape 5"/>
          <p:cNvSpPr/>
          <p:nvPr/>
        </p:nvSpPr>
        <p:spPr>
          <a:xfrm>
            <a:off x="4966560" y="4513680"/>
            <a:ext cx="2262600" cy="837720"/>
          </a:xfrm>
          <a:prstGeom prst="roundRect">
            <a:avLst>
              <a:gd name="adj" fmla="val 16667"/>
            </a:avLst>
          </a:prstGeom>
          <a:solidFill>
            <a:schemeClr val="accent5"/>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fr-FR" sz="1400" b="0" strike="noStrike" spc="-1">
                <a:solidFill>
                  <a:srgbClr val="FFFFFF"/>
                </a:solidFill>
                <a:latin typeface="Calibri"/>
              </a:rPr>
              <a:t>19 projets lauréats</a:t>
            </a:r>
            <a:endParaRPr lang="fr-FR" sz="1400" b="0" strike="noStrike" spc="-1">
              <a:latin typeface="Arial"/>
            </a:endParaRPr>
          </a:p>
        </p:txBody>
      </p:sp>
      <p:sp>
        <p:nvSpPr>
          <p:cNvPr id="116" name="CustomShape 6"/>
          <p:cNvSpPr/>
          <p:nvPr/>
        </p:nvSpPr>
        <p:spPr>
          <a:xfrm rot="16200000" flipV="1">
            <a:off x="897120" y="2091240"/>
            <a:ext cx="620640" cy="1279800"/>
          </a:xfrm>
          <a:prstGeom prst="bentUpArrow">
            <a:avLst>
              <a:gd name="adj1" fmla="val 7508"/>
              <a:gd name="adj2" fmla="val 25000"/>
              <a:gd name="adj3" fmla="val 25000"/>
            </a:avLst>
          </a:prstGeom>
          <a:solidFill>
            <a:schemeClr val="accent1">
              <a:lumMod val="75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7" name="CustomShape 7"/>
          <p:cNvSpPr/>
          <p:nvPr/>
        </p:nvSpPr>
        <p:spPr>
          <a:xfrm rot="16200000" flipV="1">
            <a:off x="1011960" y="4644360"/>
            <a:ext cx="388080" cy="1279800"/>
          </a:xfrm>
          <a:prstGeom prst="bentUpArrow">
            <a:avLst>
              <a:gd name="adj1" fmla="val 16143"/>
              <a:gd name="adj2" fmla="val 25000"/>
              <a:gd name="adj3" fmla="val 25000"/>
            </a:avLst>
          </a:prstGeom>
          <a:solidFill>
            <a:schemeClr val="accent5"/>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8" name="CustomShape 8"/>
          <p:cNvSpPr/>
          <p:nvPr/>
        </p:nvSpPr>
        <p:spPr>
          <a:xfrm rot="5400000">
            <a:off x="891720" y="3733200"/>
            <a:ext cx="628920" cy="1279800"/>
          </a:xfrm>
          <a:prstGeom prst="bentUpArrow">
            <a:avLst>
              <a:gd name="adj1" fmla="val 7508"/>
              <a:gd name="adj2" fmla="val 25000"/>
              <a:gd name="adj3" fmla="val 25000"/>
            </a:avLst>
          </a:prstGeom>
          <a:solidFill>
            <a:schemeClr val="accent1">
              <a:lumMod val="75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9" name="CustomShape 9"/>
          <p:cNvSpPr/>
          <p:nvPr/>
        </p:nvSpPr>
        <p:spPr>
          <a:xfrm>
            <a:off x="536400" y="2159640"/>
            <a:ext cx="130572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strike="noStrike" spc="-1">
                <a:solidFill>
                  <a:srgbClr val="E46C0A"/>
                </a:solidFill>
                <a:latin typeface="Calibri"/>
              </a:rPr>
              <a:t>Finance et gère</a:t>
            </a:r>
            <a:endParaRPr lang="fr-FR" sz="1400" b="0" strike="noStrike" spc="-1">
              <a:latin typeface="Arial"/>
            </a:endParaRPr>
          </a:p>
        </p:txBody>
      </p:sp>
      <p:sp>
        <p:nvSpPr>
          <p:cNvPr id="120" name="CustomShape 10"/>
          <p:cNvSpPr/>
          <p:nvPr/>
        </p:nvSpPr>
        <p:spPr>
          <a:xfrm>
            <a:off x="939240" y="4173840"/>
            <a:ext cx="53604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strike="noStrike" spc="-1">
                <a:solidFill>
                  <a:srgbClr val="E46C0A"/>
                </a:solidFill>
                <a:latin typeface="Calibri"/>
              </a:rPr>
              <a:t>Gère</a:t>
            </a:r>
            <a:endParaRPr lang="fr-FR" sz="1400" b="0" strike="noStrike" spc="-1">
              <a:latin typeface="Arial"/>
            </a:endParaRPr>
          </a:p>
        </p:txBody>
      </p:sp>
      <p:sp>
        <p:nvSpPr>
          <p:cNvPr id="121" name="CustomShape 11"/>
          <p:cNvSpPr/>
          <p:nvPr/>
        </p:nvSpPr>
        <p:spPr>
          <a:xfrm>
            <a:off x="829440" y="5198040"/>
            <a:ext cx="75276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strike="noStrike" spc="-1">
                <a:solidFill>
                  <a:srgbClr val="E46C0A"/>
                </a:solidFill>
                <a:latin typeface="Calibri"/>
              </a:rPr>
              <a:t>Finance</a:t>
            </a:r>
            <a:endParaRPr lang="fr-FR" sz="1400" b="0" strike="noStrike" spc="-1">
              <a:latin typeface="Arial"/>
            </a:endParaRPr>
          </a:p>
        </p:txBody>
      </p:sp>
      <p:sp>
        <p:nvSpPr>
          <p:cNvPr id="122" name="CustomShape 12"/>
          <p:cNvSpPr/>
          <p:nvPr/>
        </p:nvSpPr>
        <p:spPr>
          <a:xfrm>
            <a:off x="7589160" y="2395800"/>
            <a:ext cx="2062800" cy="867240"/>
          </a:xfrm>
          <a:prstGeom prst="rect">
            <a:avLst/>
          </a:prstGeom>
          <a:gradFill rotWithShape="0">
            <a:gsLst>
              <a:gs pos="0">
                <a:srgbClr val="3E7FCC"/>
              </a:gs>
              <a:gs pos="100000">
                <a:srgbClr val="A4C1FF"/>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fr-FR" sz="1400" b="1" strike="noStrike" spc="-1" dirty="0">
                <a:solidFill>
                  <a:srgbClr val="FFFFFF"/>
                </a:solidFill>
                <a:latin typeface="Calibri"/>
              </a:rPr>
              <a:t>Quartier d’intérêt National</a:t>
            </a:r>
            <a:endParaRPr lang="fr-FR" sz="1400" b="0" strike="noStrike" spc="-1" dirty="0">
              <a:latin typeface="Arial"/>
            </a:endParaRPr>
          </a:p>
          <a:p>
            <a:pPr algn="ctr">
              <a:lnSpc>
                <a:spcPct val="100000"/>
              </a:lnSpc>
            </a:pPr>
            <a:r>
              <a:rPr lang="fr-FR" sz="1400" b="1" strike="noStrike" spc="-1" dirty="0">
                <a:solidFill>
                  <a:srgbClr val="FFFFFF"/>
                </a:solidFill>
                <a:latin typeface="Calibri"/>
              </a:rPr>
              <a:t>Frais-Vallon – </a:t>
            </a:r>
            <a:r>
              <a:rPr lang="fr-FR" sz="1400" b="1" strike="noStrike" spc="-1" dirty="0" smtClean="0">
                <a:solidFill>
                  <a:srgbClr val="FFFFFF"/>
                </a:solidFill>
                <a:latin typeface="Calibri"/>
              </a:rPr>
              <a:t>Le Petit Séminaire– </a:t>
            </a:r>
            <a:r>
              <a:rPr lang="fr-FR" sz="1400" b="1" strike="noStrike" spc="-1" dirty="0">
                <a:solidFill>
                  <a:srgbClr val="FFFFFF"/>
                </a:solidFill>
                <a:latin typeface="Calibri"/>
              </a:rPr>
              <a:t>La Rose</a:t>
            </a:r>
            <a:endParaRPr lang="fr-FR" sz="1400" b="0" strike="noStrike" spc="-1" dirty="0">
              <a:latin typeface="Arial"/>
            </a:endParaRPr>
          </a:p>
        </p:txBody>
      </p:sp>
      <p:sp>
        <p:nvSpPr>
          <p:cNvPr id="123" name="CustomShape 13"/>
          <p:cNvSpPr/>
          <p:nvPr/>
        </p:nvSpPr>
        <p:spPr>
          <a:xfrm>
            <a:off x="4335120" y="2834640"/>
            <a:ext cx="410040" cy="360"/>
          </a:xfrm>
          <a:custGeom>
            <a:avLst/>
            <a:gdLst/>
            <a:ahLst/>
            <a:cxnLst/>
            <a:rect l="l" t="t" r="r" b="b"/>
            <a:pathLst>
              <a:path w="21600" h="21600">
                <a:moveTo>
                  <a:pt x="0" y="0"/>
                </a:moveTo>
                <a:lnTo>
                  <a:pt x="21600" y="21600"/>
                </a:lnTo>
              </a:path>
            </a:pathLst>
          </a:custGeom>
          <a:noFill/>
          <a:ln>
            <a:solidFill>
              <a:srgbClr val="4F81BD"/>
            </a:solidFill>
            <a:round/>
            <a:tailEnd type="arrow"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24" name="CustomShape 14"/>
          <p:cNvSpPr/>
          <p:nvPr/>
        </p:nvSpPr>
        <p:spPr>
          <a:xfrm flipV="1">
            <a:off x="4317480" y="4932000"/>
            <a:ext cx="649080" cy="16200"/>
          </a:xfrm>
          <a:custGeom>
            <a:avLst/>
            <a:gdLst/>
            <a:ahLst/>
            <a:cxnLst/>
            <a:rect l="l" t="t" r="r" b="b"/>
            <a:pathLst>
              <a:path w="21600" h="21600">
                <a:moveTo>
                  <a:pt x="0" y="0"/>
                </a:moveTo>
                <a:lnTo>
                  <a:pt x="21600" y="21600"/>
                </a:lnTo>
              </a:path>
            </a:pathLst>
          </a:custGeom>
          <a:noFill/>
          <a:ln>
            <a:solidFill>
              <a:srgbClr val="4F81BD"/>
            </a:solidFill>
            <a:round/>
            <a:tailEnd type="arrow"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25" name="CustomShape 15"/>
          <p:cNvSpPr/>
          <p:nvPr/>
        </p:nvSpPr>
        <p:spPr>
          <a:xfrm>
            <a:off x="7534080" y="4481640"/>
            <a:ext cx="2062800" cy="867240"/>
          </a:xfrm>
          <a:prstGeom prst="rect">
            <a:avLst/>
          </a:prstGeom>
          <a:gradFill rotWithShape="0">
            <a:gsLst>
              <a:gs pos="0">
                <a:srgbClr val="38B6D7"/>
              </a:gs>
              <a:gs pos="100000">
                <a:srgbClr val="A6E6FF"/>
              </a:gs>
            </a:gsLst>
            <a:lin ang="16200000"/>
          </a:gradFill>
          <a:ln w="0">
            <a:noFill/>
          </a:ln>
          <a:effectLst>
            <a:outerShdw blurRad="40000" dist="23040" dir="540000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tIns="45000" rIns="90000" bIns="45000" anchor="ctr">
            <a:noAutofit/>
          </a:bodyPr>
          <a:lstStyle/>
          <a:p>
            <a:pPr algn="ctr">
              <a:lnSpc>
                <a:spcPct val="100000"/>
              </a:lnSpc>
            </a:pPr>
            <a:r>
              <a:rPr lang="fr-FR" sz="1800" b="1" strike="noStrike" spc="-1">
                <a:solidFill>
                  <a:srgbClr val="FFFFFF"/>
                </a:solidFill>
                <a:latin typeface="Calibri"/>
              </a:rPr>
              <a:t>SIRIUS</a:t>
            </a:r>
            <a:endParaRPr lang="fr-FR" sz="1800" b="0" strike="noStrike" spc="-1">
              <a:latin typeface="Arial"/>
            </a:endParaRPr>
          </a:p>
          <a:p>
            <a:pPr algn="ctr">
              <a:lnSpc>
                <a:spcPct val="100000"/>
              </a:lnSpc>
            </a:pPr>
            <a:r>
              <a:rPr lang="fr-FR" sz="1800" b="1" strike="noStrike" spc="-1">
                <a:solidFill>
                  <a:srgbClr val="FFFFFF"/>
                </a:solidFill>
                <a:latin typeface="Calibri"/>
              </a:rPr>
              <a:t>Frais-Vallon</a:t>
            </a:r>
            <a:endParaRPr lang="fr-FR" sz="1800" b="0" strike="noStrike" spc="-1">
              <a:latin typeface="Arial"/>
            </a:endParaRPr>
          </a:p>
        </p:txBody>
      </p:sp>
      <p:sp>
        <p:nvSpPr>
          <p:cNvPr id="126" name="CustomShape 16"/>
          <p:cNvSpPr/>
          <p:nvPr/>
        </p:nvSpPr>
        <p:spPr>
          <a:xfrm flipV="1">
            <a:off x="7008120" y="2829240"/>
            <a:ext cx="580680" cy="4320"/>
          </a:xfrm>
          <a:custGeom>
            <a:avLst/>
            <a:gdLst/>
            <a:ahLst/>
            <a:cxnLst/>
            <a:rect l="l" t="t" r="r" b="b"/>
            <a:pathLst>
              <a:path w="21600" h="21600">
                <a:moveTo>
                  <a:pt x="0" y="0"/>
                </a:moveTo>
                <a:lnTo>
                  <a:pt x="21600" y="21600"/>
                </a:lnTo>
              </a:path>
            </a:pathLst>
          </a:custGeom>
          <a:noFill/>
          <a:ln>
            <a:solidFill>
              <a:srgbClr val="4F81BD"/>
            </a:solidFill>
            <a:round/>
            <a:tailEnd type="arrow"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27" name="CustomShape 17"/>
          <p:cNvSpPr/>
          <p:nvPr/>
        </p:nvSpPr>
        <p:spPr>
          <a:xfrm flipV="1">
            <a:off x="7229520" y="4914720"/>
            <a:ext cx="304200" cy="16920"/>
          </a:xfrm>
          <a:custGeom>
            <a:avLst/>
            <a:gdLst/>
            <a:ahLst/>
            <a:cxnLst/>
            <a:rect l="l" t="t" r="r" b="b"/>
            <a:pathLst>
              <a:path w="21600" h="21600">
                <a:moveTo>
                  <a:pt x="0" y="0"/>
                </a:moveTo>
                <a:lnTo>
                  <a:pt x="21600" y="21600"/>
                </a:lnTo>
              </a:path>
            </a:pathLst>
          </a:custGeom>
          <a:noFill/>
          <a:ln>
            <a:solidFill>
              <a:srgbClr val="4F81BD"/>
            </a:solidFill>
            <a:round/>
            <a:tailEnd type="arrow"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pic>
        <p:nvPicPr>
          <p:cNvPr id="128" name="Image 23" descr="Label IA_30mm"/>
          <p:cNvPicPr/>
          <p:nvPr/>
        </p:nvPicPr>
        <p:blipFill>
          <a:blip r:embed="rId3"/>
          <a:srcRect l="13895" t="14868" r="10329" b="12552"/>
          <a:stretch/>
        </p:blipFill>
        <p:spPr>
          <a:xfrm>
            <a:off x="154080" y="5547960"/>
            <a:ext cx="1107720" cy="979920"/>
          </a:xfrm>
          <a:prstGeom prst="rect">
            <a:avLst/>
          </a:prstGeom>
          <a:ln w="0">
            <a:noFill/>
          </a:ln>
        </p:spPr>
      </p:pic>
      <p:sp>
        <p:nvSpPr>
          <p:cNvPr id="129" name="CustomShape 18"/>
          <p:cNvSpPr/>
          <p:nvPr/>
        </p:nvSpPr>
        <p:spPr>
          <a:xfrm>
            <a:off x="7316640" y="4075200"/>
            <a:ext cx="2607840" cy="1680840"/>
          </a:xfrm>
          <a:prstGeom prst="ellipse">
            <a:avLst/>
          </a:prstGeom>
          <a:noFill/>
          <a:ln w="28575">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0" name="TextShape 19"/>
          <p:cNvSpPr txBox="1"/>
          <p:nvPr/>
        </p:nvSpPr>
        <p:spPr>
          <a:xfrm>
            <a:off x="467280" y="1431360"/>
            <a:ext cx="8915040" cy="460800"/>
          </a:xfrm>
          <a:prstGeom prst="rect">
            <a:avLst/>
          </a:prstGeom>
          <a:noFill/>
          <a:ln w="0">
            <a:noFill/>
          </a:ln>
        </p:spPr>
        <p:txBody>
          <a:bodyPr anchor="ctr">
            <a:noAutofit/>
          </a:bodyPr>
          <a:lstStyle/>
          <a:p>
            <a:pPr algn="ctr">
              <a:lnSpc>
                <a:spcPct val="100000"/>
              </a:lnSpc>
            </a:pPr>
            <a:r>
              <a:rPr lang="fr-FR" sz="2800" b="1" strike="noStrike" cap="small" spc="-1">
                <a:solidFill>
                  <a:srgbClr val="F79646"/>
                </a:solidFill>
                <a:latin typeface="Calibri"/>
              </a:rPr>
              <a:t>LE CADRE ADMINISTRATIF DU PROJET</a:t>
            </a:r>
            <a:endParaRPr lang="fr-FR" sz="28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834AE1521A14EA6C21BDDCCF7B959" ma:contentTypeVersion="2" ma:contentTypeDescription="Crée un document." ma:contentTypeScope="" ma:versionID="e2bb94fb623d19e4a7640d8d722f73ac">
  <xsd:schema xmlns:xsd="http://www.w3.org/2001/XMLSchema" xmlns:xs="http://www.w3.org/2001/XMLSchema" xmlns:p="http://schemas.microsoft.com/office/2006/metadata/properties" xmlns:ns2="a65c2803-a926-4435-8e77-c42f4ac493a4" targetNamespace="http://schemas.microsoft.com/office/2006/metadata/properties" ma:root="true" ma:fieldsID="fc1ab8164ecde1549d5e918e1b982abd" ns2:_="">
    <xsd:import namespace="a65c2803-a926-4435-8e77-c42f4ac493a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c2803-a926-4435-8e77-c42f4ac49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7DB2C4-4722-476A-BCB1-82848A6FE077}"/>
</file>

<file path=customXml/itemProps2.xml><?xml version="1.0" encoding="utf-8"?>
<ds:datastoreItem xmlns:ds="http://schemas.openxmlformats.org/officeDocument/2006/customXml" ds:itemID="{556F241B-369B-4D03-A362-B0D02CCCF3AC}"/>
</file>

<file path=customXml/itemProps3.xml><?xml version="1.0" encoding="utf-8"?>
<ds:datastoreItem xmlns:ds="http://schemas.openxmlformats.org/officeDocument/2006/customXml" ds:itemID="{8D172EAF-DA33-404F-A05F-A8AFECE431E4}"/>
</file>

<file path=docProps/app.xml><?xml version="1.0" encoding="utf-8"?>
<Properties xmlns="http://schemas.openxmlformats.org/officeDocument/2006/extended-properties" xmlns:vt="http://schemas.openxmlformats.org/officeDocument/2006/docPropsVTypes">
  <Template/>
  <TotalTime>15166</TotalTime>
  <Words>2064</Words>
  <Application>Microsoft Office PowerPoint</Application>
  <PresentationFormat>Format A4 (210 x 297 mm)</PresentationFormat>
  <Paragraphs>236</Paragraphs>
  <Slides>19</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DejaVu Sans</vt:lpstr>
      <vt:lpstr>Times New Roman</vt:lpstr>
      <vt:lpstr>Wingdings</vt:lpstr>
      <vt:lpstr>ヒラギノ角ゴ Pro W3</vt:lpstr>
      <vt:lpstr>1_Office Theme</vt:lpstr>
      <vt:lpstr>Présentation PowerPoint</vt:lpstr>
      <vt:lpstr>Présentation PowerPoint</vt:lpstr>
      <vt:lpstr>Présentation PowerPoint</vt:lpstr>
      <vt:lpstr>Présentation PowerPoint</vt:lpstr>
      <vt:lpstr>Présentation PowerPoint</vt:lpstr>
      <vt:lpstr>Présentation PowerPoint</vt:lpstr>
      <vt:lpstr>Le cercle vertueux de SIRIUS</vt:lpstr>
      <vt:lpstr>Présentation PowerPoint</vt:lpstr>
      <vt:lpstr>Présentation PowerPoint</vt:lpstr>
      <vt:lpstr>Présentation PowerPoint</vt:lpstr>
      <vt:lpstr>Un programme avec plusieurs maitres d’ouvrage</vt:lpstr>
      <vt:lpstr>Zoom sur la rénovation des bâtiments de Frais Vallon</vt:lpstr>
      <vt:lpstr>Zoom sur le déploiement des NUDGES à Frais Vallon</vt:lpstr>
      <vt:lpstr>Présentation PowerPoint</vt:lpstr>
      <vt:lpstr>Présentation PowerPoint</vt:lpstr>
      <vt:lpstr>Présentation PowerPoint</vt:lpstr>
      <vt:lpstr>Convention de Partenariat des partenaires</vt:lpstr>
      <vt:lpstr>orientations et attentes du copil pour le projet</vt:lpstr>
      <vt:lpstr>Opportunités et Risques</vt:lpstr>
    </vt:vector>
  </TitlesOfParts>
  <Company>CUMPM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de Pilotage</dc:title>
  <dc:creator>Louisette Allègre</dc:creator>
  <cp:lastModifiedBy>COLL Sebastien</cp:lastModifiedBy>
  <cp:revision>863</cp:revision>
  <cp:lastPrinted>2018-11-06T16:07:05Z</cp:lastPrinted>
  <dcterms:created xsi:type="dcterms:W3CDTF">2016-10-04T13:44:03Z</dcterms:created>
  <dcterms:modified xsi:type="dcterms:W3CDTF">2023-03-13T10:46:55Z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CUMPM</vt:lpwstr>
  </property>
  <property fmtid="{D5CDD505-2E9C-101B-9397-08002B2CF9AE}" pid="4" name="HiddenSlides">
    <vt:i4>0</vt:i4>
  </property>
  <property fmtid="{D5CDD505-2E9C-101B-9397-08002B2CF9AE}" pid="5" name="HyperlinksChanged">
    <vt:bool>true</vt:bool>
  </property>
  <property fmtid="{D5CDD505-2E9C-101B-9397-08002B2CF9AE}" pid="6" name="LinksUpToDate">
    <vt:bool>true</vt:bool>
  </property>
  <property fmtid="{D5CDD505-2E9C-101B-9397-08002B2CF9AE}" pid="7" name="MMClips">
    <vt:i4>0</vt:i4>
  </property>
  <property fmtid="{D5CDD505-2E9C-101B-9397-08002B2CF9AE}" pid="8" name="Notes">
    <vt:i4>0</vt:i4>
  </property>
  <property fmtid="{D5CDD505-2E9C-101B-9397-08002B2CF9AE}" pid="9" name="PresentationFormat">
    <vt:lpwstr>Format A4 (210 x 297 mm)</vt:lpwstr>
  </property>
  <property fmtid="{D5CDD505-2E9C-101B-9397-08002B2CF9AE}" pid="10" name="ScaleCrop">
    <vt:bool>true</vt:bool>
  </property>
  <property fmtid="{D5CDD505-2E9C-101B-9397-08002B2CF9AE}" pid="11" name="ShareDoc">
    <vt:bool>true</vt:bool>
  </property>
  <property fmtid="{D5CDD505-2E9C-101B-9397-08002B2CF9AE}" pid="12" name="Slides">
    <vt:i4>20</vt:i4>
  </property>
  <property fmtid="{D5CDD505-2E9C-101B-9397-08002B2CF9AE}" pid="13" name="ContentTypeId">
    <vt:lpwstr>0x010100918834AE1521A14EA6C21BDDCCF7B959</vt:lpwstr>
  </property>
</Properties>
</file>