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11" roundtripDataSignature="AMtx7mhAgRgq63sQDtKm/X2SMvGNPe3Lk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customschemas.google.com/relationships/presentationmetadata" Target="metadata"/><Relationship Id="rId10" Type="http://schemas.openxmlformats.org/officeDocument/2006/relationships/slide" Target="slides/slide6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89" name="Google Shape;89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96" name="Google Shape;96;p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03" name="Google Shape;103;p1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10" name="Google Shape;110;p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18" name="Google Shape;118;p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e de titr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8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18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1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1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1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et texte vertical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7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2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2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2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vertical et texte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8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28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2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2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2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et contenu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9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19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solidFill>
                  <a:schemeClr val="lt1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1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1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1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de section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20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20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2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2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2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eux contenus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2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21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21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2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2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2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22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22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22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22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22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2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2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2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seul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2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2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2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2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ide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2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2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2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u avec légende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5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25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25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2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2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2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 avec légende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6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26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Google Shape;64;p26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2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2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2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7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Relationship Id="rId4" Type="http://schemas.openxmlformats.org/officeDocument/2006/relationships/image" Target="../media/image7.png"/><Relationship Id="rId5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8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9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368431" y="1123447"/>
            <a:ext cx="3455137" cy="893742"/>
          </a:xfrm>
          <a:prstGeom prst="rect">
            <a:avLst/>
          </a:prstGeom>
          <a:noFill/>
          <a:ln>
            <a:noFill/>
          </a:ln>
        </p:spPr>
      </p:pic>
      <p:pic>
        <p:nvPicPr>
          <p:cNvPr id="85" name="Google Shape;85;p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254994" y="5423880"/>
            <a:ext cx="2713071" cy="1255603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1"/>
          <p:cNvSpPr txBox="1"/>
          <p:nvPr/>
        </p:nvSpPr>
        <p:spPr>
          <a:xfrm>
            <a:off x="2341879" y="2794976"/>
            <a:ext cx="7508240" cy="193895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200"/>
              <a:buFont typeface="Arial"/>
              <a:buNone/>
            </a:pPr>
            <a:r>
              <a:rPr b="0" i="0" lang="fr-FR" sz="6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Critères d’évaluation du co</a:t>
            </a:r>
            <a:r>
              <a:rPr b="0" i="0" lang="fr-FR" sz="6000" u="none" cap="none" strike="noStrike">
                <a:solidFill>
                  <a:srgbClr val="AF2418"/>
                </a:solidFill>
                <a:latin typeface="Calibri"/>
                <a:ea typeface="Calibri"/>
                <a:cs typeface="Calibri"/>
                <a:sym typeface="Calibri"/>
              </a:rPr>
              <a:t>M</a:t>
            </a:r>
            <a:r>
              <a:rPr b="0" i="0" lang="fr-FR" sz="6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ité de sélection</a:t>
            </a:r>
            <a:endParaRPr b="0" i="0" sz="60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b="1" lang="fr-FR"/>
              <a:t>CRITÈRES D’ÉVALUATION</a:t>
            </a:r>
            <a:endParaRPr/>
          </a:p>
        </p:txBody>
      </p:sp>
      <p:sp>
        <p:nvSpPr>
          <p:cNvPr id="92" name="Google Shape;92;p3"/>
          <p:cNvSpPr txBox="1"/>
          <p:nvPr>
            <p:ph idx="1" type="body"/>
          </p:nvPr>
        </p:nvSpPr>
        <p:spPr>
          <a:xfrm>
            <a:off x="838200" y="1825625"/>
            <a:ext cx="7070124" cy="443832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228600" rtl="0" algn="l">
              <a:lnSpc>
                <a:spcPct val="67000"/>
              </a:lnSpc>
              <a:spcBef>
                <a:spcPts val="0"/>
              </a:spcBef>
              <a:spcAft>
                <a:spcPts val="0"/>
              </a:spcAft>
              <a:buSzPts val="2220"/>
              <a:buNone/>
            </a:pPr>
            <a:r>
              <a:t/>
            </a:r>
            <a:endParaRPr sz="2053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228600" rtl="0" algn="l">
              <a:lnSpc>
                <a:spcPct val="67000"/>
              </a:lnSpc>
              <a:spcBef>
                <a:spcPts val="0"/>
              </a:spcBef>
              <a:spcAft>
                <a:spcPts val="0"/>
              </a:spcAft>
              <a:buSzPts val="2220"/>
              <a:buNone/>
            </a:pPr>
            <a:r>
              <a:t/>
            </a:r>
            <a:endParaRPr sz="2053"/>
          </a:p>
          <a:p>
            <a:pPr indent="0" lvl="0" marL="228600" rtl="0" algn="l">
              <a:lnSpc>
                <a:spcPct val="67000"/>
              </a:lnSpc>
              <a:spcBef>
                <a:spcPts val="0"/>
              </a:spcBef>
              <a:spcAft>
                <a:spcPts val="0"/>
              </a:spcAft>
              <a:buSzPts val="2220"/>
              <a:buNone/>
            </a:pPr>
            <a:r>
              <a:rPr lang="fr-FR" sz="2053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Le Jury de sélection de l’Accélérateur M se base sur </a:t>
            </a:r>
            <a:r>
              <a:rPr lang="fr-FR" sz="2053"/>
              <a:t>plusieur</a:t>
            </a:r>
            <a:r>
              <a:rPr lang="fr-FR" sz="2053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 critères de sélection </a:t>
            </a:r>
            <a:r>
              <a:rPr lang="fr-FR" sz="2053"/>
              <a:t>afin d’</a:t>
            </a:r>
            <a:r>
              <a:rPr lang="fr-FR" sz="2053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évaluer votre candidature à l</a:t>
            </a:r>
            <a:r>
              <a:rPr lang="fr-FR" sz="2053"/>
              <a:t>’intégration de </a:t>
            </a:r>
            <a:r>
              <a:rPr lang="fr-FR" sz="2053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nos programmes d’accélération.</a:t>
            </a:r>
            <a:endParaRPr/>
          </a:p>
          <a:p>
            <a:pPr indent="0" lvl="0" marL="228600" rtl="0" algn="l">
              <a:lnSpc>
                <a:spcPct val="67000"/>
              </a:lnSpc>
              <a:spcBef>
                <a:spcPts val="0"/>
              </a:spcBef>
              <a:spcAft>
                <a:spcPts val="0"/>
              </a:spcAft>
              <a:buSzPts val="2220"/>
              <a:buNone/>
            </a:pPr>
            <a:r>
              <a:t/>
            </a:r>
            <a:endParaRPr sz="2053"/>
          </a:p>
          <a:p>
            <a:pPr indent="0" lvl="0" marL="228600" rtl="0" algn="l">
              <a:lnSpc>
                <a:spcPct val="67000"/>
              </a:lnSpc>
              <a:spcBef>
                <a:spcPts val="0"/>
              </a:spcBef>
              <a:spcAft>
                <a:spcPts val="0"/>
              </a:spcAft>
              <a:buSzPts val="2220"/>
              <a:buNone/>
            </a:pPr>
            <a:r>
              <a:rPr lang="fr-FR" sz="2053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Cette grille d’évaluation se base sur les critères suivants :</a:t>
            </a:r>
            <a:endParaRPr/>
          </a:p>
          <a:p>
            <a:pPr indent="0" lvl="0" marL="228600" rtl="0" algn="l">
              <a:lnSpc>
                <a:spcPct val="67000"/>
              </a:lnSpc>
              <a:spcBef>
                <a:spcPts val="0"/>
              </a:spcBef>
              <a:spcAft>
                <a:spcPts val="0"/>
              </a:spcAft>
              <a:buSzPts val="2220"/>
              <a:buNone/>
            </a:pPr>
            <a:r>
              <a:t/>
            </a:r>
            <a:endParaRPr sz="2053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571500" rtl="0" algn="l">
              <a:lnSpc>
                <a:spcPct val="67000"/>
              </a:lnSpc>
              <a:spcBef>
                <a:spcPts val="0"/>
              </a:spcBef>
              <a:spcAft>
                <a:spcPts val="0"/>
              </a:spcAft>
              <a:buSzPts val="2220"/>
              <a:buChar char="•"/>
            </a:pPr>
            <a:r>
              <a:rPr lang="fr-FR" sz="2053"/>
              <a:t>Pitch Deck &amp; Equipe </a:t>
            </a:r>
            <a:endParaRPr/>
          </a:p>
          <a:p>
            <a:pPr indent="-342900" lvl="0" marL="571500" rtl="0" algn="l">
              <a:lnSpc>
                <a:spcPct val="67000"/>
              </a:lnSpc>
              <a:spcBef>
                <a:spcPts val="0"/>
              </a:spcBef>
              <a:spcAft>
                <a:spcPts val="0"/>
              </a:spcAft>
              <a:buSzPts val="2220"/>
              <a:buChar char="•"/>
            </a:pPr>
            <a:r>
              <a:rPr lang="fr-FR" sz="2053"/>
              <a:t>Business Model</a:t>
            </a:r>
            <a:endParaRPr/>
          </a:p>
          <a:p>
            <a:pPr indent="-342900" lvl="0" marL="571500" rtl="0" algn="l">
              <a:lnSpc>
                <a:spcPct val="67000"/>
              </a:lnSpc>
              <a:spcBef>
                <a:spcPts val="0"/>
              </a:spcBef>
              <a:spcAft>
                <a:spcPts val="0"/>
              </a:spcAft>
              <a:buSzPts val="2220"/>
              <a:buChar char="•"/>
            </a:pPr>
            <a:r>
              <a:rPr lang="fr-FR" sz="2053"/>
              <a:t>Marché</a:t>
            </a:r>
            <a:endParaRPr/>
          </a:p>
          <a:p>
            <a:pPr indent="-342900" lvl="0" marL="571500" rtl="0" algn="l">
              <a:lnSpc>
                <a:spcPct val="67000"/>
              </a:lnSpc>
              <a:spcBef>
                <a:spcPts val="0"/>
              </a:spcBef>
              <a:spcAft>
                <a:spcPts val="0"/>
              </a:spcAft>
              <a:buSzPts val="2220"/>
              <a:buChar char="•"/>
            </a:pPr>
            <a:r>
              <a:rPr lang="fr-FR" sz="2053"/>
              <a:t>Finance &amp; Chiffres clés</a:t>
            </a:r>
            <a:endParaRPr/>
          </a:p>
          <a:p>
            <a:pPr indent="0" lvl="0" marL="228600" rtl="0" algn="l">
              <a:lnSpc>
                <a:spcPct val="67000"/>
              </a:lnSpc>
              <a:spcBef>
                <a:spcPts val="0"/>
              </a:spcBef>
              <a:spcAft>
                <a:spcPts val="0"/>
              </a:spcAft>
              <a:buSzPts val="2220"/>
              <a:buNone/>
            </a:pPr>
            <a:r>
              <a:t/>
            </a:r>
            <a:endParaRPr sz="2053"/>
          </a:p>
          <a:p>
            <a:pPr indent="0" lvl="0" marL="228600" rtl="0" algn="l">
              <a:lnSpc>
                <a:spcPct val="67000"/>
              </a:lnSpc>
              <a:spcBef>
                <a:spcPts val="0"/>
              </a:spcBef>
              <a:spcAft>
                <a:spcPts val="0"/>
              </a:spcAft>
              <a:buSzPts val="2220"/>
              <a:buNone/>
            </a:pPr>
            <a:r>
              <a:rPr lang="fr-FR" sz="2053"/>
              <a:t>L’évaluation de votre dossier de candidature ainsi que de votre présentation lors du comité de sélection se fait au regard de ces critères et nous vous invitons donc à les prendre en compte en produisant vos documents pour permettre au jury de vous évaluer au mieux et mettre toutes les chances de votre côté.</a:t>
            </a:r>
            <a:endParaRPr/>
          </a:p>
          <a:p>
            <a:pPr indent="-201930" lvl="0" marL="571500" rtl="0" algn="l">
              <a:lnSpc>
                <a:spcPct val="67000"/>
              </a:lnSpc>
              <a:spcBef>
                <a:spcPts val="0"/>
              </a:spcBef>
              <a:spcAft>
                <a:spcPts val="0"/>
              </a:spcAft>
              <a:buSzPts val="2220"/>
              <a:buNone/>
            </a:pPr>
            <a:r>
              <a:t/>
            </a:r>
            <a:endParaRPr sz="2053"/>
          </a:p>
          <a:p>
            <a:pPr indent="-201930" lvl="0" marL="571500" rtl="0" algn="l">
              <a:lnSpc>
                <a:spcPct val="67000"/>
              </a:lnSpc>
              <a:spcBef>
                <a:spcPts val="0"/>
              </a:spcBef>
              <a:spcAft>
                <a:spcPts val="0"/>
              </a:spcAft>
              <a:buSzPts val="2220"/>
              <a:buNone/>
            </a:pPr>
            <a:r>
              <a:t/>
            </a:r>
            <a:endParaRPr sz="2053"/>
          </a:p>
          <a:p>
            <a:pPr indent="0" lvl="0" marL="228600" rtl="0" algn="l">
              <a:lnSpc>
                <a:spcPct val="67000"/>
              </a:lnSpc>
              <a:spcBef>
                <a:spcPts val="0"/>
              </a:spcBef>
              <a:spcAft>
                <a:spcPts val="0"/>
              </a:spcAft>
              <a:buSzPts val="2220"/>
              <a:buNone/>
            </a:pPr>
            <a:r>
              <a:t/>
            </a:r>
            <a:endParaRPr sz="2053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228600" rtl="0" algn="l">
              <a:lnSpc>
                <a:spcPct val="67000"/>
              </a:lnSpc>
              <a:spcBef>
                <a:spcPts val="0"/>
              </a:spcBef>
              <a:spcAft>
                <a:spcPts val="0"/>
              </a:spcAft>
              <a:buSzPts val="2220"/>
              <a:buNone/>
            </a:pPr>
            <a:r>
              <a:t/>
            </a:r>
            <a:endParaRPr sz="2053"/>
          </a:p>
          <a:p>
            <a:pPr indent="0" lvl="0" marL="228600" rtl="0" algn="l">
              <a:lnSpc>
                <a:spcPct val="67000"/>
              </a:lnSpc>
              <a:spcBef>
                <a:spcPts val="0"/>
              </a:spcBef>
              <a:spcAft>
                <a:spcPts val="0"/>
              </a:spcAft>
              <a:buSzPts val="2220"/>
              <a:buNone/>
            </a:pPr>
            <a:r>
              <a:t/>
            </a:r>
            <a:endParaRPr sz="2053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228600" rtl="0" algn="l">
              <a:lnSpc>
                <a:spcPct val="67000"/>
              </a:lnSpc>
              <a:spcBef>
                <a:spcPts val="0"/>
              </a:spcBef>
              <a:spcAft>
                <a:spcPts val="0"/>
              </a:spcAft>
              <a:buSzPts val="2220"/>
              <a:buNone/>
            </a:pPr>
            <a:r>
              <a:t/>
            </a:r>
            <a:endParaRPr sz="2053"/>
          </a:p>
          <a:p>
            <a:pPr indent="0" lvl="0" marL="228600" rtl="0" algn="l">
              <a:lnSpc>
                <a:spcPct val="67000"/>
              </a:lnSpc>
              <a:spcBef>
                <a:spcPts val="0"/>
              </a:spcBef>
              <a:spcAft>
                <a:spcPts val="0"/>
              </a:spcAft>
              <a:buSzPts val="2220"/>
              <a:buNone/>
            </a:pPr>
            <a:r>
              <a:t/>
            </a:r>
            <a:endParaRPr sz="2053"/>
          </a:p>
          <a:p>
            <a:pPr indent="-201930" lvl="0" marL="571500" rtl="0" algn="l">
              <a:lnSpc>
                <a:spcPct val="67000"/>
              </a:lnSpc>
              <a:spcBef>
                <a:spcPts val="0"/>
              </a:spcBef>
              <a:spcAft>
                <a:spcPts val="0"/>
              </a:spcAft>
              <a:buSzPts val="2220"/>
              <a:buNone/>
            </a:pPr>
            <a:r>
              <a:t/>
            </a:r>
            <a:endParaRPr sz="2053"/>
          </a:p>
          <a:p>
            <a:pPr indent="-201930" lvl="0" marL="571500" rtl="0" algn="l">
              <a:lnSpc>
                <a:spcPct val="67000"/>
              </a:lnSpc>
              <a:spcBef>
                <a:spcPts val="0"/>
              </a:spcBef>
              <a:spcAft>
                <a:spcPts val="0"/>
              </a:spcAft>
              <a:buSzPts val="2220"/>
              <a:buNone/>
            </a:pPr>
            <a:r>
              <a:t/>
            </a:r>
            <a:endParaRPr sz="2395"/>
          </a:p>
        </p:txBody>
      </p:sp>
      <p:pic>
        <p:nvPicPr>
          <p:cNvPr id="93" name="Google Shape;93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493411" y="101235"/>
            <a:ext cx="3448227" cy="394355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" name="Google Shape;98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096000" y="1236587"/>
            <a:ext cx="6154112" cy="5641270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Google Shape;99;p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fr-FR"/>
              <a:t>1. Pitch Deck &amp; </a:t>
            </a:r>
            <a:r>
              <a:rPr lang="fr-FR" sz="4400">
                <a:latin typeface="Calibri"/>
                <a:ea typeface="Calibri"/>
                <a:cs typeface="Calibri"/>
                <a:sym typeface="Calibri"/>
              </a:rPr>
              <a:t>Equipe</a:t>
            </a:r>
            <a:endParaRPr/>
          </a:p>
        </p:txBody>
      </p:sp>
      <p:sp>
        <p:nvSpPr>
          <p:cNvPr id="100" name="Google Shape;100;p6"/>
          <p:cNvSpPr txBox="1"/>
          <p:nvPr>
            <p:ph idx="1" type="body"/>
          </p:nvPr>
        </p:nvSpPr>
        <p:spPr>
          <a:xfrm>
            <a:off x="496075" y="1514600"/>
            <a:ext cx="5848800" cy="5085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b="1" i="1" sz="2400"/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b="1" i="1" lang="fr-FR" sz="2400"/>
              <a:t>Votre présentation orale est-elle claire ?</a:t>
            </a:r>
            <a:endParaRPr/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b="1" i="1" sz="2400"/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b="1" i="1" lang="fr-FR" sz="2400"/>
              <a:t>Les points que vous abordez sont-ils utiles ?</a:t>
            </a:r>
            <a:endParaRPr/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b="1" i="1" sz="2400"/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b="1" i="1" lang="fr-FR" sz="2400"/>
              <a:t>Votre Pitch est-il convaincant ?</a:t>
            </a:r>
            <a:endParaRPr/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b="1" i="1" sz="2400"/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b="1" i="1" lang="fr-FR" sz="2400"/>
              <a:t>Votre équipe est-elle légitime pour porter ce type de projet ?</a:t>
            </a:r>
            <a:endParaRPr/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b="1" i="1" sz="2400"/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b="1" i="1" lang="fr-FR" sz="2400"/>
              <a:t>La présentation de votre projet permet-elle de le comprendre sans questions/réponses ?</a:t>
            </a:r>
            <a:endParaRPr/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i="1" sz="1800"/>
          </a:p>
          <a:p>
            <a:pPr indent="0" lvl="0" marL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i="1" sz="1800"/>
          </a:p>
          <a:p>
            <a:pPr indent="-50800" lvl="0" marL="22860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sz="2000"/>
          </a:p>
          <a:p>
            <a:pPr indent="-50800" lvl="0" marL="22860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sz="20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0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fr-FR"/>
              <a:t>2.</a:t>
            </a:r>
            <a:r>
              <a:rPr lang="fr-FR" sz="4400">
                <a:latin typeface="Calibri"/>
                <a:ea typeface="Calibri"/>
                <a:cs typeface="Calibri"/>
                <a:sym typeface="Calibri"/>
              </a:rPr>
              <a:t> Business Model</a:t>
            </a:r>
            <a:endParaRPr/>
          </a:p>
        </p:txBody>
      </p:sp>
      <p:pic>
        <p:nvPicPr>
          <p:cNvPr id="106" name="Google Shape;106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364152" y="1041785"/>
            <a:ext cx="5827848" cy="5816215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Google Shape;107;p10"/>
          <p:cNvSpPr txBox="1"/>
          <p:nvPr>
            <p:ph idx="1" type="body"/>
          </p:nvPr>
        </p:nvSpPr>
        <p:spPr>
          <a:xfrm>
            <a:off x="442450" y="1514600"/>
            <a:ext cx="6150000" cy="5085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b="1" i="1" sz="2400"/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b="1" i="1" lang="fr-FR" sz="2400"/>
              <a:t>La problématique à laquelle répond votre projet est-elle claire ?</a:t>
            </a:r>
            <a:endParaRPr/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b="1" i="1" sz="2400"/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b="1" i="1" lang="fr-FR" sz="2400"/>
              <a:t>Votre proposition de valeur est-elle facile à comprendre ?</a:t>
            </a:r>
            <a:endParaRPr/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b="1" i="1" sz="2400"/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b="1" i="1" lang="fr-FR" sz="2400"/>
              <a:t>Votre élément différenciant est-il évident et clairement exprimé ?</a:t>
            </a:r>
            <a:endParaRPr/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b="1" i="1" sz="2400"/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b="1" i="1" lang="fr-FR" sz="2400"/>
              <a:t>Votre modèle économique est-il facilement compréhensible, réaliste et profitable ?</a:t>
            </a:r>
            <a:endParaRPr/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b="1" i="1" sz="2400"/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b="1" i="1" lang="fr-FR" sz="2400"/>
              <a:t>Le marché adressé est-il pertinent ?</a:t>
            </a:r>
            <a:endParaRPr/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i="1" sz="1800"/>
          </a:p>
          <a:p>
            <a:pPr indent="0" lvl="0" marL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i="1" sz="1800"/>
          </a:p>
          <a:p>
            <a:pPr indent="-50800" lvl="0" marL="22860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sz="2000"/>
          </a:p>
          <a:p>
            <a:pPr indent="-50800" lvl="0" marL="22860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sz="20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" name="Google Shape;112;p8"/>
          <p:cNvPicPr preferRelativeResize="0"/>
          <p:nvPr/>
        </p:nvPicPr>
        <p:blipFill rotWithShape="1">
          <a:blip r:embed="rId3">
            <a:alphaModFix amt="35000"/>
          </a:blip>
          <a:srcRect b="0" l="0" r="0" t="0"/>
          <a:stretch/>
        </p:blipFill>
        <p:spPr>
          <a:xfrm>
            <a:off x="5071810" y="2000422"/>
            <a:ext cx="7360610" cy="4857578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fr-FR"/>
              <a:t>3. Marché</a:t>
            </a:r>
            <a:endParaRPr/>
          </a:p>
        </p:txBody>
      </p:sp>
      <p:sp>
        <p:nvSpPr>
          <p:cNvPr id="114" name="Google Shape;114;p8"/>
          <p:cNvSpPr txBox="1"/>
          <p:nvPr>
            <p:ph idx="1" type="body"/>
          </p:nvPr>
        </p:nvSpPr>
        <p:spPr>
          <a:xfrm>
            <a:off x="241040" y="2652939"/>
            <a:ext cx="6234405" cy="29143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sz="1665"/>
          </a:p>
          <a:p>
            <a:pPr indent="0" lvl="0" marL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sz="1665"/>
          </a:p>
        </p:txBody>
      </p:sp>
      <p:sp>
        <p:nvSpPr>
          <p:cNvPr id="115" name="Google Shape;115;p8"/>
          <p:cNvSpPr txBox="1"/>
          <p:nvPr/>
        </p:nvSpPr>
        <p:spPr>
          <a:xfrm>
            <a:off x="398200" y="1514600"/>
            <a:ext cx="6123600" cy="5085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20000"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16666"/>
              <a:buFont typeface="Arial"/>
              <a:buNone/>
            </a:pPr>
            <a:r>
              <a:t/>
            </a:r>
            <a:endParaRPr b="1" i="1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16666"/>
              <a:buFont typeface="Arial"/>
              <a:buNone/>
            </a:pPr>
            <a:r>
              <a:rPr b="1" i="1" lang="fr-FR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Avez-vous étudié votre marché, et comment ?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16666"/>
              <a:buFont typeface="Arial"/>
              <a:buNone/>
            </a:pPr>
            <a:r>
              <a:t/>
            </a:r>
            <a:endParaRPr b="1" i="1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16666"/>
              <a:buFont typeface="Arial"/>
              <a:buNone/>
            </a:pPr>
            <a:r>
              <a:rPr b="1" i="1" lang="fr-FR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Avez-vous analysé votre concurrence, et comment ?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16666"/>
              <a:buFont typeface="Arial"/>
              <a:buNone/>
            </a:pPr>
            <a:r>
              <a:t/>
            </a:r>
            <a:endParaRPr b="1" i="1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16666"/>
              <a:buFont typeface="Arial"/>
              <a:buNone/>
            </a:pPr>
            <a:r>
              <a:rPr b="1" i="1" lang="fr-FR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Connaissez-vous vos futurs clients, leur typologie, leurs besoins ?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16666"/>
              <a:buFont typeface="Arial"/>
              <a:buNone/>
            </a:pPr>
            <a:r>
              <a:t/>
            </a:r>
            <a:endParaRPr b="1" i="1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16666"/>
              <a:buFont typeface="Arial"/>
              <a:buNone/>
            </a:pPr>
            <a:r>
              <a:rPr b="1" i="1" lang="fr-FR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Votre stratégie d’accès au marché est-elle clairement exprimée et définie ?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16666"/>
              <a:buFont typeface="Arial"/>
              <a:buNone/>
            </a:pPr>
            <a:r>
              <a:t/>
            </a:r>
            <a:endParaRPr b="1" i="1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16666"/>
              <a:buFont typeface="Arial"/>
              <a:buNone/>
            </a:pPr>
            <a:r>
              <a:rPr b="1" i="1" lang="fr-FR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Est-il facile pour le client d’accéder à votre offre ?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16666"/>
              <a:buFont typeface="Arial"/>
              <a:buNone/>
            </a:pPr>
            <a:r>
              <a:t/>
            </a:r>
            <a:endParaRPr b="1" i="1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16666"/>
              <a:buFont typeface="Arial"/>
              <a:buNone/>
            </a:pPr>
            <a:r>
              <a:t/>
            </a:r>
            <a:endParaRPr b="1" i="1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16666"/>
              <a:buFont typeface="Arial"/>
              <a:buNone/>
            </a:pPr>
            <a:r>
              <a:t/>
            </a:r>
            <a:endParaRPr b="1" i="1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16666"/>
              <a:buFont typeface="Arial"/>
              <a:buNone/>
            </a:pPr>
            <a:r>
              <a:t/>
            </a:r>
            <a:endParaRPr b="1" i="1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55555"/>
              <a:buFont typeface="Arial"/>
              <a:buNone/>
            </a:pPr>
            <a:r>
              <a:t/>
            </a:r>
            <a:endParaRPr b="0" i="1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55555"/>
              <a:buFont typeface="Arial"/>
              <a:buNone/>
            </a:pPr>
            <a:r>
              <a:t/>
            </a:r>
            <a:endParaRPr b="0" i="1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50800" lvl="0" marL="228600" marR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40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50800" lvl="0" marL="228600" marR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40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9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fr-FR"/>
              <a:t>5. Finance et chiffres clés</a:t>
            </a:r>
            <a:endParaRPr/>
          </a:p>
        </p:txBody>
      </p:sp>
      <p:pic>
        <p:nvPicPr>
          <p:cNvPr id="121" name="Google Shape;121;p9"/>
          <p:cNvPicPr preferRelativeResize="0"/>
          <p:nvPr/>
        </p:nvPicPr>
        <p:blipFill rotWithShape="1">
          <a:blip r:embed="rId3">
            <a:alphaModFix amt="50000"/>
          </a:blip>
          <a:srcRect b="0" l="0" r="0" t="0"/>
          <a:stretch/>
        </p:blipFill>
        <p:spPr>
          <a:xfrm>
            <a:off x="5900928" y="2901696"/>
            <a:ext cx="6818690" cy="4215720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9"/>
          <p:cNvSpPr txBox="1"/>
          <p:nvPr>
            <p:ph idx="1" type="body"/>
          </p:nvPr>
        </p:nvSpPr>
        <p:spPr>
          <a:xfrm>
            <a:off x="389350" y="1514600"/>
            <a:ext cx="6185400" cy="5085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b="1" i="1" sz="2400"/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b="1" i="1" lang="fr-FR" sz="2400"/>
              <a:t>Vos premiers accomplissements sont-ils facilement identifiables ?</a:t>
            </a:r>
            <a:endParaRPr b="1" i="1" sz="2400"/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b="1" i="1" sz="2400"/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b="1" i="1" lang="fr-FR" sz="2400"/>
              <a:t>Vos besoins financiers sont-ils clairement énoncés ?</a:t>
            </a:r>
            <a:endParaRPr/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b="1" i="1" sz="2400"/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b="1" i="1" lang="fr-FR" sz="2400"/>
              <a:t>Vos projections financières sont-elles cohérentes ?</a:t>
            </a:r>
            <a:endParaRPr/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b="1" i="1" sz="2400"/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b="1" i="1" lang="fr-FR" sz="2400"/>
              <a:t>Votre projet présente t-il un réel potentiel de croissance ?</a:t>
            </a:r>
            <a:endParaRPr/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b="1" i="1" sz="2400"/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b="1" i="1" lang="fr-FR" sz="2400"/>
              <a:t>L’ensemble des chiffres que vous évoquez sont-ils réalistes ?</a:t>
            </a:r>
            <a:endParaRPr b="1" i="1" sz="2400"/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i="1" sz="1800"/>
          </a:p>
          <a:p>
            <a:pPr indent="0" lvl="0" marL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i="1" sz="1800"/>
          </a:p>
          <a:p>
            <a:pPr indent="-50800" lvl="0" marL="22860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sz="2000"/>
          </a:p>
          <a:p>
            <a:pPr indent="-50800" lvl="0" marL="22860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sz="20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hèm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2020-11-10T09:55:07Z</dcterms:created>
  <dc:creator>Leslie Maillot</dc:creator>
</cp:coreProperties>
</file>