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y="6858000" cx="12192000"/>
  <p:notesSz cx="6858000" cy="9144000"/>
  <p:embeddedFontLst>
    <p:embeddedFont>
      <p:font typeface="Open Sans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7" roundtripDataSignature="AMtx7miIBuYtSAbuAeKwffhy6wFUONvh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OpenSans-regular.fntdata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font" Target="fonts/OpenSans-italic.fntdata"/><Relationship Id="rId12" Type="http://schemas.openxmlformats.org/officeDocument/2006/relationships/slide" Target="slides/slide8.xml"/><Relationship Id="rId34" Type="http://schemas.openxmlformats.org/officeDocument/2006/relationships/font" Target="fonts/OpenSans-bold.fntdata"/><Relationship Id="rId15" Type="http://schemas.openxmlformats.org/officeDocument/2006/relationships/slide" Target="slides/slide11.xml"/><Relationship Id="rId37" Type="http://customschemas.google.com/relationships/presentationmetadata" Target="metadata"/><Relationship Id="rId14" Type="http://schemas.openxmlformats.org/officeDocument/2006/relationships/slide" Target="slides/slide10.xml"/><Relationship Id="rId36" Type="http://schemas.openxmlformats.org/officeDocument/2006/relationships/font" Target="fonts/OpenSans-boldItalic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1" name="Google Shape;151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6" name="Google Shape;166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3" name="Google Shape;173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0" name="Google Shape;180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7" name="Google Shape;187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4" name="Google Shape;194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1" name="Google Shape;201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9" name="Google Shape;209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8" name="Google Shape;218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7" name="Google Shape;227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7" name="Google Shape;237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4" name="Google Shape;244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1" name="Google Shape;251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8" name="Google Shape;258;p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5" name="Google Shape;26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3" name="Google Shape;273;p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0" name="Google Shape;280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88" name="Google Shape;288;p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6" name="Google Shape;296;p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2" name="Google Shape;102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" name="Google Shape;10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6" name="Google Shape;116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3" name="Google Shape;12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0" name="Google Shape;130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4" name="Google Shape;14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2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68431" y="1123447"/>
            <a:ext cx="3455137" cy="893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54994" y="5423880"/>
            <a:ext cx="2713071" cy="1255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703937" y="1895359"/>
            <a:ext cx="4784124" cy="4784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32"/>
          <p:cNvPicPr preferRelativeResize="0"/>
          <p:nvPr/>
        </p:nvPicPr>
        <p:blipFill rotWithShape="1">
          <a:blip r:embed="rId3">
            <a:alphaModFix amt="22000"/>
          </a:blip>
          <a:srcRect b="0" l="0" r="0" t="0"/>
          <a:stretch/>
        </p:blipFill>
        <p:spPr>
          <a:xfrm>
            <a:off x="4690186" y="-547396"/>
            <a:ext cx="7914691" cy="791469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1.3 Mission, Vision, Valeurs</a:t>
            </a:r>
            <a:endParaRPr/>
          </a:p>
        </p:txBody>
      </p:sp>
      <p:sp>
        <p:nvSpPr>
          <p:cNvPr id="155" name="Google Shape;155;p32"/>
          <p:cNvSpPr/>
          <p:nvPr/>
        </p:nvSpPr>
        <p:spPr>
          <a:xfrm>
            <a:off x="323461" y="1690688"/>
            <a:ext cx="3115648" cy="4802187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32"/>
          <p:cNvSpPr/>
          <p:nvPr/>
        </p:nvSpPr>
        <p:spPr>
          <a:xfrm>
            <a:off x="4690186" y="1690686"/>
            <a:ext cx="3115648" cy="4802187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32"/>
          <p:cNvSpPr/>
          <p:nvPr/>
        </p:nvSpPr>
        <p:spPr>
          <a:xfrm>
            <a:off x="8863691" y="1690687"/>
            <a:ext cx="3115648" cy="4802187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32"/>
          <p:cNvSpPr txBox="1"/>
          <p:nvPr/>
        </p:nvSpPr>
        <p:spPr>
          <a:xfrm>
            <a:off x="740229" y="1690686"/>
            <a:ext cx="233265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Mission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2"/>
          <p:cNvSpPr txBox="1"/>
          <p:nvPr/>
        </p:nvSpPr>
        <p:spPr>
          <a:xfrm>
            <a:off x="9324004" y="1690686"/>
            <a:ext cx="233265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Valeurs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32"/>
          <p:cNvSpPr txBox="1"/>
          <p:nvPr/>
        </p:nvSpPr>
        <p:spPr>
          <a:xfrm>
            <a:off x="5150499" y="1690686"/>
            <a:ext cx="233265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Vision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1" name="Google Shape;161;p32"/>
          <p:cNvCxnSpPr/>
          <p:nvPr/>
        </p:nvCxnSpPr>
        <p:spPr>
          <a:xfrm>
            <a:off x="838200" y="2326433"/>
            <a:ext cx="2234682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2" name="Google Shape;162;p32"/>
          <p:cNvCxnSpPr/>
          <p:nvPr/>
        </p:nvCxnSpPr>
        <p:spPr>
          <a:xfrm>
            <a:off x="5248470" y="2326433"/>
            <a:ext cx="2234682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3" name="Google Shape;163;p32"/>
          <p:cNvCxnSpPr/>
          <p:nvPr/>
        </p:nvCxnSpPr>
        <p:spPr>
          <a:xfrm>
            <a:off x="9424695" y="2313993"/>
            <a:ext cx="2234682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2.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Situation financière</a:t>
            </a:r>
            <a:endParaRPr/>
          </a:p>
        </p:txBody>
      </p:sp>
      <p:pic>
        <p:nvPicPr>
          <p:cNvPr id="169" name="Google Shape;169;p9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4627983" y="1637986"/>
            <a:ext cx="8396435" cy="5601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9"/>
          <p:cNvSpPr txBox="1"/>
          <p:nvPr>
            <p:ph idx="1" type="body"/>
          </p:nvPr>
        </p:nvSpPr>
        <p:spPr>
          <a:xfrm>
            <a:off x="203719" y="1743732"/>
            <a:ext cx="11627497" cy="4955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2400"/>
              <a:t>Description d’un instantané de la situation financière</a:t>
            </a:r>
            <a:br>
              <a:rPr lang="fr-FR" sz="2400"/>
            </a:br>
            <a:r>
              <a:rPr lang="fr-FR" sz="2400"/>
              <a:t> de l’entreprise et du/des dirigeant(s)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1600">
                <a:solidFill>
                  <a:schemeClr val="lt1"/>
                </a:solidFill>
              </a:rPr>
              <a:t>	Entrées et sorties d’argent</a:t>
            </a:r>
            <a:br>
              <a:rPr lang="fr-FR" sz="1600">
                <a:solidFill>
                  <a:schemeClr val="lt1"/>
                </a:solidFill>
              </a:rPr>
            </a:br>
            <a:endParaRPr sz="1600">
              <a:solidFill>
                <a:schemeClr val="lt1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1600">
                <a:solidFill>
                  <a:schemeClr val="lt1"/>
                </a:solidFill>
              </a:rPr>
              <a:t>	Point sur les prêts, subventions et fonds levés</a:t>
            </a:r>
            <a:br>
              <a:rPr lang="fr-FR" sz="1600">
                <a:solidFill>
                  <a:schemeClr val="lt1"/>
                </a:solidFill>
              </a:rPr>
            </a:br>
            <a:endParaRPr sz="1600">
              <a:solidFill>
                <a:schemeClr val="lt1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1600">
                <a:solidFill>
                  <a:schemeClr val="lt1"/>
                </a:solidFill>
              </a:rPr>
              <a:t>	Point sur la trésorerie disponible</a:t>
            </a:r>
            <a:br>
              <a:rPr lang="fr-FR" sz="1600">
                <a:solidFill>
                  <a:schemeClr val="lt1"/>
                </a:solidFill>
              </a:rPr>
            </a:br>
            <a:endParaRPr sz="1600">
              <a:solidFill>
                <a:schemeClr val="lt1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1600">
                <a:solidFill>
                  <a:schemeClr val="lt1"/>
                </a:solidFill>
              </a:rPr>
              <a:t>	Les fondateurs se rémunèrent-ils ?</a:t>
            </a:r>
            <a:br>
              <a:rPr lang="fr-FR" sz="1600">
                <a:solidFill>
                  <a:schemeClr val="lt1"/>
                </a:solidFill>
              </a:rPr>
            </a:br>
            <a:endParaRPr sz="1600">
              <a:solidFill>
                <a:schemeClr val="lt1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1600">
                <a:solidFill>
                  <a:schemeClr val="lt1"/>
                </a:solidFill>
              </a:rPr>
              <a:t>	Si non, combien de temps peuvent-ils tenir sans salaire 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2.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Situation financière</a:t>
            </a:r>
            <a:endParaRPr/>
          </a:p>
        </p:txBody>
      </p:sp>
      <p:pic>
        <p:nvPicPr>
          <p:cNvPr id="176" name="Google Shape;176;p34"/>
          <p:cNvPicPr preferRelativeResize="0"/>
          <p:nvPr/>
        </p:nvPicPr>
        <p:blipFill rotWithShape="1">
          <a:blip r:embed="rId3">
            <a:alphaModFix amt="19000"/>
          </a:blip>
          <a:srcRect b="0" l="0" r="0" t="0"/>
          <a:stretch/>
        </p:blipFill>
        <p:spPr>
          <a:xfrm>
            <a:off x="4627983" y="1637986"/>
            <a:ext cx="8396435" cy="5601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4"/>
          <p:cNvSpPr/>
          <p:nvPr/>
        </p:nvSpPr>
        <p:spPr>
          <a:xfrm>
            <a:off x="342122" y="1524000"/>
            <a:ext cx="11476654" cy="5044751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3.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Approche commerciale</a:t>
            </a:r>
            <a:endParaRPr/>
          </a:p>
        </p:txBody>
      </p:sp>
      <p:pic>
        <p:nvPicPr>
          <p:cNvPr id="183" name="Google Shape;18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64152" y="1041785"/>
            <a:ext cx="5827848" cy="581621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0"/>
          <p:cNvSpPr txBox="1"/>
          <p:nvPr>
            <p:ph idx="1" type="body"/>
          </p:nvPr>
        </p:nvSpPr>
        <p:spPr>
          <a:xfrm>
            <a:off x="402771" y="1830820"/>
            <a:ext cx="5487284" cy="4513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/>
              <a:t>Qui assume la fonction commerciale actuellement ? </a:t>
            </a:r>
            <a:endParaRPr sz="18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fr-FR" sz="1800"/>
            </a:br>
            <a:endParaRPr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/>
              <a:t>Nombre de clients à ce jour Vs Chiffre d’Affaires</a:t>
            </a:r>
            <a:endParaRPr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fr-FR" sz="1800"/>
            </a:br>
            <a:endParaRPr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/>
              <a:t>Fonction de vos interlocuteurs chez vos clients/prospects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fr-FR" sz="1800"/>
            </a:b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3.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Approche commerciale</a:t>
            </a:r>
            <a:endParaRPr/>
          </a:p>
        </p:txBody>
      </p:sp>
      <p:pic>
        <p:nvPicPr>
          <p:cNvPr id="190" name="Google Shape;190;p35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3788229" y="1767061"/>
            <a:ext cx="4907902" cy="4898106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5"/>
          <p:cNvSpPr/>
          <p:nvPr/>
        </p:nvSpPr>
        <p:spPr>
          <a:xfrm>
            <a:off x="342122" y="1524000"/>
            <a:ext cx="11476654" cy="5044751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4.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Politique de communication</a:t>
            </a:r>
            <a:endParaRPr/>
          </a:p>
        </p:txBody>
      </p:sp>
      <p:pic>
        <p:nvPicPr>
          <p:cNvPr descr="Une image contenant homme, tenant, debout, table&#10;&#10;Description générée automatiquement" id="197" name="Google Shape;19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59016" y="491412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1"/>
          <p:cNvSpPr txBox="1"/>
          <p:nvPr>
            <p:ph idx="1" type="body"/>
          </p:nvPr>
        </p:nvSpPr>
        <p:spPr>
          <a:xfrm>
            <a:off x="477416" y="1968695"/>
            <a:ext cx="5257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2000"/>
              <a:t>5-1 Plateforme de marque </a:t>
            </a:r>
            <a:endParaRPr/>
          </a:p>
          <a:p>
            <a:pPr indent="-508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-508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fr-FR" sz="2000"/>
              <a:t>5-2 Personas</a:t>
            </a:r>
            <a:br>
              <a:rPr lang="fr-FR" sz="2000"/>
            </a:br>
            <a:endParaRPr sz="20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2000"/>
              <a:t>5-3 Stratégie de communication :</a:t>
            </a:r>
            <a:endParaRPr/>
          </a:p>
          <a:p>
            <a:pPr indent="-228600" lvl="1" marL="6858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fr-FR" sz="1800">
                <a:solidFill>
                  <a:schemeClr val="lt1"/>
                </a:solidFill>
              </a:rPr>
              <a:t>Storytelling</a:t>
            </a:r>
            <a:endParaRPr/>
          </a:p>
          <a:p>
            <a:pPr indent="-228600" lvl="1" marL="6858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fr-FR" sz="1800">
                <a:solidFill>
                  <a:schemeClr val="lt1"/>
                </a:solidFill>
              </a:rPr>
              <a:t>Stratégie éditoriale </a:t>
            </a:r>
            <a:endParaRPr/>
          </a:p>
          <a:p>
            <a:pPr indent="-228600" lvl="1" marL="6858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</a:pPr>
            <a:r>
              <a:rPr lang="fr-FR" sz="1800">
                <a:solidFill>
                  <a:schemeClr val="lt1"/>
                </a:solidFill>
              </a:rPr>
              <a:t>Plan de communication (on-line, off-line, RP)</a:t>
            </a:r>
            <a:endParaRPr/>
          </a:p>
          <a:p>
            <a:pPr indent="0" lvl="1" marL="4572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4</a:t>
            </a:r>
            <a:r>
              <a:rPr lang="fr-FR" sz="4400"/>
              <a:t>. Plateforme de marque </a:t>
            </a:r>
            <a:endParaRPr/>
          </a:p>
        </p:txBody>
      </p:sp>
      <p:pic>
        <p:nvPicPr>
          <p:cNvPr descr="Une image contenant homme, tenant, debout, table&#10;&#10;Description générée automatiquement" id="204" name="Google Shape;204;p36"/>
          <p:cNvPicPr preferRelativeResize="0"/>
          <p:nvPr/>
        </p:nvPicPr>
        <p:blipFill rotWithShape="1">
          <a:blip r:embed="rId3">
            <a:alphaModFix amt="15000"/>
          </a:blip>
          <a:srcRect b="0" l="0" r="0" t="0"/>
          <a:stretch/>
        </p:blipFill>
        <p:spPr>
          <a:xfrm>
            <a:off x="5659016" y="491412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6"/>
          <p:cNvSpPr txBox="1"/>
          <p:nvPr>
            <p:ph idx="1" type="body"/>
          </p:nvPr>
        </p:nvSpPr>
        <p:spPr>
          <a:xfrm>
            <a:off x="477416" y="1968695"/>
            <a:ext cx="5257800" cy="388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-508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0" lvl="1" marL="4572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1800"/>
          </a:p>
        </p:txBody>
      </p:sp>
      <p:sp>
        <p:nvSpPr>
          <p:cNvPr id="206" name="Google Shape;206;p36"/>
          <p:cNvSpPr txBox="1"/>
          <p:nvPr/>
        </p:nvSpPr>
        <p:spPr>
          <a:xfrm>
            <a:off x="355729" y="1476117"/>
            <a:ext cx="11480541" cy="5016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Vision</a:t>
            </a:r>
            <a:r>
              <a:rPr b="0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: </a:t>
            </a:r>
            <a:r>
              <a:rPr b="0" i="1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 façon d’appréhender le marché qui justifie la croyance de votre marque en son avenir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ission</a:t>
            </a:r>
            <a:r>
              <a:rPr b="0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(liée à une ambition) : </a:t>
            </a:r>
            <a:r>
              <a:rPr b="0" i="1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 rôle de votre marque, là où elle souhaite aller, ce qu'elle souhaite proposer de différent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Positionnement</a:t>
            </a:r>
            <a:r>
              <a:rPr b="1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:</a:t>
            </a:r>
            <a: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b="0" i="1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 qui rend votre marque unique dans l’esprit des consommateurs (et qui dépasse le positionnement marketing)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Promesse</a:t>
            </a:r>
            <a:r>
              <a:rPr b="1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:</a:t>
            </a:r>
            <a: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b="0" i="1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l’engagement de votre marque auprès de ses publics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Valeurs </a:t>
            </a:r>
            <a:r>
              <a:rPr b="1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b="0" i="1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les qualités principales qui guident l’action de votre marque et justifient sa réussite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Personnalité</a:t>
            </a:r>
            <a:r>
              <a:rPr b="1" i="0" lang="fr-FR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b="0" i="1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les traits de caractère et comportements qui caractérisent votre marque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Raisons de croire </a:t>
            </a:r>
            <a:r>
              <a:rPr b="1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b="0" i="1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les savoir-faire, héritages, atouts, avantages concrets pour les cibles de votre marque qui justifient la croyance en ce positionnement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4.</a:t>
            </a:r>
            <a:r>
              <a:rPr lang="fr-FR" sz="4400"/>
              <a:t> Plateforme de marque</a:t>
            </a:r>
            <a:endParaRPr/>
          </a:p>
        </p:txBody>
      </p:sp>
      <p:pic>
        <p:nvPicPr>
          <p:cNvPr descr="Une image contenant homme, tenant, debout, table&#10;&#10;Description générée automatiquement" id="212" name="Google Shape;212;p37"/>
          <p:cNvPicPr preferRelativeResize="0"/>
          <p:nvPr/>
        </p:nvPicPr>
        <p:blipFill rotWithShape="1">
          <a:blip r:embed="rId3">
            <a:alphaModFix amt="22000"/>
          </a:blip>
          <a:srcRect b="0" l="0" r="0" t="0"/>
          <a:stretch/>
        </p:blipFill>
        <p:spPr>
          <a:xfrm>
            <a:off x="5659016" y="491412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7"/>
          <p:cNvSpPr txBox="1"/>
          <p:nvPr>
            <p:ph idx="1" type="body"/>
          </p:nvPr>
        </p:nvSpPr>
        <p:spPr>
          <a:xfrm>
            <a:off x="477416" y="1968695"/>
            <a:ext cx="5257800" cy="388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-508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0" lvl="1" marL="4572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1800"/>
          </a:p>
        </p:txBody>
      </p:sp>
      <p:sp>
        <p:nvSpPr>
          <p:cNvPr id="214" name="Google Shape;214;p37"/>
          <p:cNvSpPr txBox="1"/>
          <p:nvPr/>
        </p:nvSpPr>
        <p:spPr>
          <a:xfrm>
            <a:off x="131794" y="1874223"/>
            <a:ext cx="11480541" cy="421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Vision</a:t>
            </a:r>
            <a:r>
              <a:rPr b="0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: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ission</a:t>
            </a:r>
            <a:r>
              <a:rPr b="0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Positionnement</a:t>
            </a:r>
            <a:r>
              <a:rPr b="1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: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Promesse</a:t>
            </a:r>
            <a:r>
              <a:rPr b="1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:</a:t>
            </a:r>
            <a: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Valeurs </a:t>
            </a:r>
            <a:r>
              <a:rPr b="1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Personnalité</a:t>
            </a:r>
            <a:r>
              <a:rPr b="1" i="0" lang="fr-FR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br>
              <a:rPr b="0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Raisons de croire </a:t>
            </a:r>
            <a:r>
              <a:rPr b="1" i="0" lang="fr-FR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b="0" i="0" sz="1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7"/>
          <p:cNvSpPr txBox="1"/>
          <p:nvPr/>
        </p:nvSpPr>
        <p:spPr>
          <a:xfrm>
            <a:off x="3564294" y="6366588"/>
            <a:ext cx="625773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fr-FR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Fournir en complément votre charte graphique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4</a:t>
            </a:r>
            <a:r>
              <a:rPr lang="fr-FR" sz="4400"/>
              <a:t>.2 Personas</a:t>
            </a:r>
            <a:endParaRPr sz="4400"/>
          </a:p>
        </p:txBody>
      </p:sp>
      <p:pic>
        <p:nvPicPr>
          <p:cNvPr descr="Une image contenant homme, tenant, debout, table&#10;&#10;Description générée automatiquement" id="221" name="Google Shape;221;p38"/>
          <p:cNvPicPr preferRelativeResize="0"/>
          <p:nvPr/>
        </p:nvPicPr>
        <p:blipFill rotWithShape="1">
          <a:blip r:embed="rId3">
            <a:alphaModFix amt="22000"/>
          </a:blip>
          <a:srcRect b="0" l="0" r="0" t="0"/>
          <a:stretch/>
        </p:blipFill>
        <p:spPr>
          <a:xfrm>
            <a:off x="5659016" y="491412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8"/>
          <p:cNvSpPr txBox="1"/>
          <p:nvPr>
            <p:ph idx="1" type="body"/>
          </p:nvPr>
        </p:nvSpPr>
        <p:spPr>
          <a:xfrm>
            <a:off x="477416" y="1968695"/>
            <a:ext cx="5257800" cy="388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-508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0" lvl="1" marL="4572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1800"/>
          </a:p>
        </p:txBody>
      </p:sp>
      <p:sp>
        <p:nvSpPr>
          <p:cNvPr id="223" name="Google Shape;223;p38"/>
          <p:cNvSpPr txBox="1"/>
          <p:nvPr/>
        </p:nvSpPr>
        <p:spPr>
          <a:xfrm>
            <a:off x="355729" y="1426383"/>
            <a:ext cx="11480541" cy="3194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Présentation de vos cibles, besoins, attentes, bénéfices clients, priorisation des cibles et explication de vos choix.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8"/>
          <p:cNvSpPr/>
          <p:nvPr/>
        </p:nvSpPr>
        <p:spPr>
          <a:xfrm>
            <a:off x="342122" y="2065176"/>
            <a:ext cx="11476654" cy="4503575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4.</a:t>
            </a:r>
            <a:r>
              <a:rPr lang="fr-FR" sz="4400"/>
              <a:t>2 Personas</a:t>
            </a:r>
            <a:endParaRPr sz="4400"/>
          </a:p>
        </p:txBody>
      </p:sp>
      <p:pic>
        <p:nvPicPr>
          <p:cNvPr descr="Une image contenant homme, tenant, debout, table&#10;&#10;Description générée automatiquement" id="230" name="Google Shape;230;p39"/>
          <p:cNvPicPr preferRelativeResize="0"/>
          <p:nvPr/>
        </p:nvPicPr>
        <p:blipFill rotWithShape="1">
          <a:blip r:embed="rId3">
            <a:alphaModFix amt="22000"/>
          </a:blip>
          <a:srcRect b="0" l="0" r="0" t="0"/>
          <a:stretch/>
        </p:blipFill>
        <p:spPr>
          <a:xfrm>
            <a:off x="5659016" y="491412"/>
            <a:ext cx="6858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9"/>
          <p:cNvSpPr txBox="1"/>
          <p:nvPr>
            <p:ph idx="1" type="body"/>
          </p:nvPr>
        </p:nvSpPr>
        <p:spPr>
          <a:xfrm>
            <a:off x="477416" y="1968695"/>
            <a:ext cx="5257800" cy="388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-508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0" lvl="1" marL="457200" rtl="0" algn="l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1800"/>
          </a:p>
        </p:txBody>
      </p:sp>
      <p:sp>
        <p:nvSpPr>
          <p:cNvPr id="232" name="Google Shape;232;p39"/>
          <p:cNvSpPr txBox="1"/>
          <p:nvPr/>
        </p:nvSpPr>
        <p:spPr>
          <a:xfrm>
            <a:off x="355729" y="1426383"/>
            <a:ext cx="11480541" cy="3194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Description de votre persona principal en quelques lignes (prénom, âge, profession, problèmes, aspirations, désirs….)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9"/>
          <p:cNvSpPr/>
          <p:nvPr/>
        </p:nvSpPr>
        <p:spPr>
          <a:xfrm>
            <a:off x="342122" y="2065176"/>
            <a:ext cx="11476654" cy="4018383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39"/>
          <p:cNvSpPr txBox="1"/>
          <p:nvPr/>
        </p:nvSpPr>
        <p:spPr>
          <a:xfrm>
            <a:off x="3427445" y="6346696"/>
            <a:ext cx="625773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fr-FR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Fournir vos fiches personas si vous les avez déjà fait</a:t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0061" y="1825723"/>
            <a:ext cx="3631877" cy="4962367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9"/>
          <p:cNvSpPr txBox="1"/>
          <p:nvPr/>
        </p:nvSpPr>
        <p:spPr>
          <a:xfrm>
            <a:off x="2341879" y="256103"/>
            <a:ext cx="7508240" cy="15696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fr-FR" sz="4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Dossier de candidature Programme </a:t>
            </a:r>
            <a:r>
              <a:rPr b="0" i="0" lang="fr-FR" sz="4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b="0" i="0" lang="fr-FR" sz="4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’Plug-In</a:t>
            </a:r>
            <a:endParaRPr b="0" i="0" sz="4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5.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echnologies, innovations &amp; brevets</a:t>
            </a:r>
            <a:endParaRPr/>
          </a:p>
        </p:txBody>
      </p:sp>
      <p:sp>
        <p:nvSpPr>
          <p:cNvPr id="240" name="Google Shape;240;p12"/>
          <p:cNvSpPr txBox="1"/>
          <p:nvPr>
            <p:ph idx="1" type="body"/>
          </p:nvPr>
        </p:nvSpPr>
        <p:spPr>
          <a:xfrm>
            <a:off x="496077" y="2285936"/>
            <a:ext cx="6856445" cy="399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fr-FR" sz="2220">
                <a:latin typeface="Calibri"/>
                <a:ea typeface="Calibri"/>
                <a:cs typeface="Calibri"/>
                <a:sym typeface="Calibri"/>
              </a:rPr>
              <a:t>Technologies utilisées et types d’innovation :</a:t>
            </a:r>
            <a:endParaRPr sz="2220"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85800" rtl="0" algn="l">
              <a:lnSpc>
                <a:spcPct val="6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20"/>
              <a:buChar char="•"/>
            </a:pPr>
            <a:r>
              <a:rPr lang="fr-FR" sz="1665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Principales fonctionnalités </a:t>
            </a:r>
            <a:endParaRPr sz="1665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85800" rtl="0" algn="l">
              <a:lnSpc>
                <a:spcPct val="6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20"/>
              <a:buChar char="•"/>
            </a:pPr>
            <a:r>
              <a:rPr lang="fr-FR" sz="1665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Caractéristiques techniques</a:t>
            </a:r>
            <a:br>
              <a:rPr lang="fr-FR" sz="1665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665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6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rPr lang="fr-FR" sz="2220">
                <a:latin typeface="Calibri"/>
                <a:ea typeface="Calibri"/>
                <a:cs typeface="Calibri"/>
                <a:sym typeface="Calibri"/>
              </a:rPr>
              <a:t>Etat d’avancement du développement (Prototype, POC, présérie, Industrialisation…)</a:t>
            </a:r>
            <a:br>
              <a:rPr lang="fr-FR" sz="2220">
                <a:latin typeface="Calibri"/>
                <a:ea typeface="Calibri"/>
                <a:cs typeface="Calibri"/>
                <a:sym typeface="Calibri"/>
              </a:rPr>
            </a:br>
            <a:endParaRPr sz="222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60000"/>
              </a:lnSpc>
              <a:spcBef>
                <a:spcPts val="1000"/>
              </a:spcBef>
              <a:spcAft>
                <a:spcPts val="0"/>
              </a:spcAft>
              <a:buClr>
                <a:srgbClr val="00253D"/>
              </a:buClr>
              <a:buSzPts val="2590"/>
              <a:buNone/>
            </a:pPr>
            <a:r>
              <a:rPr lang="fr-FR" sz="2220">
                <a:latin typeface="Calibri"/>
                <a:ea typeface="Calibri"/>
                <a:cs typeface="Calibri"/>
                <a:sym typeface="Calibri"/>
              </a:rPr>
              <a:t>Stratégie de protection de votre innovation :</a:t>
            </a:r>
            <a:endParaRPr sz="2220"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85800" rtl="0" algn="l">
              <a:lnSpc>
                <a:spcPct val="60000"/>
              </a:lnSpc>
              <a:spcBef>
                <a:spcPts val="500"/>
              </a:spcBef>
              <a:spcAft>
                <a:spcPts val="0"/>
              </a:spcAft>
              <a:buClr>
                <a:srgbClr val="00253D"/>
              </a:buClr>
              <a:buSzPts val="2220"/>
              <a:buChar char="•"/>
            </a:pPr>
            <a:r>
              <a:rPr lang="fr-FR" sz="1665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De quel type (brevet, dessin, modèle, marque, dénomination sociale, nom de domaine…) ?</a:t>
            </a:r>
            <a:endParaRPr sz="1665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60000"/>
              </a:lnSpc>
              <a:spcBef>
                <a:spcPts val="1000"/>
              </a:spcBef>
              <a:spcAft>
                <a:spcPts val="0"/>
              </a:spcAft>
              <a:buClr>
                <a:srgbClr val="00253D"/>
              </a:buClr>
              <a:buSzPts val="2590"/>
              <a:buFont typeface="Noto Sans Symbols"/>
              <a:buNone/>
            </a:pPr>
            <a:r>
              <a:t/>
            </a:r>
            <a:endParaRPr sz="222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60000"/>
              </a:lnSpc>
              <a:spcBef>
                <a:spcPts val="1000"/>
              </a:spcBef>
              <a:spcAft>
                <a:spcPts val="0"/>
              </a:spcAft>
              <a:buClr>
                <a:srgbClr val="00253D"/>
              </a:buClr>
              <a:buSzPts val="2590"/>
              <a:buFont typeface="Noto Sans Symbols"/>
              <a:buNone/>
            </a:pPr>
            <a:r>
              <a:rPr lang="fr-FR" sz="2220">
                <a:latin typeface="Calibri"/>
                <a:ea typeface="Calibri"/>
                <a:cs typeface="Calibri"/>
                <a:sym typeface="Calibri"/>
              </a:rPr>
              <a:t>Si vous exploitez des brevets : </a:t>
            </a:r>
            <a:endParaRPr sz="2220"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85800" rtl="0" algn="l">
              <a:lnSpc>
                <a:spcPct val="60000"/>
              </a:lnSpc>
              <a:spcBef>
                <a:spcPts val="500"/>
              </a:spcBef>
              <a:spcAft>
                <a:spcPts val="0"/>
              </a:spcAft>
              <a:buClr>
                <a:srgbClr val="2B284E"/>
              </a:buClr>
              <a:buSzPts val="2220"/>
              <a:buChar char="•"/>
            </a:pPr>
            <a:r>
              <a:rPr lang="fr-FR" sz="1665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Détenteurs ?</a:t>
            </a:r>
            <a:endParaRPr sz="1665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85800" rtl="0" algn="l">
              <a:lnSpc>
                <a:spcPct val="60000"/>
              </a:lnSpc>
              <a:spcBef>
                <a:spcPts val="500"/>
              </a:spcBef>
              <a:spcAft>
                <a:spcPts val="0"/>
              </a:spcAft>
              <a:buClr>
                <a:srgbClr val="2B284E"/>
              </a:buClr>
              <a:buSzPts val="2220"/>
              <a:buChar char="•"/>
            </a:pPr>
            <a:r>
              <a:rPr lang="fr-FR" sz="1665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Sur quel(s) élément(s) porte le(s) brevet(s)</a:t>
            </a:r>
            <a:endParaRPr sz="1665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85800" rtl="0" algn="l">
              <a:lnSpc>
                <a:spcPct val="60000"/>
              </a:lnSpc>
              <a:spcBef>
                <a:spcPts val="500"/>
              </a:spcBef>
              <a:spcAft>
                <a:spcPts val="0"/>
              </a:spcAft>
              <a:buClr>
                <a:srgbClr val="2B284E"/>
              </a:buClr>
              <a:buSzPts val="2220"/>
              <a:buChar char="•"/>
            </a:pPr>
            <a:r>
              <a:rPr lang="fr-FR" sz="1665">
                <a:solidFill>
                  <a:srgbClr val="A5A5A5"/>
                </a:solidFill>
                <a:latin typeface="Calibri"/>
                <a:ea typeface="Calibri"/>
                <a:cs typeface="Calibri"/>
                <a:sym typeface="Calibri"/>
              </a:rPr>
              <a:t>Utilisez-vous un accord de licence ? Quel état d’avancement dans la négociation ?</a:t>
            </a:r>
            <a:endParaRPr sz="1665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1" name="Google Shape;24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9002" y="800541"/>
            <a:ext cx="6364150" cy="636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5.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echnologies, innovations &amp; brevets</a:t>
            </a:r>
            <a:endParaRPr/>
          </a:p>
        </p:txBody>
      </p:sp>
      <p:pic>
        <p:nvPicPr>
          <p:cNvPr id="247" name="Google Shape;247;p42"/>
          <p:cNvPicPr preferRelativeResize="0"/>
          <p:nvPr/>
        </p:nvPicPr>
        <p:blipFill rotWithShape="1">
          <a:blip r:embed="rId3">
            <a:alphaModFix amt="35000"/>
          </a:blip>
          <a:srcRect b="0" l="0" r="0" t="0"/>
          <a:stretch/>
        </p:blipFill>
        <p:spPr>
          <a:xfrm>
            <a:off x="6839002" y="800541"/>
            <a:ext cx="6364150" cy="636415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42"/>
          <p:cNvSpPr/>
          <p:nvPr/>
        </p:nvSpPr>
        <p:spPr>
          <a:xfrm>
            <a:off x="342122" y="1524000"/>
            <a:ext cx="11476654" cy="5044751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6.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Chiffres clés</a:t>
            </a:r>
            <a:endParaRPr/>
          </a:p>
        </p:txBody>
      </p:sp>
      <p:sp>
        <p:nvSpPr>
          <p:cNvPr id="254" name="Google Shape;254;p13"/>
          <p:cNvSpPr txBox="1"/>
          <p:nvPr>
            <p:ph idx="1" type="body"/>
          </p:nvPr>
        </p:nvSpPr>
        <p:spPr>
          <a:xfrm>
            <a:off x="208901" y="1788302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Chiffres pertinents pour votre activité comme par exemple :</a:t>
            </a:r>
            <a:br>
              <a:rPr lang="fr-FR"/>
            </a:b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2000">
                <a:solidFill>
                  <a:srgbClr val="A5A5A5"/>
                </a:solidFill>
              </a:rPr>
              <a:t>Taille de marché</a:t>
            </a:r>
            <a:endParaRPr sz="2000">
              <a:solidFill>
                <a:srgbClr val="A5A5A5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2000">
                <a:solidFill>
                  <a:srgbClr val="A5A5A5"/>
                </a:solidFill>
              </a:rPr>
              <a:t>Part de marché</a:t>
            </a:r>
            <a:endParaRPr sz="2000">
              <a:solidFill>
                <a:srgbClr val="A5A5A5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2000">
                <a:solidFill>
                  <a:srgbClr val="A5A5A5"/>
                </a:solidFill>
              </a:rPr>
              <a:t>Prix de vente</a:t>
            </a:r>
            <a:endParaRPr sz="2000">
              <a:solidFill>
                <a:srgbClr val="A5A5A5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2000">
                <a:solidFill>
                  <a:srgbClr val="A5A5A5"/>
                </a:solidFill>
              </a:rPr>
              <a:t>% d’utilisation</a:t>
            </a:r>
            <a:endParaRPr sz="2000">
              <a:solidFill>
                <a:srgbClr val="A5A5A5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2000">
                <a:solidFill>
                  <a:srgbClr val="A5A5A5"/>
                </a:solidFill>
              </a:rPr>
              <a:t>Statistiques secteur</a:t>
            </a:r>
            <a:endParaRPr sz="2000">
              <a:solidFill>
                <a:srgbClr val="A5A5A5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fr-FR" sz="2000">
                <a:solidFill>
                  <a:srgbClr val="A5A5A5"/>
                </a:solidFill>
              </a:rPr>
              <a:t>…….</a:t>
            </a:r>
            <a:endParaRPr sz="2000">
              <a:solidFill>
                <a:srgbClr val="A5A5A5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descr="Une image contenant jouet, poupée, chemise&#10;&#10;Description générée automatiquement" id="255" name="Google Shape;25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13806" y="2160271"/>
            <a:ext cx="5678194" cy="4661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6.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Chiffres clés</a:t>
            </a:r>
            <a:endParaRPr/>
          </a:p>
        </p:txBody>
      </p:sp>
      <p:pic>
        <p:nvPicPr>
          <p:cNvPr descr="Une image contenant jouet, poupée, chemise&#10;&#10;Description générée automatiquement" id="261" name="Google Shape;261;p43"/>
          <p:cNvPicPr preferRelativeResize="0"/>
          <p:nvPr/>
        </p:nvPicPr>
        <p:blipFill rotWithShape="1">
          <a:blip r:embed="rId3">
            <a:alphaModFix amt="30000"/>
          </a:blip>
          <a:srcRect b="0" l="0" r="0" t="0"/>
          <a:stretch/>
        </p:blipFill>
        <p:spPr>
          <a:xfrm>
            <a:off x="6513806" y="2160271"/>
            <a:ext cx="5678194" cy="4661962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43"/>
          <p:cNvSpPr/>
          <p:nvPr/>
        </p:nvSpPr>
        <p:spPr>
          <a:xfrm>
            <a:off x="342122" y="1524000"/>
            <a:ext cx="11476654" cy="5044751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7.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Point d’horizon</a:t>
            </a:r>
            <a:endParaRPr/>
          </a:p>
        </p:txBody>
      </p:sp>
      <p:pic>
        <p:nvPicPr>
          <p:cNvPr id="268" name="Google Shape;26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53803" y="772548"/>
            <a:ext cx="10035103" cy="6690069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4"/>
          <p:cNvSpPr txBox="1"/>
          <p:nvPr>
            <p:ph idx="1" type="body"/>
          </p:nvPr>
        </p:nvSpPr>
        <p:spPr>
          <a:xfrm>
            <a:off x="253481" y="2048911"/>
            <a:ext cx="10515600" cy="4112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2400"/>
              <a:t>Donnez la vision de votre entreprise à moyen / long terme :</a:t>
            </a:r>
            <a:endParaRPr/>
          </a:p>
        </p:txBody>
      </p:sp>
      <p:sp>
        <p:nvSpPr>
          <p:cNvPr id="270" name="Google Shape;270;p14"/>
          <p:cNvSpPr txBox="1"/>
          <p:nvPr/>
        </p:nvSpPr>
        <p:spPr>
          <a:xfrm>
            <a:off x="359228" y="3004458"/>
            <a:ext cx="5662127" cy="222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Quelle est votre projection à 1 an / 3 ans / 10 ans?</a:t>
            </a:r>
            <a:br>
              <a:rPr b="0" i="0" lang="fr-FR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Envisagez-vous une croissance rapide, modérée ou lente ?</a:t>
            </a:r>
            <a:br>
              <a:rPr b="0" i="0" lang="fr-FR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b="0" i="0" sz="20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fr-FR" sz="2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Votre objectif, à terme, est-il plutôt de vendre votre entreprise ou de la pérenniser?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7.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Point d’horizon</a:t>
            </a:r>
            <a:endParaRPr/>
          </a:p>
        </p:txBody>
      </p:sp>
      <p:pic>
        <p:nvPicPr>
          <p:cNvPr id="276" name="Google Shape;276;p44"/>
          <p:cNvPicPr preferRelativeResize="0"/>
          <p:nvPr/>
        </p:nvPicPr>
        <p:blipFill rotWithShape="1">
          <a:blip r:embed="rId3">
            <a:alphaModFix amt="43000"/>
          </a:blip>
          <a:srcRect b="0" l="0" r="0" t="0"/>
          <a:stretch/>
        </p:blipFill>
        <p:spPr>
          <a:xfrm>
            <a:off x="4353803" y="772548"/>
            <a:ext cx="10035103" cy="6690069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44"/>
          <p:cNvSpPr/>
          <p:nvPr/>
        </p:nvSpPr>
        <p:spPr>
          <a:xfrm>
            <a:off x="342122" y="1524000"/>
            <a:ext cx="11476654" cy="5044751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e image contenant homme, sombre, portant, pièce&#10;&#10;Description générée automatiquement" id="282" name="Google Shape;28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88229" y="429557"/>
            <a:ext cx="9081795" cy="6428443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8.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Gaps, écueils et obstacles à anticiper</a:t>
            </a:r>
            <a:endParaRPr/>
          </a:p>
        </p:txBody>
      </p:sp>
      <p:sp>
        <p:nvSpPr>
          <p:cNvPr id="284" name="Google Shape;284;p15"/>
          <p:cNvSpPr txBox="1"/>
          <p:nvPr>
            <p:ph idx="1" type="body"/>
          </p:nvPr>
        </p:nvSpPr>
        <p:spPr>
          <a:xfrm>
            <a:off x="676470" y="183184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Principaux obstacles à venir 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 sz="2000">
                <a:solidFill>
                  <a:srgbClr val="8C839F"/>
                </a:solidFill>
              </a:rPr>
              <a:t>Financiers</a:t>
            </a:r>
            <a:endParaRPr sz="2000">
              <a:solidFill>
                <a:srgbClr val="8C839F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 sz="2000">
                <a:solidFill>
                  <a:srgbClr val="8C839F"/>
                </a:solidFill>
              </a:rPr>
              <a:t>Commerciaux</a:t>
            </a:r>
            <a:endParaRPr sz="2000">
              <a:solidFill>
                <a:srgbClr val="8C839F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 sz="2000">
                <a:solidFill>
                  <a:srgbClr val="8C839F"/>
                </a:solidFill>
              </a:rPr>
              <a:t>Organisationnels</a:t>
            </a:r>
            <a:endParaRPr sz="2000">
              <a:solidFill>
                <a:srgbClr val="8C839F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 sz="2000">
                <a:solidFill>
                  <a:srgbClr val="8C839F"/>
                </a:solidFill>
              </a:rPr>
              <a:t>Techniques</a:t>
            </a:r>
            <a:endParaRPr sz="2000">
              <a:solidFill>
                <a:srgbClr val="8C839F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 sz="2000">
                <a:solidFill>
                  <a:srgbClr val="8C839F"/>
                </a:solidFill>
              </a:rPr>
              <a:t>Légaux/réglementaires</a:t>
            </a:r>
            <a:endParaRPr sz="2000">
              <a:solidFill>
                <a:srgbClr val="8C839F"/>
              </a:solidFill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 sz="2000">
                <a:solidFill>
                  <a:srgbClr val="8C839F"/>
                </a:solidFill>
              </a:rPr>
              <a:t>….</a:t>
            </a:r>
            <a:endParaRPr sz="2000">
              <a:solidFill>
                <a:srgbClr val="8C839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85" name="Google Shape;285;p15"/>
          <p:cNvSpPr txBox="1"/>
          <p:nvPr/>
        </p:nvSpPr>
        <p:spPr>
          <a:xfrm>
            <a:off x="676470" y="4659086"/>
            <a:ext cx="7304314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fr-FR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Possibilité de fournir un PESTEL et/ou un SWOT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e image contenant homme, sombre, portant, pièce&#10;&#10;Description générée automatiquement" id="290" name="Google Shape;290;p45"/>
          <p:cNvPicPr preferRelativeResize="0"/>
          <p:nvPr/>
        </p:nvPicPr>
        <p:blipFill rotWithShape="1">
          <a:blip r:embed="rId3">
            <a:alphaModFix amt="33000"/>
          </a:blip>
          <a:srcRect b="0" l="0" r="0" t="0"/>
          <a:stretch/>
        </p:blipFill>
        <p:spPr>
          <a:xfrm>
            <a:off x="3788229" y="429557"/>
            <a:ext cx="9081795" cy="6428443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4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8.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Gaps, écueils et obstacles à anticiper</a:t>
            </a:r>
            <a:endParaRPr/>
          </a:p>
        </p:txBody>
      </p:sp>
      <p:sp>
        <p:nvSpPr>
          <p:cNvPr id="292" name="Google Shape;292;p45"/>
          <p:cNvSpPr txBox="1"/>
          <p:nvPr/>
        </p:nvSpPr>
        <p:spPr>
          <a:xfrm>
            <a:off x="3788229" y="6492875"/>
            <a:ext cx="7304314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fr-FR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Possibilité de fournir un PESTEL et/ou un SWOT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45"/>
          <p:cNvSpPr/>
          <p:nvPr/>
        </p:nvSpPr>
        <p:spPr>
          <a:xfrm>
            <a:off x="357673" y="1383692"/>
            <a:ext cx="11476654" cy="5044751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9.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Mes objectifs et attentes</a:t>
            </a:r>
            <a:endParaRPr/>
          </a:p>
        </p:txBody>
      </p:sp>
      <p:pic>
        <p:nvPicPr>
          <p:cNvPr id="299" name="Google Shape;299;p46"/>
          <p:cNvPicPr preferRelativeResize="0"/>
          <p:nvPr/>
        </p:nvPicPr>
        <p:blipFill rotWithShape="1">
          <a:blip r:embed="rId3">
            <a:alphaModFix amt="91000"/>
          </a:blip>
          <a:srcRect b="0" l="0" r="0" t="0"/>
          <a:stretch/>
        </p:blipFill>
        <p:spPr>
          <a:xfrm>
            <a:off x="2093783" y="528714"/>
            <a:ext cx="10098217" cy="6690069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46"/>
          <p:cNvSpPr txBox="1"/>
          <p:nvPr>
            <p:ph idx="1" type="body"/>
          </p:nvPr>
        </p:nvSpPr>
        <p:spPr>
          <a:xfrm>
            <a:off x="838200" y="1825625"/>
            <a:ext cx="4524300" cy="16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2000"/>
              <a:t>Objectifs concernant votre projet :</a:t>
            </a:r>
            <a:endParaRPr sz="2000"/>
          </a:p>
          <a:p>
            <a:pPr indent="-508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2000"/>
              <a:t>Attentes en rejoignant l’Accélérateur M : 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fr-FR"/>
              <a:t>Sommaire</a:t>
            </a:r>
            <a:endParaRPr/>
          </a:p>
        </p:txBody>
      </p:sp>
      <p:sp>
        <p:nvSpPr>
          <p:cNvPr id="98" name="Google Shape;98;p3"/>
          <p:cNvSpPr txBox="1"/>
          <p:nvPr>
            <p:ph idx="1" type="body"/>
          </p:nvPr>
        </p:nvSpPr>
        <p:spPr>
          <a:xfrm>
            <a:off x="838200" y="1825625"/>
            <a:ext cx="7070124" cy="4438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22860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ct val="111000"/>
              <a:buNone/>
            </a:pPr>
            <a:r>
              <a:rPr lang="fr-FR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2000"/>
          </a:p>
          <a:p>
            <a:pPr indent="-346075" lvl="0" marL="45720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Char char="•"/>
            </a:pPr>
            <a:r>
              <a:rPr lang="fr-FR" sz="2000">
                <a:solidFill>
                  <a:srgbClr val="FFFFFF"/>
                </a:solidFill>
              </a:rPr>
              <a:t>Essayez de remplir le plus de sections selon la maturité de votre projet (même s’il n’est pas complet, ce document de référence vous suivra et sera enrichi/actualisé tout au long du programme d’accélération)</a:t>
            </a:r>
            <a:endParaRPr sz="2000">
              <a:solidFill>
                <a:srgbClr val="FFFFFF"/>
              </a:solidFill>
            </a:endParaRPr>
          </a:p>
          <a:p>
            <a:pPr indent="0" lvl="0" marL="91440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FFFF"/>
              </a:solidFill>
            </a:endParaRPr>
          </a:p>
          <a:p>
            <a:pPr indent="-346075" lvl="0" marL="45720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7418"/>
              <a:buChar char="•"/>
            </a:pPr>
            <a:r>
              <a:rPr lang="fr-FR" sz="2053"/>
              <a:t>Cette présentation sera transmise à un jury de sélection qui s’appuiera dessus pour évaluer votre candidature, faites donc en sorte que éléments soient facilement compréhensibles par quelqu’un qui ne </a:t>
            </a:r>
            <a:r>
              <a:rPr lang="fr-FR" sz="2053"/>
              <a:t>connaît</a:t>
            </a:r>
            <a:r>
              <a:rPr lang="fr-FR" sz="2053"/>
              <a:t> pas encore votre projet</a:t>
            </a:r>
            <a:endParaRPr sz="2053"/>
          </a:p>
          <a:p>
            <a:pPr indent="0" lvl="0" marL="91440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53"/>
          </a:p>
          <a:p>
            <a:pPr indent="-346075" lvl="0" marL="45720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7418"/>
              <a:buChar char="•"/>
            </a:pPr>
            <a:r>
              <a:rPr lang="fr-FR" sz="2053"/>
              <a:t>La présentation ne doit pas excéder 30 slides</a:t>
            </a:r>
            <a:endParaRPr sz="2053"/>
          </a:p>
          <a:p>
            <a:pPr indent="0" lvl="0" marL="91440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53"/>
          </a:p>
          <a:p>
            <a:pPr indent="-346075" lvl="0" marL="457200" rtl="0" algn="just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97418"/>
              <a:buChar char="•"/>
            </a:pPr>
            <a:r>
              <a:rPr lang="fr-FR" sz="2053"/>
              <a:t>Vous pouvez envoyer cette présentation accompagnée de votre « fiche d’identité » remplie à l’adresse contact@accelerateurm.com</a:t>
            </a:r>
            <a:endParaRPr sz="2053"/>
          </a:p>
          <a:p>
            <a:pPr indent="-201930" lvl="0" marL="57150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ct val="108134"/>
              <a:buNone/>
            </a:pPr>
            <a:r>
              <a:t/>
            </a:r>
            <a:endParaRPr sz="2053"/>
          </a:p>
          <a:p>
            <a:pPr indent="-201930" lvl="0" marL="571500" rtl="0" algn="l">
              <a:lnSpc>
                <a:spcPct val="77000"/>
              </a:lnSpc>
              <a:spcBef>
                <a:spcPts val="0"/>
              </a:spcBef>
              <a:spcAft>
                <a:spcPts val="0"/>
              </a:spcAft>
              <a:buSzPct val="92693"/>
              <a:buNone/>
            </a:pPr>
            <a:r>
              <a:t/>
            </a:r>
            <a:endParaRPr sz="2395"/>
          </a:p>
        </p:txBody>
      </p:sp>
      <p:pic>
        <p:nvPicPr>
          <p:cNvPr id="99" name="Google Shape;9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93411" y="101235"/>
            <a:ext cx="3448227" cy="3943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 txBox="1"/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				1. IDENTITE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4"/>
          <p:cNvSpPr txBox="1"/>
          <p:nvPr>
            <p:ph idx="1" type="body"/>
          </p:nvPr>
        </p:nvSpPr>
        <p:spPr>
          <a:xfrm>
            <a:off x="259900" y="2348850"/>
            <a:ext cx="6751200" cy="216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590"/>
              <a:buNone/>
            </a:pPr>
            <a:r>
              <a:t/>
            </a:r>
            <a:endParaRPr sz="196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590"/>
              <a:buNone/>
            </a:pPr>
            <a:r>
              <a:rPr lang="fr-FR" sz="196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NOM DU PROJET</a:t>
            </a:r>
            <a:r>
              <a:rPr lang="fr-FR" sz="1960">
                <a:latin typeface="Open Sans"/>
                <a:ea typeface="Open Sans"/>
                <a:cs typeface="Open Sans"/>
                <a:sym typeface="Open Sans"/>
              </a:rPr>
              <a:t> ET LOGO</a:t>
            </a:r>
            <a:endParaRPr/>
          </a:p>
          <a:p>
            <a:pPr indent="0" lvl="0" marL="0" rtl="0" 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590"/>
              <a:buNone/>
            </a:pPr>
            <a:r>
              <a:t/>
            </a:r>
            <a:endParaRPr sz="196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590"/>
              <a:buNone/>
            </a:pPr>
            <a:r>
              <a:t/>
            </a:r>
            <a:endParaRPr sz="196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590"/>
              <a:buNone/>
            </a:pPr>
            <a:r>
              <a:t/>
            </a:r>
            <a:endParaRPr sz="196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590"/>
              <a:buNone/>
            </a:pPr>
            <a:r>
              <a:t/>
            </a:r>
            <a:endParaRPr sz="196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ts val="2590"/>
              <a:buNone/>
            </a:pPr>
            <a:r>
              <a:t/>
            </a:r>
            <a:endParaRPr sz="196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196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1812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r>
              <a:t/>
            </a:r>
            <a:endParaRPr sz="1812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descr="Une image contenant table, rose&#10;&#10;Description générée automatiquement" id="106" name="Google Shape;10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2449" y="1531792"/>
            <a:ext cx="5898502" cy="5898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1.1 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Actionnariat &amp; Gouvernance</a:t>
            </a:r>
            <a:endParaRPr/>
          </a:p>
        </p:txBody>
      </p:sp>
      <p:pic>
        <p:nvPicPr>
          <p:cNvPr id="112" name="Google Shape;11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06481" y="2450841"/>
            <a:ext cx="7895413" cy="504786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5"/>
          <p:cNvSpPr txBox="1"/>
          <p:nvPr>
            <p:ph idx="1" type="body"/>
          </p:nvPr>
        </p:nvSpPr>
        <p:spPr>
          <a:xfrm>
            <a:off x="334347" y="1918931"/>
            <a:ext cx="5158273" cy="45739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/>
              <a:t>Présentation du board / mentors / investisseurs actuels et des autres membres importants de l’équipe</a:t>
            </a:r>
            <a:br>
              <a:rPr lang="fr-FR" sz="1800"/>
            </a:b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/>
              <a:t>Qui décide sur le papier? Au réel? Répartitions des rôles?</a:t>
            </a:r>
            <a:br>
              <a:rPr lang="fr-FR" sz="1800"/>
            </a:b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/>
              <a:t>Actionnaires actifs ou passifs ?</a:t>
            </a:r>
            <a:br>
              <a:rPr lang="fr-FR" sz="1800"/>
            </a:b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/>
              <a:t>Pacte d’associés</a:t>
            </a:r>
            <a:br>
              <a:rPr lang="fr-FR" sz="1800"/>
            </a:b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/>
              <a:t>Dans le cas où vous êtes le seul fondateur: préciser et justifier ici votre parti-pris quant à l’entrée ou pas d’associés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1.1 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Actionnariat &amp; Gouvernance</a:t>
            </a:r>
            <a:endParaRPr/>
          </a:p>
        </p:txBody>
      </p:sp>
      <p:pic>
        <p:nvPicPr>
          <p:cNvPr id="119" name="Google Shape;119;p30"/>
          <p:cNvPicPr preferRelativeResize="0"/>
          <p:nvPr/>
        </p:nvPicPr>
        <p:blipFill rotWithShape="1">
          <a:blip r:embed="rId3">
            <a:alphaModFix amt="9000"/>
          </a:blip>
          <a:srcRect b="0" l="0" r="0" t="0"/>
          <a:stretch/>
        </p:blipFill>
        <p:spPr>
          <a:xfrm>
            <a:off x="5212702" y="2454817"/>
            <a:ext cx="7889192" cy="5043883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0"/>
          <p:cNvSpPr/>
          <p:nvPr/>
        </p:nvSpPr>
        <p:spPr>
          <a:xfrm>
            <a:off x="410547" y="1690688"/>
            <a:ext cx="11538857" cy="4722553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0" y="1236587"/>
            <a:ext cx="6154112" cy="564127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1.2 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Equipe &amp; Ecosystème</a:t>
            </a:r>
            <a:endParaRPr/>
          </a:p>
        </p:txBody>
      </p:sp>
      <p:sp>
        <p:nvSpPr>
          <p:cNvPr id="127" name="Google Shape;127;p6"/>
          <p:cNvSpPr txBox="1"/>
          <p:nvPr>
            <p:ph idx="1" type="body"/>
          </p:nvPr>
        </p:nvSpPr>
        <p:spPr>
          <a:xfrm>
            <a:off x="496078" y="1514605"/>
            <a:ext cx="5599922" cy="5085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fr-FR" sz="2400"/>
              <a:t>Description de l’équipe actuelle et de l’écosystème proche:</a:t>
            </a:r>
            <a:br>
              <a:rPr b="1" lang="fr-FR" sz="2000"/>
            </a:br>
            <a:endParaRPr b="1" sz="20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>
                <a:solidFill>
                  <a:srgbClr val="8C839F"/>
                </a:solidFill>
              </a:rPr>
              <a:t>Fondateurs : </a:t>
            </a:r>
            <a:br>
              <a:rPr lang="fr-FR" sz="1800"/>
            </a:br>
            <a:endParaRPr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1800">
              <a:solidFill>
                <a:srgbClr val="8C839F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>
                <a:solidFill>
                  <a:srgbClr val="8C839F"/>
                </a:solidFill>
              </a:rPr>
              <a:t>Salariés :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1800">
              <a:solidFill>
                <a:srgbClr val="8C839F"/>
              </a:solidFill>
            </a:endParaRPr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br>
              <a:rPr lang="fr-FR" sz="1800">
                <a:solidFill>
                  <a:srgbClr val="8C839F"/>
                </a:solidFill>
              </a:rPr>
            </a:br>
            <a:r>
              <a:rPr lang="fr-FR" sz="1800">
                <a:solidFill>
                  <a:srgbClr val="8C839F"/>
                </a:solidFill>
              </a:rPr>
              <a:t> </a:t>
            </a:r>
            <a:endParaRPr i="1"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1800">
                <a:solidFill>
                  <a:srgbClr val="8C839F"/>
                </a:solidFill>
              </a:rPr>
              <a:t>Écosystème et partenaires </a:t>
            </a:r>
            <a:br>
              <a:rPr lang="fr-FR" sz="1800">
                <a:solidFill>
                  <a:srgbClr val="8C839F"/>
                </a:solidFill>
              </a:rPr>
            </a:br>
            <a:endParaRPr i="1"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1800"/>
          </a:p>
          <a:p>
            <a:pPr indent="-508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-508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1.2 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Equipe &amp; Ecosystème</a:t>
            </a:r>
            <a:endParaRPr/>
          </a:p>
        </p:txBody>
      </p:sp>
      <p:sp>
        <p:nvSpPr>
          <p:cNvPr id="133" name="Google Shape;133;p31"/>
          <p:cNvSpPr/>
          <p:nvPr/>
        </p:nvSpPr>
        <p:spPr>
          <a:xfrm>
            <a:off x="171340" y="1745405"/>
            <a:ext cx="3064312" cy="4802187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1"/>
          <p:cNvSpPr txBox="1"/>
          <p:nvPr/>
        </p:nvSpPr>
        <p:spPr>
          <a:xfrm>
            <a:off x="559637" y="1745405"/>
            <a:ext cx="2332653" cy="492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0" i="0" lang="fr-FR" sz="2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Fondateurs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" name="Google Shape;135;p31"/>
          <p:cNvCxnSpPr/>
          <p:nvPr/>
        </p:nvCxnSpPr>
        <p:spPr>
          <a:xfrm>
            <a:off x="587690" y="2316531"/>
            <a:ext cx="2234682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6" name="Google Shape;136;p31"/>
          <p:cNvSpPr/>
          <p:nvPr/>
        </p:nvSpPr>
        <p:spPr>
          <a:xfrm>
            <a:off x="3820612" y="1790213"/>
            <a:ext cx="4739802" cy="4802187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1"/>
          <p:cNvSpPr txBox="1"/>
          <p:nvPr/>
        </p:nvSpPr>
        <p:spPr>
          <a:xfrm>
            <a:off x="5100313" y="1790211"/>
            <a:ext cx="233265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fr-FR" sz="32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Equipe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8" name="Google Shape;138;p31"/>
          <p:cNvCxnSpPr/>
          <p:nvPr/>
        </p:nvCxnSpPr>
        <p:spPr>
          <a:xfrm>
            <a:off x="5198284" y="2425958"/>
            <a:ext cx="2234682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9" name="Google Shape;139;p31"/>
          <p:cNvSpPr/>
          <p:nvPr/>
        </p:nvSpPr>
        <p:spPr>
          <a:xfrm>
            <a:off x="8922970" y="1790215"/>
            <a:ext cx="3115648" cy="4802187"/>
          </a:xfrm>
          <a:prstGeom prst="roundRect">
            <a:avLst>
              <a:gd fmla="val 16667" name="adj"/>
            </a:avLst>
          </a:prstGeom>
          <a:noFill/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31"/>
          <p:cNvSpPr txBox="1"/>
          <p:nvPr/>
        </p:nvSpPr>
        <p:spPr>
          <a:xfrm>
            <a:off x="9339738" y="1790213"/>
            <a:ext cx="2332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fr-FR" sz="2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Ecosystème</a:t>
            </a:r>
            <a:endParaRPr b="0" i="0" sz="26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41" name="Google Shape;141;p31"/>
          <p:cNvCxnSpPr/>
          <p:nvPr/>
        </p:nvCxnSpPr>
        <p:spPr>
          <a:xfrm>
            <a:off x="9437709" y="2425960"/>
            <a:ext cx="2234682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7"/>
          <p:cNvPicPr preferRelativeResize="0"/>
          <p:nvPr/>
        </p:nvPicPr>
        <p:blipFill rotWithShape="1">
          <a:blip r:embed="rId3">
            <a:alphaModFix amt="22000"/>
          </a:blip>
          <a:srcRect b="0" l="0" r="0" t="0"/>
          <a:stretch/>
        </p:blipFill>
        <p:spPr>
          <a:xfrm>
            <a:off x="5623248" y="-578498"/>
            <a:ext cx="7914691" cy="791469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1.3 Mission, Vision, Valeurs</a:t>
            </a:r>
            <a:endParaRPr/>
          </a:p>
        </p:txBody>
      </p:sp>
      <p:sp>
        <p:nvSpPr>
          <p:cNvPr id="148" name="Google Shape;148;p7"/>
          <p:cNvSpPr txBox="1"/>
          <p:nvPr>
            <p:ph idx="1" type="body"/>
          </p:nvPr>
        </p:nvSpPr>
        <p:spPr>
          <a:xfrm>
            <a:off x="199050" y="2217900"/>
            <a:ext cx="9809700" cy="44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fr-FR" sz="2600">
                <a:solidFill>
                  <a:srgbClr val="8C839F"/>
                </a:solidFill>
              </a:rPr>
              <a:t>Ce trio représente l’ADN de votre entreprise. </a:t>
            </a:r>
            <a:endParaRPr b="1" sz="2600">
              <a:solidFill>
                <a:srgbClr val="8C839F"/>
              </a:solidFill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600"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fr-FR" sz="1800">
                <a:solidFill>
                  <a:srgbClr val="8C839F"/>
                </a:solidFill>
              </a:rPr>
              <a:t>La mission </a:t>
            </a:r>
            <a:r>
              <a:rPr lang="fr-FR" sz="1800"/>
              <a:t>: </a:t>
            </a:r>
            <a:r>
              <a:rPr lang="fr-FR" sz="1600"/>
              <a:t>son énoncé doit être clair et durable, il exprime la raison d'être de l'entreprise. La mission est publique et doit être connue de tous. Elle doit être communiquée à toute l’équipe ainsi qu’à toutes les parties prenantes de l’organisation (clients, fournisseurs, partenaires financiers, etc.) car elle permet de mieux comprendre la spécificité de l’entreprise.</a:t>
            </a:r>
            <a:endParaRPr sz="1600"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1800"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fr-FR" sz="1800">
                <a:solidFill>
                  <a:srgbClr val="8C839F"/>
                </a:solidFill>
              </a:rPr>
              <a:t>La vision</a:t>
            </a:r>
            <a:r>
              <a:rPr lang="fr-FR" sz="1800">
                <a:solidFill>
                  <a:srgbClr val="8C839F"/>
                </a:solidFill>
              </a:rPr>
              <a:t> </a:t>
            </a:r>
            <a:r>
              <a:rPr lang="fr-FR" sz="1800"/>
              <a:t>indique où va l’entreprise. </a:t>
            </a:r>
            <a:r>
              <a:rPr lang="fr-FR" sz="1600"/>
              <a:t>Votre vision fixe le cap par rapport à vos propres aspirations, votre évaluation personnelle de l’évolution du marché et des manoeuvres de la concurrence. Elle donne un sens à la stratégie et à toutes les actions qui en découlent.</a:t>
            </a:r>
            <a:endParaRPr sz="1600"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1800"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fr-FR" sz="1800">
                <a:solidFill>
                  <a:srgbClr val="8C839F"/>
                </a:solidFill>
              </a:rPr>
              <a:t>Les valeurs </a:t>
            </a:r>
            <a:r>
              <a:rPr lang="fr-FR" sz="1600"/>
              <a:t>sont un ensemble de croyances collectivement partagées qui décrivent les comportements essentiels à la réalisation de la mission et de la vision de l’entreprise.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2020-11-10T09:55:07Z</dcterms:created>
  <dc:creator>Leslie Maillot</dc:creator>
</cp:coreProperties>
</file>