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Lst>
  <p:notesMasterIdLst>
    <p:notesMasterId r:id="rId87"/>
  </p:notesMasterIdLst>
  <p:handoutMasterIdLst>
    <p:handoutMasterId r:id="rId88"/>
  </p:handoutMasterIdLst>
  <p:sldIdLst>
    <p:sldId id="262" r:id="rId6"/>
    <p:sldId id="287" r:id="rId7"/>
    <p:sldId id="289" r:id="rId8"/>
    <p:sldId id="441" r:id="rId9"/>
    <p:sldId id="257" r:id="rId10"/>
    <p:sldId id="1406" r:id="rId11"/>
    <p:sldId id="1407" r:id="rId12"/>
    <p:sldId id="275" r:id="rId13"/>
    <p:sldId id="276" r:id="rId14"/>
    <p:sldId id="351" r:id="rId15"/>
    <p:sldId id="442" r:id="rId16"/>
    <p:sldId id="409" r:id="rId17"/>
    <p:sldId id="411" r:id="rId18"/>
    <p:sldId id="1454" r:id="rId19"/>
    <p:sldId id="1455" r:id="rId20"/>
    <p:sldId id="488" r:id="rId21"/>
    <p:sldId id="267" r:id="rId22"/>
    <p:sldId id="263" r:id="rId23"/>
    <p:sldId id="2147472938" r:id="rId24"/>
    <p:sldId id="1403" r:id="rId25"/>
    <p:sldId id="1412" r:id="rId26"/>
    <p:sldId id="1413" r:id="rId27"/>
    <p:sldId id="2147472933" r:id="rId28"/>
    <p:sldId id="1414" r:id="rId29"/>
    <p:sldId id="2147472935" r:id="rId30"/>
    <p:sldId id="2147472936" r:id="rId31"/>
    <p:sldId id="2147472937" r:id="rId32"/>
    <p:sldId id="421" r:id="rId33"/>
    <p:sldId id="266" r:id="rId34"/>
    <p:sldId id="256" r:id="rId35"/>
    <p:sldId id="2147472939" r:id="rId36"/>
    <p:sldId id="2147472940" r:id="rId37"/>
    <p:sldId id="259" r:id="rId38"/>
    <p:sldId id="260" r:id="rId39"/>
    <p:sldId id="261" r:id="rId40"/>
    <p:sldId id="2147472941" r:id="rId41"/>
    <p:sldId id="2147472942" r:id="rId42"/>
    <p:sldId id="264" r:id="rId43"/>
    <p:sldId id="265" r:id="rId44"/>
    <p:sldId id="2147472943" r:id="rId45"/>
    <p:sldId id="2147472944" r:id="rId46"/>
    <p:sldId id="268" r:id="rId47"/>
    <p:sldId id="269" r:id="rId48"/>
    <p:sldId id="270" r:id="rId49"/>
    <p:sldId id="271" r:id="rId50"/>
    <p:sldId id="272" r:id="rId51"/>
    <p:sldId id="273" r:id="rId52"/>
    <p:sldId id="274" r:id="rId53"/>
    <p:sldId id="331" r:id="rId54"/>
    <p:sldId id="2147374092" r:id="rId55"/>
    <p:sldId id="2147374090" r:id="rId56"/>
    <p:sldId id="2147374093" r:id="rId57"/>
    <p:sldId id="397" r:id="rId58"/>
    <p:sldId id="400" r:id="rId59"/>
    <p:sldId id="374" r:id="rId60"/>
    <p:sldId id="2147374091" r:id="rId61"/>
    <p:sldId id="2147472957" r:id="rId62"/>
    <p:sldId id="293" r:id="rId63"/>
    <p:sldId id="2147472945" r:id="rId64"/>
    <p:sldId id="2147472953" r:id="rId65"/>
    <p:sldId id="2147472961" r:id="rId66"/>
    <p:sldId id="2147472949" r:id="rId67"/>
    <p:sldId id="2147472950" r:id="rId68"/>
    <p:sldId id="2147472951" r:id="rId69"/>
    <p:sldId id="294" r:id="rId70"/>
    <p:sldId id="337" r:id="rId71"/>
    <p:sldId id="2147472954" r:id="rId72"/>
    <p:sldId id="2147472955" r:id="rId73"/>
    <p:sldId id="348" r:id="rId74"/>
    <p:sldId id="2147472946" r:id="rId75"/>
    <p:sldId id="298" r:id="rId76"/>
    <p:sldId id="302" r:id="rId77"/>
    <p:sldId id="300" r:id="rId78"/>
    <p:sldId id="2147472948" r:id="rId79"/>
    <p:sldId id="2147472947" r:id="rId80"/>
    <p:sldId id="2650" r:id="rId81"/>
    <p:sldId id="7205" r:id="rId82"/>
    <p:sldId id="12523" r:id="rId83"/>
    <p:sldId id="12524" r:id="rId84"/>
    <p:sldId id="2147472960" r:id="rId85"/>
    <p:sldId id="2147472959" r:id="rId8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08E"/>
    <a:srgbClr val="F0C82D"/>
    <a:srgbClr val="6F6E6E"/>
    <a:srgbClr val="57565A"/>
    <a:srgbClr val="17AEBA"/>
    <a:srgbClr val="BAD9DC"/>
    <a:srgbClr val="EE721E"/>
    <a:srgbClr val="D60C51"/>
    <a:srgbClr val="EC6357"/>
    <a:srgbClr val="AAD9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66042-FCEC-9A15-18C8-8F3A63DE6F19}" v="3" dt="2026-02-17T15:48:34.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QUERRA Alexandre" userId="S::alexandre.bisquerra@ampmetropole.fr::e4cee419-a799-4cf0-bbaa-f0e23ce08466" providerId="AD" clId="Web-{73533250-75C2-450B-933A-D3ADBE699A0C}"/>
    <pc:docChg chg="modSld">
      <pc:chgData name="BISQUERRA Alexandre" userId="S::alexandre.bisquerra@ampmetropole.fr::e4cee419-a799-4cf0-bbaa-f0e23ce08466" providerId="AD" clId="Web-{73533250-75C2-450B-933A-D3ADBE699A0C}" dt="2026-02-10T08:34:29.015" v="13" actId="20577"/>
      <pc:docMkLst>
        <pc:docMk/>
      </pc:docMkLst>
      <pc:sldChg chg="modSp">
        <pc:chgData name="BISQUERRA Alexandre" userId="S::alexandre.bisquerra@ampmetropole.fr::e4cee419-a799-4cf0-bbaa-f0e23ce08466" providerId="AD" clId="Web-{73533250-75C2-450B-933A-D3ADBE699A0C}" dt="2026-02-10T08:33:06.584" v="8" actId="20577"/>
        <pc:sldMkLst>
          <pc:docMk/>
          <pc:sldMk cId="509178054" sldId="397"/>
        </pc:sldMkLst>
        <pc:spChg chg="mod">
          <ac:chgData name="BISQUERRA Alexandre" userId="S::alexandre.bisquerra@ampmetropole.fr::e4cee419-a799-4cf0-bbaa-f0e23ce08466" providerId="AD" clId="Web-{73533250-75C2-450B-933A-D3ADBE699A0C}" dt="2026-02-10T08:33:06.584" v="8" actId="20577"/>
          <ac:spMkLst>
            <pc:docMk/>
            <pc:sldMk cId="509178054" sldId="397"/>
            <ac:spMk id="2" creationId="{ED5E6571-D725-6D13-089A-725A536EA0D2}"/>
          </ac:spMkLst>
        </pc:spChg>
      </pc:sldChg>
      <pc:sldChg chg="modSp">
        <pc:chgData name="BISQUERRA Alexandre" userId="S::alexandre.bisquerra@ampmetropole.fr::e4cee419-a799-4cf0-bbaa-f0e23ce08466" providerId="AD" clId="Web-{73533250-75C2-450B-933A-D3ADBE699A0C}" dt="2026-02-10T08:33:53.090" v="11" actId="20577"/>
        <pc:sldMkLst>
          <pc:docMk/>
          <pc:sldMk cId="1777202494" sldId="400"/>
        </pc:sldMkLst>
        <pc:spChg chg="mod">
          <ac:chgData name="BISQUERRA Alexandre" userId="S::alexandre.bisquerra@ampmetropole.fr::e4cee419-a799-4cf0-bbaa-f0e23ce08466" providerId="AD" clId="Web-{73533250-75C2-450B-933A-D3ADBE699A0C}" dt="2026-02-10T08:33:53.090" v="11" actId="20577"/>
          <ac:spMkLst>
            <pc:docMk/>
            <pc:sldMk cId="1777202494" sldId="400"/>
            <ac:spMk id="2" creationId="{3AF354C8-1E04-B5E1-1193-2D048B9B773E}"/>
          </ac:spMkLst>
        </pc:spChg>
      </pc:sldChg>
      <pc:sldChg chg="modSp">
        <pc:chgData name="BISQUERRA Alexandre" userId="S::alexandre.bisquerra@ampmetropole.fr::e4cee419-a799-4cf0-bbaa-f0e23ce08466" providerId="AD" clId="Web-{73533250-75C2-450B-933A-D3ADBE699A0C}" dt="2026-02-10T08:32:22.842" v="4" actId="20577"/>
        <pc:sldMkLst>
          <pc:docMk/>
          <pc:sldMk cId="2140211625" sldId="2147374090"/>
        </pc:sldMkLst>
        <pc:spChg chg="mod">
          <ac:chgData name="BISQUERRA Alexandre" userId="S::alexandre.bisquerra@ampmetropole.fr::e4cee419-a799-4cf0-bbaa-f0e23ce08466" providerId="AD" clId="Web-{73533250-75C2-450B-933A-D3ADBE699A0C}" dt="2026-02-10T08:32:22.842" v="4" actId="20577"/>
          <ac:spMkLst>
            <pc:docMk/>
            <pc:sldMk cId="2140211625" sldId="2147374090"/>
            <ac:spMk id="25" creationId="{0066EE46-6EF6-E47E-615C-7F5BB1B7C833}"/>
          </ac:spMkLst>
        </pc:spChg>
      </pc:sldChg>
      <pc:sldChg chg="modSp">
        <pc:chgData name="BISQUERRA Alexandre" userId="S::alexandre.bisquerra@ampmetropole.fr::e4cee419-a799-4cf0-bbaa-f0e23ce08466" providerId="AD" clId="Web-{73533250-75C2-450B-933A-D3ADBE699A0C}" dt="2026-02-10T08:34:29.015" v="13" actId="20577"/>
        <pc:sldMkLst>
          <pc:docMk/>
          <pc:sldMk cId="1662934897" sldId="2147374091"/>
        </pc:sldMkLst>
        <pc:spChg chg="mod">
          <ac:chgData name="BISQUERRA Alexandre" userId="S::alexandre.bisquerra@ampmetropole.fr::e4cee419-a799-4cf0-bbaa-f0e23ce08466" providerId="AD" clId="Web-{73533250-75C2-450B-933A-D3ADBE699A0C}" dt="2026-02-10T08:34:29.015" v="13" actId="20577"/>
          <ac:spMkLst>
            <pc:docMk/>
            <pc:sldMk cId="1662934897" sldId="2147374091"/>
            <ac:spMk id="2" creationId="{3AF354C8-1E04-B5E1-1193-2D048B9B773E}"/>
          </ac:spMkLst>
        </pc:spChg>
      </pc:sldChg>
      <pc:sldChg chg="modSp">
        <pc:chgData name="BISQUERRA Alexandre" userId="S::alexandre.bisquerra@ampmetropole.fr::e4cee419-a799-4cf0-bbaa-f0e23ce08466" providerId="AD" clId="Web-{73533250-75C2-450B-933A-D3ADBE699A0C}" dt="2026-02-10T08:32:54.629" v="7" actId="20577"/>
        <pc:sldMkLst>
          <pc:docMk/>
          <pc:sldMk cId="3879281060" sldId="2147374092"/>
        </pc:sldMkLst>
        <pc:spChg chg="mod">
          <ac:chgData name="BISQUERRA Alexandre" userId="S::alexandre.bisquerra@ampmetropole.fr::e4cee419-a799-4cf0-bbaa-f0e23ce08466" providerId="AD" clId="Web-{73533250-75C2-450B-933A-D3ADBE699A0C}" dt="2026-02-10T08:32:54.629" v="7" actId="20577"/>
          <ac:spMkLst>
            <pc:docMk/>
            <pc:sldMk cId="3879281060" sldId="2147374092"/>
            <ac:spMk id="13" creationId="{1CE402D0-A956-46B9-BBC9-90A78C669C77}"/>
          </ac:spMkLst>
        </pc:spChg>
      </pc:sldChg>
    </pc:docChg>
  </pc:docChgLst>
  <pc:docChgLst>
    <pc:chgData name="BARGEAUX Fleuriane" userId="S::fleuriane.bargeaux@ampmetropole.fr::b573d5de-80ef-4a42-a71a-906c3795cabe" providerId="AD" clId="Web-{A31AD054-94A3-443D-C2E3-5F5AAF564090}"/>
    <pc:docChg chg="addSld delSld modSld">
      <pc:chgData name="BARGEAUX Fleuriane" userId="S::fleuriane.bargeaux@ampmetropole.fr::b573d5de-80ef-4a42-a71a-906c3795cabe" providerId="AD" clId="Web-{A31AD054-94A3-443D-C2E3-5F5AAF564090}" dt="2026-02-10T09:45:05.404" v="7"/>
      <pc:docMkLst>
        <pc:docMk/>
      </pc:docMkLst>
      <pc:sldChg chg="addSp delSp modSp new mod setBg">
        <pc:chgData name="BARGEAUX Fleuriane" userId="S::fleuriane.bargeaux@ampmetropole.fr::b573d5de-80ef-4a42-a71a-906c3795cabe" providerId="AD" clId="Web-{A31AD054-94A3-443D-C2E3-5F5AAF564090}" dt="2026-02-10T09:45:05.404" v="7"/>
        <pc:sldMkLst>
          <pc:docMk/>
          <pc:sldMk cId="2836959842" sldId="2147472961"/>
        </pc:sldMkLst>
      </pc:sldChg>
    </pc:docChg>
  </pc:docChgLst>
  <pc:docChgLst>
    <pc:chgData name="BARGEAUX Fleuriane" userId="S::fleuriane.bargeaux@ampmetropole.fr::b573d5de-80ef-4a42-a71a-906c3795cabe" providerId="AD" clId="Web-{0EE66042-FCEC-9A15-18C8-8F3A63DE6F19}"/>
    <pc:docChg chg="delSld">
      <pc:chgData name="BARGEAUX Fleuriane" userId="S::fleuriane.bargeaux@ampmetropole.fr::b573d5de-80ef-4a42-a71a-906c3795cabe" providerId="AD" clId="Web-{0EE66042-FCEC-9A15-18C8-8F3A63DE6F19}" dt="2026-02-17T15:48:34.062" v="2"/>
      <pc:docMkLst>
        <pc:docMk/>
      </pc:docMkLst>
      <pc:sldChg chg="del">
        <pc:chgData name="BARGEAUX Fleuriane" userId="S::fleuriane.bargeaux@ampmetropole.fr::b573d5de-80ef-4a42-a71a-906c3795cabe" providerId="AD" clId="Web-{0EE66042-FCEC-9A15-18C8-8F3A63DE6F19}" dt="2026-02-17T15:48:26.750" v="1"/>
        <pc:sldMkLst>
          <pc:docMk/>
          <pc:sldMk cId="4189198030" sldId="258"/>
        </pc:sldMkLst>
      </pc:sldChg>
      <pc:sldChg chg="del">
        <pc:chgData name="BARGEAUX Fleuriane" userId="S::fleuriane.bargeaux@ampmetropole.fr::b573d5de-80ef-4a42-a71a-906c3795cabe" providerId="AD" clId="Web-{0EE66042-FCEC-9A15-18C8-8F3A63DE6F19}" dt="2026-02-17T15:48:34.062" v="2"/>
        <pc:sldMkLst>
          <pc:docMk/>
          <pc:sldMk cId="2195599307" sldId="282"/>
        </pc:sldMkLst>
      </pc:sldChg>
      <pc:sldChg chg="del">
        <pc:chgData name="BARGEAUX Fleuriane" userId="S::fleuriane.bargeaux@ampmetropole.fr::b573d5de-80ef-4a42-a71a-906c3795cabe" providerId="AD" clId="Web-{0EE66042-FCEC-9A15-18C8-8F3A63DE6F19}" dt="2026-02-17T15:48:04.234" v="0"/>
        <pc:sldMkLst>
          <pc:docMk/>
          <pc:sldMk cId="1938617073" sldId="214747295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hladag\AppData\Local\Microsoft\Windows\INetCache\Content.Outlook\44LVAGSP\Capital%20inves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oercbe\Downloads\CB-Insights_Global-Unicorn-Club_202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Capital invested by year (B$)</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1"/>
          <c:order val="0"/>
          <c:tx>
            <c:strRef>
              <c:f>'chart_chart-268-1056'!$A$2</c:f>
              <c:strCache>
                <c:ptCount val="1"/>
                <c:pt idx="0">
                  <c:v>Europe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'chart_chart-268-1056'!$B$1:$F$1</c:f>
              <c:numCache>
                <c:formatCode>General</c:formatCode>
                <c:ptCount val="5"/>
                <c:pt idx="0">
                  <c:v>2016</c:v>
                </c:pt>
                <c:pt idx="1">
                  <c:v>2017</c:v>
                </c:pt>
                <c:pt idx="2">
                  <c:v>2018</c:v>
                </c:pt>
                <c:pt idx="3">
                  <c:v>2019</c:v>
                </c:pt>
                <c:pt idx="4">
                  <c:v>2020</c:v>
                </c:pt>
              </c:numCache>
            </c:numRef>
          </c:cat>
          <c:val>
            <c:numRef>
              <c:f>'chart_chart-268-1056'!$B$2:$F$2</c:f>
              <c:numCache>
                <c:formatCode>General</c:formatCode>
                <c:ptCount val="5"/>
                <c:pt idx="0">
                  <c:v>16.5</c:v>
                </c:pt>
                <c:pt idx="1">
                  <c:v>22.8</c:v>
                </c:pt>
                <c:pt idx="2">
                  <c:v>26.7</c:v>
                </c:pt>
                <c:pt idx="3">
                  <c:v>38.6</c:v>
                </c:pt>
                <c:pt idx="4">
                  <c:v>34.9</c:v>
                </c:pt>
              </c:numCache>
            </c:numRef>
          </c:val>
          <c:extLst>
            <c:ext xmlns:c16="http://schemas.microsoft.com/office/drawing/2014/chart" uri="{C3380CC4-5D6E-409C-BE32-E72D297353CC}">
              <c16:uniqueId val="{00000000-A955-4A74-9E81-6FEB478BA916}"/>
            </c:ext>
          </c:extLst>
        </c:ser>
        <c:ser>
          <c:idx val="2"/>
          <c:order val="1"/>
          <c:tx>
            <c:strRef>
              <c:f>'chart_chart-268-1056'!$A$3</c:f>
              <c:strCache>
                <c:ptCount val="1"/>
                <c:pt idx="0">
                  <c:v>North America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'chart_chart-268-1056'!$B$1:$F$1</c:f>
              <c:numCache>
                <c:formatCode>General</c:formatCode>
                <c:ptCount val="5"/>
                <c:pt idx="0">
                  <c:v>2016</c:v>
                </c:pt>
                <c:pt idx="1">
                  <c:v>2017</c:v>
                </c:pt>
                <c:pt idx="2">
                  <c:v>2018</c:v>
                </c:pt>
                <c:pt idx="3">
                  <c:v>2019</c:v>
                </c:pt>
                <c:pt idx="4">
                  <c:v>2020</c:v>
                </c:pt>
              </c:numCache>
            </c:numRef>
          </c:cat>
          <c:val>
            <c:numRef>
              <c:f>'chart_chart-268-1056'!$B$3:$F$3</c:f>
              <c:numCache>
                <c:formatCode>General</c:formatCode>
                <c:ptCount val="5"/>
                <c:pt idx="0">
                  <c:v>68.900000000000006</c:v>
                </c:pt>
                <c:pt idx="1">
                  <c:v>76.7</c:v>
                </c:pt>
                <c:pt idx="2">
                  <c:v>121.1</c:v>
                </c:pt>
                <c:pt idx="3">
                  <c:v>116.6</c:v>
                </c:pt>
                <c:pt idx="4">
                  <c:v>141.19999999999999</c:v>
                </c:pt>
              </c:numCache>
            </c:numRef>
          </c:val>
          <c:extLst>
            <c:ext xmlns:c16="http://schemas.microsoft.com/office/drawing/2014/chart" uri="{C3380CC4-5D6E-409C-BE32-E72D297353CC}">
              <c16:uniqueId val="{00000001-A955-4A74-9E81-6FEB478BA916}"/>
            </c:ext>
          </c:extLst>
        </c:ser>
        <c:dLbls>
          <c:showLegendKey val="0"/>
          <c:showVal val="0"/>
          <c:showCatName val="0"/>
          <c:showSerName val="0"/>
          <c:showPercent val="0"/>
          <c:showBubbleSize val="0"/>
        </c:dLbls>
        <c:gapWidth val="219"/>
        <c:overlap val="-27"/>
        <c:axId val="356780896"/>
        <c:axId val="356774008"/>
        <c:extLst>
          <c:ext xmlns:c15="http://schemas.microsoft.com/office/drawing/2012/chart" uri="{02D57815-91ED-43cb-92C2-25804820EDAC}">
            <c15:filteredBarSeries>
              <c15:ser>
                <c:idx val="3"/>
                <c:order val="2"/>
                <c:tx>
                  <c:strRef>
                    <c:extLst>
                      <c:ext uri="{02D57815-91ED-43cb-92C2-25804820EDAC}">
                        <c15:formulaRef>
                          <c15:sqref>'chart_chart-268-1056'!$A$4</c15:sqref>
                        </c15:formulaRef>
                      </c:ext>
                    </c:extLst>
                    <c:strCache>
                      <c:ptCount val="1"/>
                      <c:pt idx="0">
                        <c:v>Asia</c:v>
                      </c:pt>
                    </c:strCache>
                  </c:strRef>
                </c:tx>
                <c:spPr>
                  <a:solidFill>
                    <a:schemeClr val="accent6">
                      <a:lumMod val="60000"/>
                    </a:schemeClr>
                  </a:solidFill>
                  <a:ln>
                    <a:noFill/>
                  </a:ln>
                  <a:effectLst/>
                </c:spPr>
                <c:invertIfNegative val="0"/>
                <c:cat>
                  <c:numRef>
                    <c:extLst>
                      <c:ext uri="{02D57815-91ED-43cb-92C2-25804820EDAC}">
                        <c15:formulaRef>
                          <c15:sqref>'chart_chart-268-1056'!$B$1:$F$1</c15:sqref>
                        </c15:formulaRef>
                      </c:ext>
                    </c:extLst>
                    <c:numCache>
                      <c:formatCode>General</c:formatCode>
                      <c:ptCount val="5"/>
                      <c:pt idx="0">
                        <c:v>2016</c:v>
                      </c:pt>
                      <c:pt idx="1">
                        <c:v>2017</c:v>
                      </c:pt>
                      <c:pt idx="2">
                        <c:v>2018</c:v>
                      </c:pt>
                      <c:pt idx="3">
                        <c:v>2019</c:v>
                      </c:pt>
                      <c:pt idx="4">
                        <c:v>2020</c:v>
                      </c:pt>
                    </c:numCache>
                  </c:numRef>
                </c:cat>
                <c:val>
                  <c:numRef>
                    <c:extLst>
                      <c:ext uri="{02D57815-91ED-43cb-92C2-25804820EDAC}">
                        <c15:formulaRef>
                          <c15:sqref>'chart_chart-268-1056'!$B$4:$F$4</c15:sqref>
                        </c15:formulaRef>
                      </c:ext>
                    </c:extLst>
                    <c:numCache>
                      <c:formatCode>General</c:formatCode>
                      <c:ptCount val="5"/>
                      <c:pt idx="0">
                        <c:v>54.8</c:v>
                      </c:pt>
                      <c:pt idx="1">
                        <c:v>81</c:v>
                      </c:pt>
                      <c:pt idx="2">
                        <c:v>117.4</c:v>
                      </c:pt>
                      <c:pt idx="3">
                        <c:v>76.2</c:v>
                      </c:pt>
                      <c:pt idx="4">
                        <c:v>73.900000000000006</c:v>
                      </c:pt>
                    </c:numCache>
                  </c:numRef>
                </c:val>
                <c:extLst>
                  <c:ext xmlns:c16="http://schemas.microsoft.com/office/drawing/2014/chart" uri="{C3380CC4-5D6E-409C-BE32-E72D297353CC}">
                    <c16:uniqueId val="{00000002-A955-4A74-9E81-6FEB478BA916}"/>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'chart_chart-268-1056'!$A$5</c15:sqref>
                        </c15:formulaRef>
                      </c:ext>
                    </c:extLst>
                    <c:strCache>
                      <c:ptCount val="1"/>
                      <c:pt idx="0">
                        <c:v>Rest of World</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'chart_chart-268-1056'!$B$1:$F$1</c15:sqref>
                        </c15:formulaRef>
                      </c:ext>
                    </c:extLst>
                    <c:numCache>
                      <c:formatCode>General</c:formatCode>
                      <c:ptCount val="5"/>
                      <c:pt idx="0">
                        <c:v>2016</c:v>
                      </c:pt>
                      <c:pt idx="1">
                        <c:v>2017</c:v>
                      </c:pt>
                      <c:pt idx="2">
                        <c:v>2018</c:v>
                      </c:pt>
                      <c:pt idx="3">
                        <c:v>2019</c:v>
                      </c:pt>
                      <c:pt idx="4">
                        <c:v>2020</c:v>
                      </c:pt>
                    </c:numCache>
                  </c:numRef>
                </c:cat>
                <c:val>
                  <c:numRef>
                    <c:extLst xmlns:c15="http://schemas.microsoft.com/office/drawing/2012/chart">
                      <c:ext xmlns:c15="http://schemas.microsoft.com/office/drawing/2012/chart" uri="{02D57815-91ED-43cb-92C2-25804820EDAC}">
                        <c15:formulaRef>
                          <c15:sqref>'chart_chart-268-1056'!$B$5:$F$5</c15:sqref>
                        </c15:formulaRef>
                      </c:ext>
                    </c:extLst>
                    <c:numCache>
                      <c:formatCode>General</c:formatCode>
                      <c:ptCount val="5"/>
                      <c:pt idx="0">
                        <c:v>3.2</c:v>
                      </c:pt>
                      <c:pt idx="1">
                        <c:v>6.3</c:v>
                      </c:pt>
                      <c:pt idx="2">
                        <c:v>5.6</c:v>
                      </c:pt>
                      <c:pt idx="3">
                        <c:v>8.6</c:v>
                      </c:pt>
                      <c:pt idx="4">
                        <c:v>12.8</c:v>
                      </c:pt>
                    </c:numCache>
                  </c:numRef>
                </c:val>
                <c:extLst xmlns:c15="http://schemas.microsoft.com/office/drawing/2012/chart">
                  <c:ext xmlns:c16="http://schemas.microsoft.com/office/drawing/2014/chart" uri="{C3380CC4-5D6E-409C-BE32-E72D297353CC}">
                    <c16:uniqueId val="{00000003-A955-4A74-9E81-6FEB478BA916}"/>
                  </c:ext>
                </c:extLst>
              </c15:ser>
            </c15:filteredBarSeries>
          </c:ext>
        </c:extLst>
      </c:barChart>
      <c:catAx>
        <c:axId val="35678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356774008"/>
        <c:crosses val="autoZero"/>
        <c:auto val="1"/>
        <c:lblAlgn val="ctr"/>
        <c:lblOffset val="100"/>
        <c:noMultiLvlLbl val="0"/>
      </c:catAx>
      <c:valAx>
        <c:axId val="356774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356780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b="1"/>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b" anchorCtr="1"/>
          <a:lstStyle/>
          <a:p>
            <a:pPr>
              <a:defRPr sz="2400" b="0" i="0" u="none" strike="noStrike" kern="1200" spc="0" baseline="0">
                <a:solidFill>
                  <a:schemeClr val="tx1">
                    <a:lumMod val="65000"/>
                    <a:lumOff val="35000"/>
                  </a:schemeClr>
                </a:solidFill>
                <a:latin typeface="+mn-lt"/>
                <a:ea typeface="+mn-ea"/>
                <a:cs typeface="+mn-cs"/>
              </a:defRPr>
            </a:pPr>
            <a:r>
              <a:rPr lang="en-US" sz="1800" i="1">
                <a:solidFill>
                  <a:schemeClr val="bg1"/>
                </a:solidFill>
              </a:rPr>
              <a:t>Number of unicorns and their valuation</a:t>
            </a:r>
            <a:r>
              <a:rPr lang="en-US" sz="1800" i="1" baseline="0">
                <a:solidFill>
                  <a:schemeClr val="bg1"/>
                </a:solidFill>
              </a:rPr>
              <a:t> by region</a:t>
            </a:r>
            <a:endParaRPr lang="en-US" sz="1800" i="1">
              <a:solidFill>
                <a:schemeClr val="bg1"/>
              </a:solidFill>
            </a:endParaRPr>
          </a:p>
        </c:rich>
      </c:tx>
      <c:layout>
        <c:manualLayout>
          <c:xMode val="edge"/>
          <c:yMode val="edge"/>
          <c:x val="0.47743493303372753"/>
          <c:y val="0.92394302268145834"/>
        </c:manualLayout>
      </c:layout>
      <c:overlay val="0"/>
      <c:spPr>
        <a:noFill/>
        <a:ln>
          <a:noFill/>
        </a:ln>
        <a:effectLst/>
      </c:spPr>
      <c:txPr>
        <a:bodyPr rot="0" spcFirstLastPara="1" vertOverflow="ellipsis" vert="horz" wrap="square" anchor="b"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21979118807332"/>
          <c:y val="4.7347396286092011E-2"/>
          <c:w val="0.75932440149603742"/>
          <c:h val="0.77045129929583323"/>
        </c:manualLayout>
      </c:layout>
      <c:barChart>
        <c:barDir val="col"/>
        <c:grouping val="clustered"/>
        <c:varyColors val="0"/>
        <c:ser>
          <c:idx val="0"/>
          <c:order val="0"/>
          <c:tx>
            <c:strRef>
              <c:f>'[CB-Insights_Global-Unicorn-Club_2021.xlsx]Sheet1'!$A$2</c:f>
              <c:strCache>
                <c:ptCount val="1"/>
                <c:pt idx="0">
                  <c:v># unicorns</c:v>
                </c:pt>
              </c:strCache>
            </c:strRef>
          </c:tx>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'[CB-Insights_Global-Unicorn-Club_2021.xlsx]Sheet1'!$B$1:$E$1</c:f>
              <c:strCache>
                <c:ptCount val="4"/>
                <c:pt idx="0">
                  <c:v>Europe</c:v>
                </c:pt>
                <c:pt idx="1">
                  <c:v>North America</c:v>
                </c:pt>
                <c:pt idx="2">
                  <c:v>Asia</c:v>
                </c:pt>
                <c:pt idx="3">
                  <c:v>Other</c:v>
                </c:pt>
              </c:strCache>
            </c:strRef>
          </c:cat>
          <c:val>
            <c:numRef>
              <c:f>'[CB-Insights_Global-Unicorn-Club_2021.xlsx]Sheet1'!$B$2:$E$2</c:f>
              <c:numCache>
                <c:formatCode>General</c:formatCode>
                <c:ptCount val="4"/>
                <c:pt idx="0">
                  <c:v>63</c:v>
                </c:pt>
                <c:pt idx="1">
                  <c:v>252</c:v>
                </c:pt>
                <c:pt idx="2">
                  <c:v>176</c:v>
                </c:pt>
                <c:pt idx="3">
                  <c:v>27</c:v>
                </c:pt>
              </c:numCache>
            </c:numRef>
          </c:val>
          <c:extLst>
            <c:ext xmlns:c16="http://schemas.microsoft.com/office/drawing/2014/chart" uri="{C3380CC4-5D6E-409C-BE32-E72D297353CC}">
              <c16:uniqueId val="{00000000-249F-413E-97E3-66D40A9AD069}"/>
            </c:ext>
          </c:extLst>
        </c:ser>
        <c:dLbls>
          <c:dLblPos val="ctr"/>
          <c:showLegendKey val="0"/>
          <c:showVal val="1"/>
          <c:showCatName val="0"/>
          <c:showSerName val="0"/>
          <c:showPercent val="0"/>
          <c:showBubbleSize val="0"/>
        </c:dLbls>
        <c:gapWidth val="219"/>
        <c:axId val="484477280"/>
        <c:axId val="614679416"/>
      </c:barChart>
      <c:scatterChart>
        <c:scatterStyle val="lineMarker"/>
        <c:varyColors val="0"/>
        <c:ser>
          <c:idx val="1"/>
          <c:order val="1"/>
          <c:tx>
            <c:strRef>
              <c:f>'[CB-Insights_Global-Unicorn-Club_2021.xlsx]Sheet1'!$A$3</c:f>
              <c:strCache>
                <c:ptCount val="1"/>
                <c:pt idx="0">
                  <c:v>Total valuation</c:v>
                </c:pt>
              </c:strCache>
            </c:strRef>
          </c:tx>
          <c:spPr>
            <a:ln w="25400" cap="rnd">
              <a:noFill/>
              <a:round/>
            </a:ln>
            <a:effectLst/>
          </c:spPr>
          <c:marker>
            <c:symbol val="star"/>
            <c:size val="10"/>
            <c:spPr>
              <a:noFill/>
              <a:ln w="9525">
                <a:solidFill>
                  <a:schemeClr val="accent4">
                    <a:tint val="77000"/>
                  </a:schemeClr>
                </a:solidFill>
              </a:ln>
              <a:effectLst/>
            </c:spPr>
          </c:marker>
          <c:dLbls>
            <c:dLbl>
              <c:idx val="0"/>
              <c:tx>
                <c:rich>
                  <a:bodyPr/>
                  <a:lstStyle/>
                  <a:p>
                    <a:fld id="{AC519DBC-B0DE-4232-84E9-E0BFC366BF2F}" type="YVALUE">
                      <a:rPr lang="en-US" b="1"/>
                      <a:pPr/>
                      <a:t>[Y 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B3-4E9D-9CA8-2804443494E6}"/>
                </c:ext>
              </c:extLst>
            </c:dLbl>
            <c:dLbl>
              <c:idx val="1"/>
              <c:tx>
                <c:rich>
                  <a:bodyPr/>
                  <a:lstStyle/>
                  <a:p>
                    <a:fld id="{7EAF3DBB-239F-4CDD-95BF-520B39CC9300}" type="YVALUE">
                      <a:rPr lang="en-US" b="1"/>
                      <a:pPr/>
                      <a:t>[Y 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5B3-4E9D-9CA8-2804443494E6}"/>
                </c:ext>
              </c:extLst>
            </c:dLbl>
            <c:dLbl>
              <c:idx val="2"/>
              <c:tx>
                <c:rich>
                  <a:bodyPr/>
                  <a:lstStyle/>
                  <a:p>
                    <a:fld id="{158B71A0-9618-4E54-B0FE-9A41CCCD2F56}" type="YVALUE">
                      <a:rPr lang="en-US" b="1"/>
                      <a:pPr/>
                      <a:t>[Y 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B3-4E9D-9CA8-2804443494E6}"/>
                </c:ext>
              </c:extLst>
            </c:dLbl>
            <c:dLbl>
              <c:idx val="3"/>
              <c:numFmt formatCode="&quot;€&quot;#,##0.00" sourceLinked="0"/>
              <c:spPr>
                <a:noFill/>
                <a:ln>
                  <a:noFill/>
                </a:ln>
                <a:effectLst/>
              </c:spPr>
              <c:txPr>
                <a:bodyPr rot="0" spcFirstLastPara="1" vertOverflow="ellipsis" vert="horz" wrap="square" lIns="38100" tIns="19050" rIns="38100" bIns="19050" anchor="t" anchorCtr="0">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extLst>
                <c:ext xmlns:c16="http://schemas.microsoft.com/office/drawing/2014/chart" uri="{C3380CC4-5D6E-409C-BE32-E72D297353CC}">
                  <c16:uniqueId val="{00000003-C5B3-4E9D-9CA8-2804443494E6}"/>
                </c:ext>
              </c:extLst>
            </c:dLbl>
            <c:numFmt formatCode="&quot;€&quot;#,##0.00" sourceLinked="0"/>
            <c:spPr>
              <a:noFill/>
              <a:ln>
                <a:noFill/>
              </a:ln>
              <a:effectLst/>
            </c:spPr>
            <c:txPr>
              <a:bodyPr rot="0" spcFirstLastPara="1" vertOverflow="ellipsis" vert="horz" wrap="square" lIns="38100" tIns="19050" rIns="38100" bIns="19050" anchor="t" anchorCtr="0">
                <a:spAutoFit/>
              </a:bodyPr>
              <a:lstStyle/>
              <a:p>
                <a:pPr>
                  <a:defRPr sz="16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'[CB-Insights_Global-Unicorn-Club_2021.xlsx]Sheet1'!$B$1:$E$1</c:f>
              <c:strCache>
                <c:ptCount val="4"/>
                <c:pt idx="0">
                  <c:v>Europe</c:v>
                </c:pt>
                <c:pt idx="1">
                  <c:v>North America</c:v>
                </c:pt>
                <c:pt idx="2">
                  <c:v>Asia</c:v>
                </c:pt>
                <c:pt idx="3">
                  <c:v>Other</c:v>
                </c:pt>
              </c:strCache>
            </c:strRef>
          </c:xVal>
          <c:yVal>
            <c:numRef>
              <c:f>'[CB-Insights_Global-Unicorn-Club_2021.xlsx]Sheet1'!$B$3:$E$3</c:f>
              <c:numCache>
                <c:formatCode>General</c:formatCode>
                <c:ptCount val="4"/>
                <c:pt idx="0">
                  <c:v>144.91000000000003</c:v>
                </c:pt>
                <c:pt idx="1">
                  <c:v>731.79000000000008</c:v>
                </c:pt>
                <c:pt idx="2">
                  <c:v>707.15000000000009</c:v>
                </c:pt>
                <c:pt idx="3">
                  <c:v>52.339999999999996</c:v>
                </c:pt>
              </c:numCache>
            </c:numRef>
          </c:yVal>
          <c:smooth val="0"/>
          <c:extLst>
            <c:ext xmlns:c16="http://schemas.microsoft.com/office/drawing/2014/chart" uri="{C3380CC4-5D6E-409C-BE32-E72D297353CC}">
              <c16:uniqueId val="{00000001-249F-413E-97E3-66D40A9AD069}"/>
            </c:ext>
          </c:extLst>
        </c:ser>
        <c:dLbls>
          <c:showLegendKey val="0"/>
          <c:showVal val="0"/>
          <c:showCatName val="0"/>
          <c:showSerName val="0"/>
          <c:showPercent val="0"/>
          <c:showBubbleSize val="0"/>
        </c:dLbls>
        <c:axId val="611209816"/>
        <c:axId val="611207192"/>
      </c:scatterChart>
      <c:catAx>
        <c:axId val="4844772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fr-FR"/>
          </a:p>
        </c:txPr>
        <c:crossAx val="614679416"/>
        <c:crosses val="autoZero"/>
        <c:auto val="1"/>
        <c:lblAlgn val="ctr"/>
        <c:lblOffset val="100"/>
        <c:noMultiLvlLbl val="0"/>
      </c:catAx>
      <c:valAx>
        <c:axId val="614679416"/>
        <c:scaling>
          <c:orientation val="minMax"/>
          <c:max val="3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84477280"/>
        <c:crosses val="autoZero"/>
        <c:crossBetween val="between"/>
        <c:majorUnit val="500"/>
      </c:valAx>
      <c:valAx>
        <c:axId val="611207192"/>
        <c:scaling>
          <c:orientation val="minMax"/>
          <c:max val="8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611209816"/>
        <c:crosses val="max"/>
        <c:crossBetween val="midCat"/>
        <c:majorUnit val="1000"/>
      </c:valAx>
      <c:valAx>
        <c:axId val="611209816"/>
        <c:scaling>
          <c:orientation val="minMax"/>
        </c:scaling>
        <c:delete val="1"/>
        <c:axPos val="t"/>
        <c:numFmt formatCode="General" sourceLinked="1"/>
        <c:majorTickMark val="out"/>
        <c:minorTickMark val="none"/>
        <c:tickLblPos val="nextTo"/>
        <c:crossAx val="611207192"/>
        <c:crosses val="max"/>
        <c:crossBetween val="midCat"/>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F673DCB-1586-AB2B-026D-642A852597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F83BAE4-48BE-AADE-C4E9-4291B4399D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C7130A-463A-8249-8B03-2177D2027A71}" type="datetimeFigureOut">
              <a:rPr lang="fr-FR" smtClean="0"/>
              <a:t>17/02/2026</a:t>
            </a:fld>
            <a:endParaRPr lang="fr-FR"/>
          </a:p>
        </p:txBody>
      </p:sp>
      <p:sp>
        <p:nvSpPr>
          <p:cNvPr id="4" name="Espace réservé du pied de page 3">
            <a:extLst>
              <a:ext uri="{FF2B5EF4-FFF2-40B4-BE49-F238E27FC236}">
                <a16:creationId xmlns:a16="http://schemas.microsoft.com/office/drawing/2014/main" id="{ED7E259C-4759-7EB6-0BE4-273ED31D38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2BF9F94-900E-E2DB-2EBE-E513AAC4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A0B4DF-8CD6-C145-A119-B7151FF339BC}" type="slidenum">
              <a:rPr lang="fr-FR" smtClean="0"/>
              <a:t>‹#›</a:t>
            </a:fld>
            <a:endParaRPr lang="fr-FR"/>
          </a:p>
        </p:txBody>
      </p:sp>
    </p:spTree>
    <p:extLst>
      <p:ext uri="{BB962C8B-B14F-4D97-AF65-F5344CB8AC3E}">
        <p14:creationId xmlns:p14="http://schemas.microsoft.com/office/powerpoint/2010/main" val="2167296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CF794-DC30-E34D-A3C4-E6923C782D66}" type="datetimeFigureOut">
              <a:rPr lang="fr-FR" smtClean="0"/>
              <a:t>17/02/2026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B5670-9DE1-1943-99BE-1B761B7224A1}" type="slidenum">
              <a:rPr lang="fr-FR" smtClean="0"/>
              <a:t>‹#›</a:t>
            </a:fld>
            <a:endParaRPr lang="fr-FR"/>
          </a:p>
        </p:txBody>
      </p:sp>
    </p:spTree>
    <p:extLst>
      <p:ext uri="{BB962C8B-B14F-4D97-AF65-F5344CB8AC3E}">
        <p14:creationId xmlns:p14="http://schemas.microsoft.com/office/powerpoint/2010/main" val="385045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lex.europa.eu/legal-content/FR/TXT/HTML/?uri=CELEX:52022DC0045#:~:text=certains%20segments%20importants%2C%20excessivement%20concentr%C3%A9e,puces%20%C3%A9lectroniques%20les%20plus%20avanc%C3%A9e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eur-lex.europa.eu/legal-content/FR/TXT/HTML/?uri=CELEX:52022DC0045#:~:text=Malgr%C3%A9%20ces%20atouts%2C%20la%20part,del%C3%A0%29%2C%20voir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olem.ai/fr/blog/souverainete-numerique-europe#:~:text=La%20souverainet%C3%A9%20technologique%20fait%20r%C3%A9f%C3%A9rence,contr%C3%B4le%20sur%20ses%20outils%20strat%C3%A9giqu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CAB5670-9DE1-1943-99BE-1B761B7224A1}" type="slidenum">
              <a:rPr lang="fr-FR" smtClean="0"/>
              <a:t>1</a:t>
            </a:fld>
            <a:endParaRPr lang="fr-FR"/>
          </a:p>
        </p:txBody>
      </p:sp>
    </p:spTree>
    <p:extLst>
      <p:ext uri="{BB962C8B-B14F-4D97-AF65-F5344CB8AC3E}">
        <p14:creationId xmlns:p14="http://schemas.microsoft.com/office/powerpoint/2010/main" val="428629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58389709" name="PlaceHolder 1"/>
          <p:cNvSpPr>
            <a:spLocks noGrp="1" noRot="1" noChangeAspect="1"/>
          </p:cNvSpPr>
          <p:nvPr>
            <p:ph type="sldImg"/>
          </p:nvPr>
        </p:nvSpPr>
        <p:spPr bwMode="auto">
          <a:xfrm>
            <a:off x="420688" y="1239838"/>
            <a:ext cx="5954712" cy="3349625"/>
          </a:xfrm>
          <a:prstGeom prst="rect">
            <a:avLst/>
          </a:prstGeom>
        </p:spPr>
      </p:sp>
      <p:sp>
        <p:nvSpPr>
          <p:cNvPr id="1112010311"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1373996342"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42950CC0-3574-4019-9216-43CF1CE984DD}" type="slidenum">
              <a:rPr lang="fr-FR" sz="1400" spc="-1">
                <a:solidFill>
                  <a:srgbClr val="000000"/>
                </a:solidFill>
              </a:rPr>
              <a:t>35</a:t>
            </a:fld>
            <a:endParaRPr lang="fr-FR" sz="1400"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59540062" name="Slide Image Placeholder 1"/>
          <p:cNvSpPr>
            <a:spLocks noGrp="1" noRot="1" noChangeAspect="1"/>
          </p:cNvSpPr>
          <p:nvPr>
            <p:ph type="sldImg"/>
          </p:nvPr>
        </p:nvSpPr>
        <p:spPr bwMode="auto"/>
      </p:sp>
      <p:sp>
        <p:nvSpPr>
          <p:cNvPr id="243479740" name="Notes Placeholder 2"/>
          <p:cNvSpPr>
            <a:spLocks noGrp="1"/>
          </p:cNvSpPr>
          <p:nvPr>
            <p:ph type="body" idx="1"/>
          </p:nvPr>
        </p:nvSpPr>
        <p:spPr bwMode="auto"/>
        <p:txBody>
          <a:bodyPr/>
          <a:lstStyle/>
          <a:p>
            <a:pPr>
              <a:defRPr/>
            </a:pPr>
            <a:endParaRPr/>
          </a:p>
        </p:txBody>
      </p:sp>
      <p:sp>
        <p:nvSpPr>
          <p:cNvPr id="993637608" name="Slide Number Placeholder 3"/>
          <p:cNvSpPr>
            <a:spLocks noGrp="1"/>
          </p:cNvSpPr>
          <p:nvPr>
            <p:ph type="sldNum" sz="quarter" idx="10"/>
          </p:nvPr>
        </p:nvSpPr>
        <p:spPr bwMode="auto"/>
        <p:txBody>
          <a:bodyPr/>
          <a:lstStyle/>
          <a:p>
            <a:pPr>
              <a:defRPr/>
            </a:pPr>
            <a:fld id="{F2743972-8B4B-31C5-0653-9799DFAB7BAC}" type="slidenum">
              <a:rPr/>
              <a:t>36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20472145" name="PlaceHolder 1"/>
          <p:cNvSpPr>
            <a:spLocks noGrp="1" noRot="1" noChangeAspect="1"/>
          </p:cNvSpPr>
          <p:nvPr>
            <p:ph type="sldImg"/>
          </p:nvPr>
        </p:nvSpPr>
        <p:spPr bwMode="auto">
          <a:xfrm>
            <a:off x="420688" y="1239838"/>
            <a:ext cx="5954712" cy="3349625"/>
          </a:xfrm>
          <a:prstGeom prst="rect">
            <a:avLst/>
          </a:prstGeom>
        </p:spPr>
      </p:sp>
      <p:sp>
        <p:nvSpPr>
          <p:cNvPr id="936047260"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1926352906"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42950CC0-3574-4019-9216-43CF1CE984DD}" type="slidenum">
              <a:rPr lang="fr-FR" sz="1400" spc="-1">
                <a:solidFill>
                  <a:srgbClr val="000000"/>
                </a:solidFill>
              </a:rPr>
              <a:t>37</a:t>
            </a:fld>
            <a:endParaRPr lang="fr-FR" sz="1400"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25650934" name="Slide Image Placeholder 1"/>
          <p:cNvSpPr>
            <a:spLocks noGrp="1" noRot="1" noChangeAspect="1"/>
          </p:cNvSpPr>
          <p:nvPr>
            <p:ph type="sldImg"/>
          </p:nvPr>
        </p:nvSpPr>
        <p:spPr bwMode="auto"/>
      </p:sp>
      <p:sp>
        <p:nvSpPr>
          <p:cNvPr id="83519411" name="Notes Placeholder 2"/>
          <p:cNvSpPr>
            <a:spLocks noGrp="1"/>
          </p:cNvSpPr>
          <p:nvPr>
            <p:ph type="body" idx="1"/>
          </p:nvPr>
        </p:nvSpPr>
        <p:spPr bwMode="auto"/>
        <p:txBody>
          <a:bodyPr/>
          <a:lstStyle/>
          <a:p>
            <a:pPr>
              <a:defRPr/>
            </a:pPr>
            <a:endParaRPr/>
          </a:p>
        </p:txBody>
      </p:sp>
      <p:sp>
        <p:nvSpPr>
          <p:cNvPr id="826539106" name="Slide Number Placeholder 3"/>
          <p:cNvSpPr>
            <a:spLocks noGrp="1"/>
          </p:cNvSpPr>
          <p:nvPr>
            <p:ph type="sldNum" sz="quarter" idx="10"/>
          </p:nvPr>
        </p:nvSpPr>
        <p:spPr bwMode="auto"/>
        <p:txBody>
          <a:bodyPr/>
          <a:lstStyle/>
          <a:p>
            <a:pPr>
              <a:defRPr/>
            </a:pPr>
            <a:fld id="{F2743972-8B4B-31C5-0653-9799DFAB7BAC}" type="slidenum">
              <a:rPr/>
              <a:t>38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30694400" name="Slide Image Placeholder 1"/>
          <p:cNvSpPr>
            <a:spLocks noGrp="1" noRot="1" noChangeAspect="1"/>
          </p:cNvSpPr>
          <p:nvPr>
            <p:ph type="sldImg"/>
          </p:nvPr>
        </p:nvSpPr>
        <p:spPr bwMode="auto"/>
      </p:sp>
      <p:sp>
        <p:nvSpPr>
          <p:cNvPr id="1538524716" name="Notes Placeholder 2"/>
          <p:cNvSpPr>
            <a:spLocks noGrp="1"/>
          </p:cNvSpPr>
          <p:nvPr>
            <p:ph type="body" idx="1"/>
          </p:nvPr>
        </p:nvSpPr>
        <p:spPr bwMode="auto"/>
        <p:txBody>
          <a:bodyPr/>
          <a:lstStyle/>
          <a:p>
            <a:pPr>
              <a:defRPr/>
            </a:pPr>
            <a:endParaRPr/>
          </a:p>
        </p:txBody>
      </p:sp>
      <p:sp>
        <p:nvSpPr>
          <p:cNvPr id="2111129630" name="Slide Number Placeholder 3"/>
          <p:cNvSpPr>
            <a:spLocks noGrp="1"/>
          </p:cNvSpPr>
          <p:nvPr>
            <p:ph type="sldNum" sz="quarter" idx="10"/>
          </p:nvPr>
        </p:nvSpPr>
        <p:spPr bwMode="auto"/>
        <p:txBody>
          <a:bodyPr/>
          <a:lstStyle/>
          <a:p>
            <a:pPr>
              <a:defRPr/>
            </a:pPr>
            <a:fld id="{F2743972-8B4B-31C5-0653-9799DFAB7BAC}" type="slidenum">
              <a:rPr/>
              <a:t>39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68142588" name="PlaceHolder 1"/>
          <p:cNvSpPr>
            <a:spLocks noGrp="1" noRot="1" noChangeAspect="1"/>
          </p:cNvSpPr>
          <p:nvPr>
            <p:ph type="sldImg"/>
          </p:nvPr>
        </p:nvSpPr>
        <p:spPr bwMode="auto">
          <a:xfrm>
            <a:off x="420688" y="1239838"/>
            <a:ext cx="5954712" cy="3349625"/>
          </a:xfrm>
          <a:prstGeom prst="rect">
            <a:avLst/>
          </a:prstGeom>
        </p:spPr>
      </p:sp>
      <p:sp>
        <p:nvSpPr>
          <p:cNvPr id="1672885203"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1957530811"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42950CC0-3574-4019-9216-43CF1CE984DD}" type="slidenum">
              <a:rPr lang="fr-FR" sz="1400" spc="-1">
                <a:solidFill>
                  <a:srgbClr val="000000"/>
                </a:solidFill>
              </a:rPr>
              <a:t>40</a:t>
            </a:fld>
            <a:endParaRPr lang="fr-FR" sz="1400"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59812014" name="Slide Image Placeholder 1"/>
          <p:cNvSpPr>
            <a:spLocks noGrp="1" noRot="1" noChangeAspect="1"/>
          </p:cNvSpPr>
          <p:nvPr>
            <p:ph type="sldImg"/>
          </p:nvPr>
        </p:nvSpPr>
        <p:spPr bwMode="auto"/>
      </p:sp>
      <p:sp>
        <p:nvSpPr>
          <p:cNvPr id="1404701407" name="Notes Placeholder 2"/>
          <p:cNvSpPr>
            <a:spLocks noGrp="1"/>
          </p:cNvSpPr>
          <p:nvPr>
            <p:ph type="body" idx="1"/>
          </p:nvPr>
        </p:nvSpPr>
        <p:spPr bwMode="auto"/>
        <p:txBody>
          <a:bodyPr/>
          <a:lstStyle/>
          <a:p>
            <a:pPr>
              <a:defRPr/>
            </a:pPr>
            <a:endParaRPr/>
          </a:p>
        </p:txBody>
      </p:sp>
      <p:sp>
        <p:nvSpPr>
          <p:cNvPr id="1801644991" name="Slide Number Placeholder 3"/>
          <p:cNvSpPr>
            <a:spLocks noGrp="1"/>
          </p:cNvSpPr>
          <p:nvPr>
            <p:ph type="sldNum" sz="quarter" idx="10"/>
          </p:nvPr>
        </p:nvSpPr>
        <p:spPr bwMode="auto"/>
        <p:txBody>
          <a:bodyPr/>
          <a:lstStyle/>
          <a:p>
            <a:pPr>
              <a:defRPr/>
            </a:pPr>
            <a:fld id="{F2743972-8B4B-31C5-0653-9799DFAB7BAC}" type="slidenum">
              <a:rPr/>
              <a:t>41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56486916" name="PlaceHolder 1"/>
          <p:cNvSpPr>
            <a:spLocks noGrp="1" noRot="1" noChangeAspect="1"/>
          </p:cNvSpPr>
          <p:nvPr>
            <p:ph type="sldImg"/>
          </p:nvPr>
        </p:nvSpPr>
        <p:spPr bwMode="auto">
          <a:xfrm>
            <a:off x="420688" y="1239838"/>
            <a:ext cx="5954712" cy="3349625"/>
          </a:xfrm>
          <a:prstGeom prst="rect">
            <a:avLst/>
          </a:prstGeom>
        </p:spPr>
      </p:sp>
      <p:sp>
        <p:nvSpPr>
          <p:cNvPr id="1118627403"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1838983625"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42950CC0-3574-4019-9216-43CF1CE984DD}" type="slidenum">
              <a:rPr lang="fr-FR" sz="1400" spc="-1">
                <a:solidFill>
                  <a:srgbClr val="000000"/>
                </a:solidFill>
              </a:rPr>
              <a:t>42</a:t>
            </a:fld>
            <a:endParaRPr lang="fr-FR" sz="1400"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76847613" name="Slide Image Placeholder 1"/>
          <p:cNvSpPr>
            <a:spLocks noGrp="1" noRot="1" noChangeAspect="1"/>
          </p:cNvSpPr>
          <p:nvPr>
            <p:ph type="sldImg"/>
          </p:nvPr>
        </p:nvSpPr>
        <p:spPr bwMode="auto"/>
      </p:sp>
      <p:sp>
        <p:nvSpPr>
          <p:cNvPr id="93232149" name="Notes Placeholder 2"/>
          <p:cNvSpPr>
            <a:spLocks noGrp="1"/>
          </p:cNvSpPr>
          <p:nvPr>
            <p:ph type="body" idx="1"/>
          </p:nvPr>
        </p:nvSpPr>
        <p:spPr bwMode="auto"/>
        <p:txBody>
          <a:bodyPr/>
          <a:lstStyle/>
          <a:p>
            <a:pPr>
              <a:defRPr/>
            </a:pPr>
            <a:endParaRPr/>
          </a:p>
        </p:txBody>
      </p:sp>
      <p:sp>
        <p:nvSpPr>
          <p:cNvPr id="199626876" name="Slide Number Placeholder 3"/>
          <p:cNvSpPr>
            <a:spLocks noGrp="1"/>
          </p:cNvSpPr>
          <p:nvPr>
            <p:ph type="sldNum" sz="quarter" idx="10"/>
          </p:nvPr>
        </p:nvSpPr>
        <p:spPr bwMode="auto"/>
        <p:txBody>
          <a:bodyPr/>
          <a:lstStyle/>
          <a:p>
            <a:pPr>
              <a:defRPr/>
            </a:pPr>
            <a:fld id="{F2743972-8B4B-31C5-0653-9799DFAB7BAC}" type="slidenum">
              <a:rPr/>
              <a:t>43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0EAA3E7-411D-763B-7365-5BDADE1C7166}" type="slidenum">
              <a:rPr/>
              <a:t>44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FEA781A-0EED-4D48-83A8-F2D8618778C5}" type="slidenum">
              <a:rPr lang="en-US" smtClean="0"/>
              <a:t>5</a:t>
            </a:fld>
            <a:endParaRPr lang="en-US"/>
          </a:p>
        </p:txBody>
      </p:sp>
    </p:spTree>
    <p:extLst>
      <p:ext uri="{BB962C8B-B14F-4D97-AF65-F5344CB8AC3E}">
        <p14:creationId xmlns:p14="http://schemas.microsoft.com/office/powerpoint/2010/main" val="64241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26155474" name="Slide Image Placeholder 1"/>
          <p:cNvSpPr>
            <a:spLocks noGrp="1" noRot="1" noChangeAspect="1"/>
          </p:cNvSpPr>
          <p:nvPr>
            <p:ph type="sldImg"/>
          </p:nvPr>
        </p:nvSpPr>
        <p:spPr bwMode="auto"/>
      </p:sp>
      <p:sp>
        <p:nvSpPr>
          <p:cNvPr id="1320915902" name="Notes Placeholder 2"/>
          <p:cNvSpPr>
            <a:spLocks noGrp="1"/>
          </p:cNvSpPr>
          <p:nvPr>
            <p:ph type="body" idx="1"/>
          </p:nvPr>
        </p:nvSpPr>
        <p:spPr bwMode="auto"/>
        <p:txBody>
          <a:bodyPr/>
          <a:lstStyle/>
          <a:p>
            <a:pPr>
              <a:defRPr/>
            </a:pPr>
            <a:endParaRPr/>
          </a:p>
        </p:txBody>
      </p:sp>
      <p:sp>
        <p:nvSpPr>
          <p:cNvPr id="1587466650" name="Slide Number Placeholder 3"/>
          <p:cNvSpPr>
            <a:spLocks noGrp="1"/>
          </p:cNvSpPr>
          <p:nvPr>
            <p:ph type="sldNum" sz="quarter" idx="10"/>
          </p:nvPr>
        </p:nvSpPr>
        <p:spPr bwMode="auto"/>
        <p:txBody>
          <a:bodyPr/>
          <a:lstStyle/>
          <a:p>
            <a:pPr>
              <a:defRPr/>
            </a:pPr>
            <a:fld id="{B60D931E-144D-EF21-7B7D-0A9FB6322D73}" type="slidenum">
              <a:rPr/>
              <a:t>45</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22521917" name="Slide Image Placeholder 1"/>
          <p:cNvSpPr>
            <a:spLocks noGrp="1" noRot="1" noChangeAspect="1"/>
          </p:cNvSpPr>
          <p:nvPr>
            <p:ph type="sldImg"/>
          </p:nvPr>
        </p:nvSpPr>
        <p:spPr bwMode="auto"/>
      </p:sp>
      <p:sp>
        <p:nvSpPr>
          <p:cNvPr id="1987908353" name="Notes Placeholder 2"/>
          <p:cNvSpPr>
            <a:spLocks noGrp="1"/>
          </p:cNvSpPr>
          <p:nvPr>
            <p:ph type="body" idx="1"/>
          </p:nvPr>
        </p:nvSpPr>
        <p:spPr bwMode="auto"/>
        <p:txBody>
          <a:bodyPr/>
          <a:lstStyle/>
          <a:p>
            <a:pPr>
              <a:defRPr/>
            </a:pPr>
            <a:endParaRPr/>
          </a:p>
        </p:txBody>
      </p:sp>
      <p:sp>
        <p:nvSpPr>
          <p:cNvPr id="1436086541" name="Slide Number Placeholder 3"/>
          <p:cNvSpPr>
            <a:spLocks noGrp="1"/>
          </p:cNvSpPr>
          <p:nvPr>
            <p:ph type="sldNum" sz="quarter" idx="10"/>
          </p:nvPr>
        </p:nvSpPr>
        <p:spPr bwMode="auto"/>
        <p:txBody>
          <a:bodyPr/>
          <a:lstStyle/>
          <a:p>
            <a:pPr>
              <a:defRPr/>
            </a:pPr>
            <a:fld id="{F2743972-8B4B-31C5-0653-9799DFAB7BAC}" type="slidenum">
              <a:rPr/>
              <a:t>46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53984787" name="PlaceHolder 1"/>
          <p:cNvSpPr>
            <a:spLocks noGrp="1" noRot="1" noChangeAspect="1"/>
          </p:cNvSpPr>
          <p:nvPr>
            <p:ph type="sldImg"/>
          </p:nvPr>
        </p:nvSpPr>
        <p:spPr bwMode="auto">
          <a:xfrm>
            <a:off x="419100" y="1239838"/>
            <a:ext cx="5959475" cy="3352800"/>
          </a:xfrm>
          <a:prstGeom prst="rect">
            <a:avLst/>
          </a:prstGeom>
        </p:spPr>
      </p:sp>
      <p:sp>
        <p:nvSpPr>
          <p:cNvPr id="815367735"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a:p>
        </p:txBody>
      </p:sp>
      <p:sp>
        <p:nvSpPr>
          <p:cNvPr id="148246826"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9B2CA2E8-24F7-4FAC-B1E9-87BC575753D0}" type="slidenum">
              <a:rPr lang="fr-FR" sz="1400" spc="-1">
                <a:solidFill>
                  <a:srgbClr val="000000"/>
                </a:solidFill>
                <a:latin typeface="Calibri"/>
              </a:rPr>
              <a:t>47</a:t>
            </a:fld>
            <a:endParaRPr lang="fr-FR" sz="1400"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04529496" name="PlaceHolder 1"/>
          <p:cNvSpPr>
            <a:spLocks noGrp="1" noRot="1" noChangeAspect="1"/>
          </p:cNvSpPr>
          <p:nvPr>
            <p:ph type="sldImg"/>
          </p:nvPr>
        </p:nvSpPr>
        <p:spPr bwMode="auto">
          <a:xfrm>
            <a:off x="419100" y="1239838"/>
            <a:ext cx="5959475" cy="3352800"/>
          </a:xfrm>
          <a:prstGeom prst="rect">
            <a:avLst/>
          </a:prstGeom>
        </p:spPr>
      </p:sp>
      <p:sp>
        <p:nvSpPr>
          <p:cNvPr id="1058752722"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499464481"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C4419A14-0842-4B09-9159-EA6CDFD89A5C}" type="slidenum">
              <a:rPr lang="fr-FR" sz="1400" spc="-1">
                <a:solidFill>
                  <a:srgbClr val="000000"/>
                </a:solidFill>
                <a:latin typeface="Calibri"/>
              </a:rPr>
              <a:t>48</a:t>
            </a:fld>
            <a:endParaRPr lang="fr-FR" sz="1400"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En </a:t>
            </a:r>
            <a:r>
              <a:rPr lang="fr-FR" sz="1200" kern="1200" err="1">
                <a:solidFill>
                  <a:schemeClr val="tx1"/>
                </a:solidFill>
                <a:effectLst/>
                <a:latin typeface="+mn-lt"/>
                <a:ea typeface="+mn-ea"/>
                <a:cs typeface="+mn-cs"/>
              </a:rPr>
              <a:t>deeptech</a:t>
            </a:r>
            <a:r>
              <a:rPr lang="fr-FR" sz="1200" kern="1200">
                <a:solidFill>
                  <a:schemeClr val="tx1"/>
                </a:solidFill>
                <a:effectLst/>
                <a:latin typeface="+mn-lt"/>
                <a:ea typeface="+mn-ea"/>
                <a:cs typeface="+mn-cs"/>
              </a:rPr>
              <a:t>, 2025 a été la deuxième meilleure année après 2023, avec 4,1Md€ de levées de fonds. </a:t>
            </a:r>
          </a:p>
          <a:p>
            <a:r>
              <a:rPr lang="fr-FR" sz="1200" kern="1200">
                <a:solidFill>
                  <a:schemeClr val="tx1"/>
                </a:solidFill>
                <a:effectLst/>
                <a:latin typeface="+mn-lt"/>
                <a:ea typeface="+mn-ea"/>
                <a:cs typeface="+mn-cs"/>
              </a:rPr>
              <a:t> </a:t>
            </a:r>
          </a:p>
          <a:p>
            <a:r>
              <a:rPr lang="fr-FR" sz="1200" kern="1200">
                <a:solidFill>
                  <a:schemeClr val="tx1"/>
                </a:solidFill>
                <a:effectLst/>
                <a:latin typeface="+mn-lt"/>
                <a:ea typeface="+mn-ea"/>
                <a:cs typeface="+mn-cs"/>
              </a:rPr>
              <a:t>Sur ces 4,1Md€ de levées de fonds </a:t>
            </a:r>
            <a:r>
              <a:rPr lang="fr-FR" sz="1200" kern="1200" err="1">
                <a:solidFill>
                  <a:schemeClr val="tx1"/>
                </a:solidFill>
                <a:effectLst/>
                <a:latin typeface="+mn-lt"/>
                <a:ea typeface="+mn-ea"/>
                <a:cs typeface="+mn-cs"/>
              </a:rPr>
              <a:t>deeptech</a:t>
            </a:r>
            <a:r>
              <a:rPr lang="fr-FR" sz="1200" kern="1200">
                <a:solidFill>
                  <a:schemeClr val="tx1"/>
                </a:solidFill>
                <a:effectLst/>
                <a:latin typeface="+mn-lt"/>
                <a:ea typeface="+mn-ea"/>
                <a:cs typeface="+mn-cs"/>
              </a:rPr>
              <a:t> en 2025, il faut noter que quatre entreprises ont capté la moitié des levées : Mistral avec une méga levées d'1,7Md€, Loft Orbital (170M€ en série C), </a:t>
            </a:r>
            <a:r>
              <a:rPr lang="fr-FR" sz="1200" kern="1200" err="1">
                <a:solidFill>
                  <a:schemeClr val="tx1"/>
                </a:solidFill>
                <a:effectLst/>
                <a:latin typeface="+mn-lt"/>
                <a:ea typeface="+mn-ea"/>
                <a:cs typeface="+mn-cs"/>
              </a:rPr>
              <a:t>Adcytherix</a:t>
            </a:r>
            <a:r>
              <a:rPr lang="fr-FR" sz="1200" kern="1200">
                <a:solidFill>
                  <a:schemeClr val="tx1"/>
                </a:solidFill>
                <a:effectLst/>
                <a:latin typeface="+mn-lt"/>
                <a:ea typeface="+mn-ea"/>
                <a:cs typeface="+mn-cs"/>
              </a:rPr>
              <a:t> (105M€ en série A), </a:t>
            </a:r>
            <a:r>
              <a:rPr lang="fr-FR" sz="1200" kern="1200" err="1">
                <a:solidFill>
                  <a:schemeClr val="tx1"/>
                </a:solidFill>
                <a:effectLst/>
                <a:latin typeface="+mn-lt"/>
                <a:ea typeface="+mn-ea"/>
                <a:cs typeface="+mn-cs"/>
              </a:rPr>
              <a:t>Alice&amp;Bob</a:t>
            </a:r>
            <a:r>
              <a:rPr lang="fr-FR" sz="1200" kern="1200">
                <a:solidFill>
                  <a:schemeClr val="tx1"/>
                </a:solidFill>
                <a:effectLst/>
                <a:latin typeface="+mn-lt"/>
                <a:ea typeface="+mn-ea"/>
                <a:cs typeface="+mn-cs"/>
              </a:rPr>
              <a:t> (100M€ en série B). C'est à la fois le signe que l'écosystème se structure et peut soutenir des levées de fonds importantes en série B et +, mais c'est aussi un défi puisque les souscriptions auprès des </a:t>
            </a:r>
            <a:r>
              <a:rPr lang="fr-FR" sz="1200" kern="1200" err="1">
                <a:solidFill>
                  <a:schemeClr val="tx1"/>
                </a:solidFill>
                <a:effectLst/>
                <a:latin typeface="+mn-lt"/>
                <a:ea typeface="+mn-ea"/>
                <a:cs typeface="+mn-cs"/>
              </a:rPr>
              <a:t>LPs</a:t>
            </a:r>
            <a:r>
              <a:rPr lang="fr-FR" sz="1200" kern="1200">
                <a:solidFill>
                  <a:schemeClr val="tx1"/>
                </a:solidFill>
                <a:effectLst/>
                <a:latin typeface="+mn-lt"/>
                <a:ea typeface="+mn-ea"/>
                <a:cs typeface="+mn-cs"/>
              </a:rPr>
              <a:t> sont difficiles depuis deux ans. </a:t>
            </a:r>
          </a:p>
          <a:p>
            <a:r>
              <a:rPr lang="fr-FR" sz="1200" kern="1200">
                <a:solidFill>
                  <a:schemeClr val="tx1"/>
                </a:solidFill>
                <a:effectLst/>
                <a:latin typeface="+mn-lt"/>
                <a:ea typeface="+mn-ea"/>
                <a:cs typeface="+mn-cs"/>
              </a:rPr>
              <a:t> </a:t>
            </a:r>
          </a:p>
          <a:p>
            <a:r>
              <a:rPr lang="fr-FR" sz="1200" kern="1200">
                <a:solidFill>
                  <a:schemeClr val="tx1"/>
                </a:solidFill>
                <a:effectLst/>
                <a:latin typeface="+mn-lt"/>
                <a:ea typeface="+mn-ea"/>
                <a:cs typeface="+mn-cs"/>
              </a:rPr>
              <a:t>Sur la nouvelle phase du plan </a:t>
            </a:r>
            <a:r>
              <a:rPr lang="fr-FR" sz="1200" kern="1200" err="1">
                <a:solidFill>
                  <a:schemeClr val="tx1"/>
                </a:solidFill>
                <a:effectLst/>
                <a:latin typeface="+mn-lt"/>
                <a:ea typeface="+mn-ea"/>
                <a:cs typeface="+mn-cs"/>
              </a:rPr>
              <a:t>Deeptech</a:t>
            </a:r>
            <a:r>
              <a:rPr lang="fr-FR" sz="1200" kern="1200">
                <a:solidFill>
                  <a:schemeClr val="tx1"/>
                </a:solidFill>
                <a:effectLst/>
                <a:latin typeface="+mn-lt"/>
                <a:ea typeface="+mn-ea"/>
                <a:cs typeface="+mn-cs"/>
              </a:rPr>
              <a:t>, nous avons commencé la mise en </a:t>
            </a:r>
            <a:r>
              <a:rPr lang="fr-FR" sz="1200" kern="1200" err="1">
                <a:solidFill>
                  <a:schemeClr val="tx1"/>
                </a:solidFill>
                <a:effectLst/>
                <a:latin typeface="+mn-lt"/>
                <a:ea typeface="+mn-ea"/>
                <a:cs typeface="+mn-cs"/>
              </a:rPr>
              <a:t>oeuvre</a:t>
            </a:r>
            <a:r>
              <a:rPr lang="fr-FR" sz="1200" kern="1200">
                <a:solidFill>
                  <a:schemeClr val="tx1"/>
                </a:solidFill>
                <a:effectLst/>
                <a:latin typeface="+mn-lt"/>
                <a:ea typeface="+mn-ea"/>
                <a:cs typeface="+mn-cs"/>
              </a:rPr>
              <a:t> de certaines des mesures les plus mures, avec notamment : </a:t>
            </a:r>
          </a:p>
          <a:p>
            <a:r>
              <a:rPr lang="fr-FR" sz="1200" kern="1200">
                <a:solidFill>
                  <a:schemeClr val="tx1"/>
                </a:solidFill>
                <a:effectLst/>
                <a:latin typeface="+mn-lt"/>
                <a:ea typeface="+mn-ea"/>
                <a:cs typeface="+mn-cs"/>
              </a:rPr>
              <a:t>- la publication d'un guide de bonnes pratiques du transfert technologique</a:t>
            </a:r>
          </a:p>
          <a:p>
            <a:r>
              <a:rPr lang="fr-FR" sz="1200" kern="1200">
                <a:solidFill>
                  <a:schemeClr val="tx1"/>
                </a:solidFill>
                <a:effectLst/>
                <a:latin typeface="+mn-lt"/>
                <a:ea typeface="+mn-ea"/>
                <a:cs typeface="+mn-cs"/>
              </a:rPr>
              <a:t>- la mise en </a:t>
            </a:r>
            <a:r>
              <a:rPr lang="fr-FR" sz="1200" kern="1200" err="1">
                <a:solidFill>
                  <a:schemeClr val="tx1"/>
                </a:solidFill>
                <a:effectLst/>
                <a:latin typeface="+mn-lt"/>
                <a:ea typeface="+mn-ea"/>
                <a:cs typeface="+mn-cs"/>
              </a:rPr>
              <a:t>oeuvre</a:t>
            </a:r>
            <a:r>
              <a:rPr lang="fr-FR" sz="1200" kern="1200">
                <a:solidFill>
                  <a:schemeClr val="tx1"/>
                </a:solidFill>
                <a:effectLst/>
                <a:latin typeface="+mn-lt"/>
                <a:ea typeface="+mn-ea"/>
                <a:cs typeface="+mn-cs"/>
              </a:rPr>
              <a:t> par France </a:t>
            </a:r>
            <a:r>
              <a:rPr lang="fr-FR" sz="1200" kern="1200" err="1">
                <a:solidFill>
                  <a:schemeClr val="tx1"/>
                </a:solidFill>
                <a:effectLst/>
                <a:latin typeface="+mn-lt"/>
                <a:ea typeface="+mn-ea"/>
                <a:cs typeface="+mn-cs"/>
              </a:rPr>
              <a:t>Deeptech</a:t>
            </a:r>
            <a:r>
              <a:rPr lang="fr-FR" sz="1200" kern="1200">
                <a:solidFill>
                  <a:schemeClr val="tx1"/>
                </a:solidFill>
                <a:effectLst/>
                <a:latin typeface="+mn-lt"/>
                <a:ea typeface="+mn-ea"/>
                <a:cs typeface="+mn-cs"/>
              </a:rPr>
              <a:t> d'un organisme indépendant de médiation du transfert technologique</a:t>
            </a:r>
          </a:p>
          <a:p>
            <a:endParaRPr lang="fr-FR"/>
          </a:p>
        </p:txBody>
      </p:sp>
      <p:sp>
        <p:nvSpPr>
          <p:cNvPr id="4" name="Espace réservé du numéro de diapositive 3"/>
          <p:cNvSpPr>
            <a:spLocks noGrp="1"/>
          </p:cNvSpPr>
          <p:nvPr>
            <p:ph type="sldNum" sz="quarter" idx="5"/>
          </p:nvPr>
        </p:nvSpPr>
        <p:spPr/>
        <p:txBody>
          <a:bodyPr/>
          <a:lstStyle/>
          <a:p>
            <a:fld id="{958748DD-65D6-4E0A-9049-026C6E6999CB}" type="slidenum">
              <a:rPr lang="fr-FR" smtClean="0"/>
              <a:t>50</a:t>
            </a:fld>
            <a:endParaRPr lang="fr-FR"/>
          </a:p>
        </p:txBody>
      </p:sp>
    </p:spTree>
    <p:extLst>
      <p:ext uri="{BB962C8B-B14F-4D97-AF65-F5344CB8AC3E}">
        <p14:creationId xmlns:p14="http://schemas.microsoft.com/office/powerpoint/2010/main" val="659018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6AC4-4DAD-27FF-AACC-0CC782BDA1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C50D2E-D415-6724-9C68-F588FBBA81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B392E2-8B15-0702-4C3A-C7A0C5437696}"/>
              </a:ext>
            </a:extLst>
          </p:cNvPr>
          <p:cNvSpPr>
            <a:spLocks noGrp="1"/>
          </p:cNvSpPr>
          <p:nvPr>
            <p:ph type="body" idx="1"/>
          </p:nvPr>
        </p:nvSpPr>
        <p:spPr/>
        <p:txBody>
          <a:bodyPr/>
          <a:lstStyle/>
          <a:p>
            <a:pPr marL="0" indent="0" algn="l">
              <a:buFont typeface="Arial" panose="020B0604020202020204" pitchFamily="34" charset="0"/>
              <a:buNone/>
            </a:pPr>
            <a:r>
              <a:rPr lang="fr-FR" sz="1200" kern="1200">
                <a:solidFill>
                  <a:schemeClr val="tx1"/>
                </a:solidFill>
                <a:effectLst/>
                <a:highlight>
                  <a:srgbClr val="FFFFFF"/>
                </a:highlight>
                <a:latin typeface="+mn-lt"/>
                <a:ea typeface="+mn-ea"/>
                <a:cs typeface="+mn-cs"/>
              </a:rPr>
              <a:t>Pour illustrer, on peut dire que la souveraineté technologique, c’est </a:t>
            </a:r>
            <a:r>
              <a:rPr lang="fr-FR" sz="1200" b="1" kern="1200">
                <a:solidFill>
                  <a:schemeClr val="tx1"/>
                </a:solidFill>
                <a:effectLst/>
                <a:highlight>
                  <a:srgbClr val="FFFFFF"/>
                </a:highlight>
                <a:latin typeface="+mn-lt"/>
                <a:ea typeface="+mn-ea"/>
                <a:cs typeface="+mn-cs"/>
              </a:rPr>
              <a:t>“garder le contrôle de son destin technologique”</a:t>
            </a:r>
            <a:r>
              <a:rPr lang="fr-FR" sz="1200" kern="1200">
                <a:solidFill>
                  <a:schemeClr val="tx1"/>
                </a:solidFill>
                <a:effectLst/>
                <a:highlight>
                  <a:srgbClr val="FFFFFF"/>
                </a:highlight>
                <a:latin typeface="+mn-lt"/>
                <a:ea typeface="+mn-ea"/>
                <a:cs typeface="+mn-cs"/>
              </a:rPr>
              <a:t>. Tout comme un pays cherche l’autonomie dans l’énergie ou l’alimentation pour ne pas dépendre d’autrui, il cherche aujourd’hui à </a:t>
            </a:r>
            <a:r>
              <a:rPr lang="fr-FR" sz="1200" b="1" kern="1200">
                <a:solidFill>
                  <a:schemeClr val="tx1"/>
                </a:solidFill>
                <a:effectLst/>
                <a:highlight>
                  <a:srgbClr val="FFFFFF"/>
                </a:highlight>
                <a:latin typeface="+mn-lt"/>
                <a:ea typeface="+mn-ea"/>
                <a:cs typeface="+mn-cs"/>
              </a:rPr>
              <a:t>sécuriser son indépendance dans les technologies stratégiques</a:t>
            </a:r>
            <a:r>
              <a:rPr lang="fr-FR" sz="1200" kern="1200">
                <a:solidFill>
                  <a:schemeClr val="tx1"/>
                </a:solidFill>
                <a:effectLst/>
                <a:highlight>
                  <a:srgbClr val="FFFFFF"/>
                </a:highlight>
                <a:latin typeface="+mn-lt"/>
                <a:ea typeface="+mn-ea"/>
                <a:cs typeface="+mn-cs"/>
              </a:rPr>
              <a:t>. </a:t>
            </a:r>
          </a:p>
          <a:p>
            <a:pPr marL="0" indent="0" algn="l">
              <a:buFont typeface="Arial" panose="020B0604020202020204" pitchFamily="34" charset="0"/>
              <a:buNone/>
            </a:pPr>
            <a:r>
              <a:rPr lang="fr-FR" sz="1200" b="1" kern="1200">
                <a:solidFill>
                  <a:schemeClr val="tx1"/>
                </a:solidFill>
                <a:effectLst/>
                <a:highlight>
                  <a:srgbClr val="FFFFFF"/>
                </a:highlight>
                <a:latin typeface="+mn-lt"/>
                <a:ea typeface="+mn-ea"/>
                <a:cs typeface="+mn-cs"/>
              </a:rPr>
              <a:t>Dépendances critiques :</a:t>
            </a:r>
            <a:r>
              <a:rPr lang="fr-FR" sz="1200" kern="1200">
                <a:solidFill>
                  <a:schemeClr val="tx1"/>
                </a:solidFill>
                <a:effectLst/>
                <a:highlight>
                  <a:srgbClr val="FFFFFF"/>
                </a:highlight>
                <a:latin typeface="+mn-lt"/>
                <a:ea typeface="+mn-ea"/>
                <a:cs typeface="+mn-cs"/>
              </a:rPr>
              <a:t> Plusieurs secteurs technologiques névralgiques sont dominés par une poignée d’acteurs extra-européens. Prenons les </a:t>
            </a:r>
            <a:r>
              <a:rPr lang="fr-FR" sz="1200" b="1" kern="1200">
                <a:solidFill>
                  <a:schemeClr val="tx1"/>
                </a:solidFill>
                <a:effectLst/>
                <a:highlight>
                  <a:srgbClr val="FFFFFF"/>
                </a:highlight>
                <a:latin typeface="+mn-lt"/>
                <a:ea typeface="+mn-ea"/>
                <a:cs typeface="+mn-cs"/>
              </a:rPr>
              <a:t>semi-conducteurs</a:t>
            </a:r>
            <a:r>
              <a:rPr lang="fr-FR" sz="1200" kern="1200">
                <a:solidFill>
                  <a:schemeClr val="tx1"/>
                </a:solidFill>
                <a:effectLst/>
                <a:highlight>
                  <a:srgbClr val="FFFFFF"/>
                </a:highlight>
                <a:latin typeface="+mn-lt"/>
                <a:ea typeface="+mn-ea"/>
                <a:cs typeface="+mn-cs"/>
              </a:rPr>
              <a:t> (les puces électroniques) : aujourd’hui, </a:t>
            </a:r>
            <a:r>
              <a:rPr lang="fr-FR" sz="1200" i="1" kern="1200">
                <a:solidFill>
                  <a:schemeClr val="tx1"/>
                </a:solidFill>
                <a:effectLst/>
                <a:highlight>
                  <a:srgbClr val="FFFFFF"/>
                </a:highlight>
                <a:latin typeface="+mn-lt"/>
                <a:ea typeface="+mn-ea"/>
                <a:cs typeface="+mn-cs"/>
              </a:rPr>
              <a:t>seules deux entreprises au monde</a:t>
            </a:r>
            <a:r>
              <a:rPr lang="fr-FR" sz="1200" kern="1200">
                <a:solidFill>
                  <a:schemeClr val="tx1"/>
                </a:solidFill>
                <a:effectLst/>
                <a:highlight>
                  <a:srgbClr val="FFFFFF"/>
                </a:highlight>
                <a:latin typeface="+mn-lt"/>
                <a:ea typeface="+mn-ea"/>
                <a:cs typeface="+mn-cs"/>
              </a:rPr>
              <a:t> (TSMC à Taïwan et Samsung en Corée du Sud) savent fabriquer les puces les plus avancées</a:t>
            </a:r>
            <a:r>
              <a:rPr lang="fr-FR" sz="1200" kern="1200">
                <a:solidFill>
                  <a:schemeClr val="tx1"/>
                </a:solidFill>
                <a:effectLst/>
                <a:highlight>
                  <a:srgbClr val="FFFFFF"/>
                </a:highlight>
                <a:latin typeface="+mn-lt"/>
                <a:ea typeface="+mn-ea"/>
                <a:cs typeface="+mn-cs"/>
                <a:hlinkClick r:id="rId3"/>
              </a:rPr>
              <a:t>[9]</a:t>
            </a:r>
            <a:r>
              <a:rPr lang="fr-FR" sz="1200" kern="1200">
                <a:solidFill>
                  <a:schemeClr val="tx1"/>
                </a:solidFill>
                <a:effectLst/>
                <a:highlight>
                  <a:srgbClr val="FFFFFF"/>
                </a:highlight>
                <a:latin typeface="+mn-lt"/>
                <a:ea typeface="+mn-ea"/>
                <a:cs typeface="+mn-cs"/>
              </a:rPr>
              <a:t>. L’Europe, elle, ne produit que ~10% des semi-conducteurs mondiaux et aucun des plus avancés (&lt;10 nm)</a:t>
            </a:r>
            <a:r>
              <a:rPr lang="fr-FR" sz="1200" kern="1200">
                <a:solidFill>
                  <a:schemeClr val="tx1"/>
                </a:solidFill>
                <a:effectLst/>
                <a:highlight>
                  <a:srgbClr val="FFFFFF"/>
                </a:highlight>
                <a:latin typeface="+mn-lt"/>
                <a:ea typeface="+mn-ea"/>
                <a:cs typeface="+mn-cs"/>
                <a:hlinkClick r:id="rId4"/>
              </a:rPr>
              <a:t>[10]</a:t>
            </a:r>
            <a:r>
              <a:rPr lang="fr-FR" sz="1200" kern="1200">
                <a:solidFill>
                  <a:schemeClr val="tx1"/>
                </a:solidFill>
                <a:effectLst/>
                <a:highlight>
                  <a:srgbClr val="FFFFFF"/>
                </a:highlight>
                <a:latin typeface="+mn-lt"/>
                <a:ea typeface="+mn-ea"/>
                <a:cs typeface="+mn-cs"/>
              </a:rPr>
              <a:t>. Concrètement, cela signifie que si ces sources venaient à être coupées, en </a:t>
            </a:r>
            <a:r>
              <a:rPr lang="fr-FR" sz="1200" b="1" kern="1200">
                <a:solidFill>
                  <a:schemeClr val="tx1"/>
                </a:solidFill>
                <a:effectLst/>
                <a:highlight>
                  <a:srgbClr val="FFFFFF"/>
                </a:highlight>
                <a:latin typeface="+mn-lt"/>
                <a:ea typeface="+mn-ea"/>
                <a:cs typeface="+mn-cs"/>
              </a:rPr>
              <a:t>quelques semaines</a:t>
            </a:r>
            <a:r>
              <a:rPr lang="fr-FR" sz="1200" kern="1200">
                <a:solidFill>
                  <a:schemeClr val="tx1"/>
                </a:solidFill>
                <a:effectLst/>
                <a:highlight>
                  <a:srgbClr val="FFFFFF"/>
                </a:highlight>
                <a:latin typeface="+mn-lt"/>
                <a:ea typeface="+mn-ea"/>
                <a:cs typeface="+mn-cs"/>
              </a:rPr>
              <a:t> à peine nos usines automobiles seraient à court de puces et devraient stopper leurs lignes</a:t>
            </a:r>
            <a:endParaRPr lang="fr-FR" b="0" i="0">
              <a:solidFill>
                <a:srgbClr val="002F41"/>
              </a:solidFill>
              <a:effectLst/>
              <a:highlight>
                <a:srgbClr val="FFFFFF"/>
              </a:highlight>
              <a:latin typeface="Rubik" panose="00000500000000000000" pitchFamily="2" charset="-79"/>
              <a:cs typeface="Rubik" panose="00000500000000000000" pitchFamily="2" charset="-79"/>
            </a:endParaRPr>
          </a:p>
        </p:txBody>
      </p:sp>
      <p:sp>
        <p:nvSpPr>
          <p:cNvPr id="4" name="Espace réservé du numéro de diapositive 3">
            <a:extLst>
              <a:ext uri="{FF2B5EF4-FFF2-40B4-BE49-F238E27FC236}">
                <a16:creationId xmlns:a16="http://schemas.microsoft.com/office/drawing/2014/main" id="{953F8076-AD1D-4501-4AA0-DC7B527CDD83}"/>
              </a:ext>
            </a:extLst>
          </p:cNvPr>
          <p:cNvSpPr>
            <a:spLocks noGrp="1"/>
          </p:cNvSpPr>
          <p:nvPr>
            <p:ph type="sldNum" sz="quarter" idx="5"/>
          </p:nvPr>
        </p:nvSpPr>
        <p:spPr/>
        <p:txBody>
          <a:bodyPr/>
          <a:lstStyle/>
          <a:p>
            <a:pPr marL="0" marR="0" lvl="0" indent="0" algn="r" defTabSz="955731" rtl="0" eaLnBrk="1" fontAlgn="base" latinLnBrk="0" hangingPunct="1">
              <a:lnSpc>
                <a:spcPct val="100000"/>
              </a:lnSpc>
              <a:spcBef>
                <a:spcPct val="0"/>
              </a:spcBef>
              <a:spcAft>
                <a:spcPct val="0"/>
              </a:spcAft>
              <a:buClrTx/>
              <a:buSzTx/>
              <a:buFontTx/>
              <a:buNone/>
              <a:tabLst/>
              <a:defRPr/>
            </a:pPr>
            <a:fld id="{E7EEBDE7-D8AD-4214-9FD3-6CA4080ECF15}" type="slidenum">
              <a:rPr kumimoji="0" lang="fr-FR"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55731" rtl="0" eaLnBrk="1" fontAlgn="base" latinLnBrk="0" hangingPunct="1">
                <a:lnSpc>
                  <a:spcPct val="100000"/>
                </a:lnSpc>
                <a:spcBef>
                  <a:spcPct val="0"/>
                </a:spcBef>
                <a:spcAft>
                  <a:spcPct val="0"/>
                </a:spcAft>
                <a:buClrTx/>
                <a:buSzTx/>
                <a:buFontTx/>
                <a:buNone/>
                <a:tabLst/>
                <a:defRPr/>
              </a:pPr>
              <a:t>51</a:t>
            </a:fld>
            <a:endParaRPr kumimoji="0" lang="fr-FR" sz="13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94877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58575-1DDA-0027-0281-48E57E4323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01D9C2-22F5-D8C8-135F-73218117C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9E40D6-6510-076E-645C-E6207469A19E}"/>
              </a:ext>
            </a:extLst>
          </p:cNvPr>
          <p:cNvSpPr>
            <a:spLocks noGrp="1"/>
          </p:cNvSpPr>
          <p:nvPr>
            <p:ph type="body" idx="1"/>
          </p:nvPr>
        </p:nvSpPr>
        <p:spPr/>
        <p:txBody>
          <a:bodyPr/>
          <a:lstStyle/>
          <a:p>
            <a:pPr marL="0" indent="0" algn="l">
              <a:buFont typeface="Arial" panose="020B0604020202020204" pitchFamily="34" charset="0"/>
              <a:buNone/>
            </a:pPr>
            <a:r>
              <a:rPr lang="fr-FR" sz="1200" b="1" kern="1200">
                <a:solidFill>
                  <a:schemeClr val="tx1"/>
                </a:solidFill>
                <a:effectLst/>
                <a:highlight>
                  <a:srgbClr val="FFFFFF"/>
                </a:highlight>
                <a:latin typeface="+mn-lt"/>
                <a:ea typeface="+mn-ea"/>
                <a:cs typeface="+mn-cs"/>
              </a:rPr>
              <a:t>Numérique</a:t>
            </a:r>
            <a:r>
              <a:rPr lang="fr-FR" sz="1200" kern="1200">
                <a:solidFill>
                  <a:schemeClr val="tx1"/>
                </a:solidFill>
                <a:effectLst/>
                <a:highlight>
                  <a:srgbClr val="FFFFFF"/>
                </a:highlight>
                <a:latin typeface="+mn-lt"/>
                <a:ea typeface="+mn-ea"/>
                <a:cs typeface="+mn-cs"/>
              </a:rPr>
              <a:t> : contrôler les </a:t>
            </a:r>
            <a:r>
              <a:rPr lang="fr-FR" sz="1200" i="1" kern="1200">
                <a:solidFill>
                  <a:schemeClr val="tx1"/>
                </a:solidFill>
                <a:effectLst/>
                <a:highlight>
                  <a:srgbClr val="FFFFFF"/>
                </a:highlight>
                <a:latin typeface="+mn-lt"/>
                <a:ea typeface="+mn-ea"/>
                <a:cs typeface="+mn-cs"/>
              </a:rPr>
              <a:t>données</a:t>
            </a:r>
            <a:r>
              <a:rPr lang="fr-FR" sz="1200" kern="1200">
                <a:solidFill>
                  <a:schemeClr val="tx1"/>
                </a:solidFill>
                <a:effectLst/>
                <a:highlight>
                  <a:srgbClr val="FFFFFF"/>
                </a:highlight>
                <a:latin typeface="+mn-lt"/>
                <a:ea typeface="+mn-ea"/>
                <a:cs typeface="+mn-cs"/>
              </a:rPr>
              <a:t>, les </a:t>
            </a:r>
            <a:r>
              <a:rPr lang="fr-FR" sz="1200" i="1" kern="1200">
                <a:solidFill>
                  <a:schemeClr val="tx1"/>
                </a:solidFill>
                <a:effectLst/>
                <a:highlight>
                  <a:srgbClr val="FFFFFF"/>
                </a:highlight>
                <a:latin typeface="+mn-lt"/>
                <a:ea typeface="+mn-ea"/>
                <a:cs typeface="+mn-cs"/>
              </a:rPr>
              <a:t>logiciels</a:t>
            </a:r>
            <a:r>
              <a:rPr lang="fr-FR" sz="1200" kern="1200">
                <a:solidFill>
                  <a:schemeClr val="tx1"/>
                </a:solidFill>
                <a:effectLst/>
                <a:highlight>
                  <a:srgbClr val="FFFFFF"/>
                </a:highlight>
                <a:latin typeface="+mn-lt"/>
                <a:ea typeface="+mn-ea"/>
                <a:cs typeface="+mn-cs"/>
              </a:rPr>
              <a:t> et les </a:t>
            </a:r>
            <a:r>
              <a:rPr lang="fr-FR" sz="1200" i="1" kern="1200">
                <a:solidFill>
                  <a:schemeClr val="tx1"/>
                </a:solidFill>
                <a:effectLst/>
                <a:highlight>
                  <a:srgbClr val="FFFFFF"/>
                </a:highlight>
                <a:latin typeface="+mn-lt"/>
                <a:ea typeface="+mn-ea"/>
                <a:cs typeface="+mn-cs"/>
              </a:rPr>
              <a:t>services numériques</a:t>
            </a:r>
            <a:r>
              <a:rPr lang="fr-FR" sz="1200" kern="1200">
                <a:solidFill>
                  <a:schemeClr val="tx1"/>
                </a:solidFill>
                <a:effectLst/>
                <a:highlight>
                  <a:srgbClr val="FFFFFF"/>
                </a:highlight>
                <a:latin typeface="+mn-lt"/>
                <a:ea typeface="+mn-ea"/>
                <a:cs typeface="+mn-cs"/>
              </a:rPr>
              <a:t> (cloud, plateformes, IA) qui façonnent l’économie et la société</a:t>
            </a:r>
            <a:r>
              <a:rPr lang="fr-FR" sz="1200" kern="1200">
                <a:solidFill>
                  <a:schemeClr val="tx1"/>
                </a:solidFill>
                <a:effectLst/>
                <a:highlight>
                  <a:srgbClr val="FFFFFF"/>
                </a:highlight>
                <a:latin typeface="+mn-lt"/>
                <a:ea typeface="+mn-ea"/>
                <a:cs typeface="+mn-cs"/>
                <a:hlinkClick r:id="rId3"/>
              </a:rPr>
              <a:t>[7]</a:t>
            </a:r>
            <a:r>
              <a:rPr lang="fr-FR" sz="1200" kern="1200">
                <a:solidFill>
                  <a:schemeClr val="tx1"/>
                </a:solidFill>
                <a:effectLst/>
                <a:highlight>
                  <a:srgbClr val="FFFFFF"/>
                </a:highlight>
                <a:latin typeface="+mn-lt"/>
                <a:ea typeface="+mn-ea"/>
                <a:cs typeface="+mn-cs"/>
              </a:rPr>
              <a:t>. On parle aussi de </a:t>
            </a:r>
            <a:r>
              <a:rPr lang="fr-FR" sz="1200" b="1" kern="1200">
                <a:solidFill>
                  <a:schemeClr val="tx1"/>
                </a:solidFill>
                <a:effectLst/>
                <a:highlight>
                  <a:srgbClr val="FFFFFF"/>
                </a:highlight>
                <a:latin typeface="+mn-lt"/>
                <a:ea typeface="+mn-ea"/>
                <a:cs typeface="+mn-cs"/>
              </a:rPr>
              <a:t>souveraineté numérique</a:t>
            </a:r>
            <a:r>
              <a:rPr lang="fr-FR" sz="1200" kern="1200">
                <a:solidFill>
                  <a:schemeClr val="tx1"/>
                </a:solidFill>
                <a:effectLst/>
                <a:highlight>
                  <a:srgbClr val="FFFFFF"/>
                </a:highlight>
                <a:latin typeface="+mn-lt"/>
                <a:ea typeface="+mn-ea"/>
                <a:cs typeface="+mn-cs"/>
              </a:rPr>
              <a:t> pour cibler spécifiquement la maîtrise des données et services en ligne</a:t>
            </a:r>
            <a:endParaRPr lang="fr-FR" b="0" i="0">
              <a:solidFill>
                <a:srgbClr val="002F41"/>
              </a:solidFill>
              <a:effectLst/>
              <a:highlight>
                <a:srgbClr val="FFFFFF"/>
              </a:highlight>
              <a:latin typeface="Rubik" panose="00000500000000000000" pitchFamily="2" charset="-79"/>
              <a:cs typeface="Rubik" panose="00000500000000000000" pitchFamily="2" charset="-79"/>
            </a:endParaRPr>
          </a:p>
        </p:txBody>
      </p:sp>
      <p:sp>
        <p:nvSpPr>
          <p:cNvPr id="4" name="Espace réservé du numéro de diapositive 3">
            <a:extLst>
              <a:ext uri="{FF2B5EF4-FFF2-40B4-BE49-F238E27FC236}">
                <a16:creationId xmlns:a16="http://schemas.microsoft.com/office/drawing/2014/main" id="{575E570B-1F3D-0DF7-9827-7FCD405A56A0}"/>
              </a:ext>
            </a:extLst>
          </p:cNvPr>
          <p:cNvSpPr>
            <a:spLocks noGrp="1"/>
          </p:cNvSpPr>
          <p:nvPr>
            <p:ph type="sldNum" sz="quarter" idx="5"/>
          </p:nvPr>
        </p:nvSpPr>
        <p:spPr/>
        <p:txBody>
          <a:bodyPr/>
          <a:lstStyle/>
          <a:p>
            <a:pPr marL="0" marR="0" lvl="0" indent="0" algn="r" defTabSz="955731" rtl="0" eaLnBrk="1" fontAlgn="base" latinLnBrk="0" hangingPunct="1">
              <a:lnSpc>
                <a:spcPct val="100000"/>
              </a:lnSpc>
              <a:spcBef>
                <a:spcPct val="0"/>
              </a:spcBef>
              <a:spcAft>
                <a:spcPct val="0"/>
              </a:spcAft>
              <a:buClrTx/>
              <a:buSzTx/>
              <a:buFontTx/>
              <a:buNone/>
              <a:tabLst/>
              <a:defRPr/>
            </a:pPr>
            <a:fld id="{E7EEBDE7-D8AD-4214-9FD3-6CA4080ECF15}" type="slidenum">
              <a:rPr kumimoji="0" lang="fr-FR"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55731" rtl="0" eaLnBrk="1" fontAlgn="base" latinLnBrk="0" hangingPunct="1">
                <a:lnSpc>
                  <a:spcPct val="100000"/>
                </a:lnSpc>
                <a:spcBef>
                  <a:spcPct val="0"/>
                </a:spcBef>
                <a:spcAft>
                  <a:spcPct val="0"/>
                </a:spcAft>
                <a:buClrTx/>
                <a:buSzTx/>
                <a:buFontTx/>
                <a:buNone/>
                <a:tabLst/>
                <a:defRPr/>
              </a:pPr>
              <a:t>52</a:t>
            </a:fld>
            <a:endParaRPr kumimoji="0" lang="fr-FR" sz="13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37467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700">
                <a:solidFill>
                  <a:srgbClr val="FF6B00"/>
                </a:solidFill>
              </a:rPr>
              <a:t>La </a:t>
            </a:r>
            <a:r>
              <a:rPr lang="fr-FR" sz="2700" err="1">
                <a:solidFill>
                  <a:srgbClr val="FF6B00"/>
                </a:solidFill>
              </a:rPr>
              <a:t>deeptech</a:t>
            </a:r>
            <a:r>
              <a:rPr lang="fr-FR" sz="2700">
                <a:solidFill>
                  <a:srgbClr val="FF6B00"/>
                </a:solidFill>
              </a:rPr>
              <a:t>: issue de laboratoires de recherche (public/privé) et qui s appuie sur une </a:t>
            </a:r>
            <a:r>
              <a:rPr lang="fr-FR" sz="2700" err="1">
                <a:solidFill>
                  <a:srgbClr val="FF6B00"/>
                </a:solidFill>
              </a:rPr>
              <a:t>equipe</a:t>
            </a:r>
            <a:r>
              <a:rPr lang="fr-FR" sz="2700">
                <a:solidFill>
                  <a:srgbClr val="FF6B00"/>
                </a:solidFill>
              </a:rPr>
              <a:t> ou gouvernance fortement </a:t>
            </a:r>
            <a:r>
              <a:rPr lang="fr-FR" sz="2700" err="1">
                <a:solidFill>
                  <a:srgbClr val="FF6B00"/>
                </a:solidFill>
              </a:rPr>
              <a:t>scoentifique</a:t>
            </a:r>
            <a:r>
              <a:rPr lang="fr-FR" sz="2700">
                <a:solidFill>
                  <a:srgbClr val="FF6B00"/>
                </a:solidFill>
              </a:rPr>
              <a:t> =&gt; </a:t>
            </a:r>
            <a:r>
              <a:rPr lang="fr-FR" sz="2700" err="1">
                <a:solidFill>
                  <a:srgbClr val="FF6B00"/>
                </a:solidFill>
              </a:rPr>
              <a:t>carto</a:t>
            </a:r>
            <a:r>
              <a:rPr lang="fr-FR" sz="2700">
                <a:solidFill>
                  <a:srgbClr val="FF6B00"/>
                </a:solidFill>
              </a:rPr>
              <a:t> labo dans nos 5 axes stratégiques</a:t>
            </a:r>
          </a:p>
          <a:p>
            <a:r>
              <a:rPr lang="fr-FR" sz="2700">
                <a:solidFill>
                  <a:srgbClr val="FF6B00"/>
                </a:solidFill>
              </a:rPr>
              <a:t>Fortes compétences de nos membres : </a:t>
            </a:r>
          </a:p>
          <a:p>
            <a:pPr lvl="1"/>
            <a:r>
              <a:rPr lang="fr-FR" sz="2400" b="1"/>
              <a:t>PROTÉGER : </a:t>
            </a:r>
            <a:r>
              <a:rPr lang="fr-FR" sz="2400"/>
              <a:t>Authentification &amp; Contrôle d’Accès</a:t>
            </a:r>
          </a:p>
          <a:p>
            <a:pPr lvl="1"/>
            <a:r>
              <a:rPr lang="fr-FR" sz="2400" b="1"/>
              <a:t>DÉTECTER :</a:t>
            </a:r>
            <a:r>
              <a:rPr lang="fr-FR" sz="2400"/>
              <a:t> Anomalies et évènements </a:t>
            </a:r>
            <a:r>
              <a:rPr lang="fr-FR" sz="2100"/>
              <a:t>(détection des intrusions)</a:t>
            </a:r>
            <a:endParaRPr lang="fr-FR" sz="2400"/>
          </a:p>
          <a:p>
            <a:endParaRPr lang="fr-FR"/>
          </a:p>
        </p:txBody>
      </p:sp>
      <p:sp>
        <p:nvSpPr>
          <p:cNvPr id="4" name="Espace réservé du numéro de diapositive 3"/>
          <p:cNvSpPr>
            <a:spLocks noGrp="1"/>
          </p:cNvSpPr>
          <p:nvPr>
            <p:ph type="sldNum" sz="quarter" idx="5"/>
          </p:nvPr>
        </p:nvSpPr>
        <p:spPr/>
        <p:txBody>
          <a:bodyPr/>
          <a:lstStyle/>
          <a:p>
            <a:fld id="{958748DD-65D6-4E0A-9049-026C6E6999CB}" type="slidenum">
              <a:rPr lang="fr-FR" smtClean="0"/>
              <a:t>53</a:t>
            </a:fld>
            <a:endParaRPr lang="fr-FR"/>
          </a:p>
        </p:txBody>
      </p:sp>
    </p:spTree>
    <p:extLst>
      <p:ext uri="{BB962C8B-B14F-4D97-AF65-F5344CB8AC3E}">
        <p14:creationId xmlns:p14="http://schemas.microsoft.com/office/powerpoint/2010/main" val="342770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1ere mission: Aider les entités (grands ou petites) à candidater et obtenir des financements de la CE sur la cyber avec ANSSI et </a:t>
            </a:r>
            <a:r>
              <a:rPr lang="fr-FR" sz="1200" kern="1200" err="1">
                <a:solidFill>
                  <a:schemeClr val="tx1"/>
                </a:solidFill>
                <a:effectLst/>
                <a:latin typeface="+mn-lt"/>
                <a:ea typeface="+mn-ea"/>
                <a:cs typeface="+mn-cs"/>
              </a:rPr>
              <a:t>bpi</a:t>
            </a:r>
            <a:endParaRPr lang="fr-FR"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2</a:t>
            </a:r>
            <a:r>
              <a:rPr lang="fr-FR" sz="1200" kern="1200" baseline="30000">
                <a:solidFill>
                  <a:schemeClr val="tx1"/>
                </a:solidFill>
                <a:effectLst/>
                <a:latin typeface="+mn-lt"/>
                <a:ea typeface="+mn-ea"/>
                <a:cs typeface="+mn-cs"/>
              </a:rPr>
              <a:t>e</a:t>
            </a:r>
            <a:r>
              <a:rPr lang="fr-FR" sz="1200" kern="1200">
                <a:solidFill>
                  <a:schemeClr val="tx1"/>
                </a:solidFill>
                <a:effectLst/>
                <a:latin typeface="+mn-lt"/>
                <a:ea typeface="+mn-ea"/>
                <a:cs typeface="+mn-cs"/>
              </a:rPr>
              <a:t>: on lancera </a:t>
            </a:r>
            <a:r>
              <a:rPr lang="fr-FR" sz="1200" kern="1200" err="1">
                <a:solidFill>
                  <a:schemeClr val="tx1"/>
                </a:solidFill>
                <a:effectLst/>
                <a:latin typeface="+mn-lt"/>
                <a:ea typeface="+mn-ea"/>
                <a:cs typeface="+mn-cs"/>
              </a:rPr>
              <a:t>finnacement</a:t>
            </a:r>
            <a:r>
              <a:rPr lang="fr-FR" sz="1200" kern="1200">
                <a:solidFill>
                  <a:schemeClr val="tx1"/>
                </a:solidFill>
                <a:effectLst/>
                <a:latin typeface="+mn-lt"/>
                <a:ea typeface="+mn-ea"/>
                <a:cs typeface="+mn-cs"/>
              </a:rPr>
              <a:t> en </a:t>
            </a:r>
            <a:r>
              <a:rPr lang="fr-FR" sz="1200" kern="1200" err="1">
                <a:solidFill>
                  <a:schemeClr val="tx1"/>
                </a:solidFill>
                <a:effectLst/>
                <a:latin typeface="+mn-lt"/>
                <a:ea typeface="+mn-ea"/>
                <a:cs typeface="+mn-cs"/>
              </a:rPr>
              <a:t>casacade</a:t>
            </a:r>
            <a:r>
              <a:rPr lang="fr-FR" sz="1200" kern="1200">
                <a:solidFill>
                  <a:schemeClr val="tx1"/>
                </a:solidFill>
                <a:effectLst/>
                <a:latin typeface="+mn-lt"/>
                <a:ea typeface="+mn-ea"/>
                <a:cs typeface="+mn-cs"/>
              </a:rPr>
              <a:t> , fin 2026, </a:t>
            </a:r>
            <a:r>
              <a:rPr lang="fr-FR" sz="1200" kern="1200" err="1">
                <a:solidFill>
                  <a:schemeClr val="tx1"/>
                </a:solidFill>
                <a:effectLst/>
                <a:latin typeface="+mn-lt"/>
                <a:ea typeface="+mn-ea"/>
                <a:cs typeface="+mn-cs"/>
              </a:rPr>
              <a:t>pr</a:t>
            </a:r>
            <a:r>
              <a:rPr lang="fr-FR" sz="1200" kern="1200">
                <a:solidFill>
                  <a:schemeClr val="tx1"/>
                </a:solidFill>
                <a:effectLst/>
                <a:latin typeface="+mn-lt"/>
                <a:ea typeface="+mn-ea"/>
                <a:cs typeface="+mn-cs"/>
              </a:rPr>
              <a:t> renforcer la cyber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3</a:t>
            </a:r>
            <a:r>
              <a:rPr lang="fr-FR" sz="1200" kern="1200" baseline="30000">
                <a:solidFill>
                  <a:schemeClr val="tx1"/>
                </a:solidFill>
                <a:effectLst/>
                <a:latin typeface="+mn-lt"/>
                <a:ea typeface="+mn-ea"/>
                <a:cs typeface="+mn-cs"/>
              </a:rPr>
              <a:t>e</a:t>
            </a:r>
            <a:r>
              <a:rPr lang="fr-FR" sz="1200" kern="1200">
                <a:solidFill>
                  <a:schemeClr val="tx1"/>
                </a:solidFill>
                <a:effectLst/>
                <a:latin typeface="+mn-lt"/>
                <a:ea typeface="+mn-ea"/>
                <a:cs typeface="+mn-cs"/>
              </a:rPr>
              <a:t>: Animation </a:t>
            </a:r>
            <a:r>
              <a:rPr lang="fr-FR" sz="1200" kern="1200" err="1">
                <a:solidFill>
                  <a:schemeClr val="tx1"/>
                </a:solidFill>
                <a:effectLst/>
                <a:latin typeface="+mn-lt"/>
                <a:ea typeface="+mn-ea"/>
                <a:cs typeface="+mn-cs"/>
              </a:rPr>
              <a:t>ecosysteme</a:t>
            </a:r>
            <a:r>
              <a:rPr lang="fr-FR" sz="1200" kern="1200">
                <a:solidFill>
                  <a:schemeClr val="tx1"/>
                </a:solidFill>
                <a:effectLst/>
                <a:latin typeface="+mn-lt"/>
                <a:ea typeface="+mn-ea"/>
                <a:cs typeface="+mn-cs"/>
              </a:rPr>
              <a:t> avec montée de projets collaboratifs pour la CE – On rejoint le bateau à partir de mars.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l’Union européenne promeut une </a:t>
            </a:r>
            <a:r>
              <a:rPr lang="fr-FR" sz="1200" b="1" kern="1200">
                <a:solidFill>
                  <a:schemeClr val="tx1"/>
                </a:solidFill>
                <a:effectLst/>
                <a:latin typeface="+mn-lt"/>
                <a:ea typeface="+mn-ea"/>
                <a:cs typeface="+mn-cs"/>
              </a:rPr>
              <a:t>“autonomie stratégique ouverte”</a:t>
            </a:r>
            <a:r>
              <a:rPr lang="fr-FR" sz="1200" kern="1200">
                <a:solidFill>
                  <a:schemeClr val="tx1"/>
                </a:solidFill>
                <a:effectLst/>
                <a:latin typeface="+mn-lt"/>
                <a:ea typeface="+mn-ea"/>
                <a:cs typeface="+mn-cs"/>
              </a:rPr>
              <a:t>, c’est-à-dire développer </a:t>
            </a:r>
            <a:r>
              <a:rPr lang="fr-FR" sz="1200" b="1" kern="1200">
                <a:solidFill>
                  <a:schemeClr val="tx1"/>
                </a:solidFill>
                <a:effectLst/>
                <a:latin typeface="+mn-lt"/>
                <a:ea typeface="+mn-ea"/>
                <a:cs typeface="+mn-cs"/>
              </a:rPr>
              <a:t>nos propres capacités</a:t>
            </a:r>
            <a:r>
              <a:rPr lang="fr-FR" sz="1200" kern="1200">
                <a:solidFill>
                  <a:schemeClr val="tx1"/>
                </a:solidFill>
                <a:effectLst/>
                <a:latin typeface="+mn-lt"/>
                <a:ea typeface="+mn-ea"/>
                <a:cs typeface="+mn-cs"/>
              </a:rPr>
              <a:t> tout en restant </a:t>
            </a:r>
            <a:r>
              <a:rPr lang="fr-FR" sz="1200" b="1" kern="1200">
                <a:solidFill>
                  <a:schemeClr val="tx1"/>
                </a:solidFill>
                <a:effectLst/>
                <a:latin typeface="+mn-lt"/>
                <a:ea typeface="+mn-ea"/>
                <a:cs typeface="+mn-cs"/>
              </a:rPr>
              <a:t>ouvert aux partenaires extérieurs</a:t>
            </a:r>
            <a:r>
              <a:rPr lang="fr-FR" sz="1200" kern="1200">
                <a:solidFill>
                  <a:schemeClr val="tx1"/>
                </a:solidFill>
                <a:effectLst/>
                <a:latin typeface="+mn-lt"/>
                <a:ea typeface="+mn-ea"/>
                <a:cs typeface="+mn-cs"/>
              </a:rPr>
              <a:t> partageant nos valeurs. L’objectif n’est pas de se couper du monde, mais d’avoir le </a:t>
            </a:r>
            <a:r>
              <a:rPr lang="fr-FR" sz="1200" b="1" kern="1200">
                <a:solidFill>
                  <a:schemeClr val="tx1"/>
                </a:solidFill>
                <a:effectLst/>
                <a:latin typeface="+mn-lt"/>
                <a:ea typeface="+mn-ea"/>
                <a:cs typeface="+mn-cs"/>
              </a:rPr>
              <a:t>choix</a:t>
            </a:r>
            <a:r>
              <a:rPr lang="fr-FR" sz="1200" kern="1200">
                <a:solidFill>
                  <a:schemeClr val="tx1"/>
                </a:solidFill>
                <a:effectLst/>
                <a:latin typeface="+mn-lt"/>
                <a:ea typeface="+mn-ea"/>
                <a:cs typeface="+mn-cs"/>
              </a:rPr>
              <a:t> et la </a:t>
            </a:r>
            <a:r>
              <a:rPr lang="fr-FR" sz="1200" b="1" kern="1200">
                <a:solidFill>
                  <a:schemeClr val="tx1"/>
                </a:solidFill>
                <a:effectLst/>
                <a:latin typeface="+mn-lt"/>
                <a:ea typeface="+mn-ea"/>
                <a:cs typeface="+mn-cs"/>
              </a:rPr>
              <a:t>résilience</a:t>
            </a:r>
            <a:r>
              <a:rPr lang="fr-FR" sz="1200" kern="1200">
                <a:solidFill>
                  <a:schemeClr val="tx1"/>
                </a:solidFill>
                <a:effectLst/>
                <a:latin typeface="+mn-lt"/>
                <a:ea typeface="+mn-ea"/>
                <a:cs typeface="+mn-cs"/>
              </a:rPr>
              <a:t> nécessaires : pouvoir coopérer, importer ou échanger quand tout va bien, </a:t>
            </a:r>
            <a:r>
              <a:rPr lang="fr-FR" sz="1200" i="1" kern="1200">
                <a:solidFill>
                  <a:schemeClr val="tx1"/>
                </a:solidFill>
                <a:effectLst/>
                <a:latin typeface="+mn-lt"/>
                <a:ea typeface="+mn-ea"/>
                <a:cs typeface="+mn-cs"/>
              </a:rPr>
              <a:t>et</a:t>
            </a:r>
            <a:r>
              <a:rPr lang="fr-FR" sz="1200" kern="1200">
                <a:solidFill>
                  <a:schemeClr val="tx1"/>
                </a:solidFill>
                <a:effectLst/>
                <a:latin typeface="+mn-lt"/>
                <a:ea typeface="+mn-ea"/>
                <a:cs typeface="+mn-cs"/>
              </a:rPr>
              <a:t> pouvoir compter sur soi-même lorsque tout va mal.</a:t>
            </a:r>
          </a:p>
          <a:p>
            <a:r>
              <a:rPr lang="fr-FR" sz="1200" b="1" kern="1200">
                <a:solidFill>
                  <a:schemeClr val="tx1"/>
                </a:solidFill>
                <a:effectLst/>
                <a:latin typeface="+mn-lt"/>
                <a:ea typeface="+mn-ea"/>
                <a:cs typeface="+mn-cs"/>
              </a:rPr>
              <a:t>Rôle d’AKTANTIS dans le NCC-FR</a:t>
            </a:r>
            <a:endParaRPr lang="fr-FR"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a:solidFill>
                  <a:schemeClr val="tx1"/>
                </a:solidFill>
                <a:effectLst/>
                <a:latin typeface="+mn-lt"/>
                <a:ea typeface="+mn-ea"/>
                <a:cs typeface="+mn-cs"/>
              </a:rPr>
              <a:t>Identification et mobilisation des parties prenantes clés</a:t>
            </a:r>
            <a:r>
              <a:rPr lang="fr-FR" sz="1200" kern="1200">
                <a:solidFill>
                  <a:schemeClr val="tx1"/>
                </a:solidFill>
                <a:effectLst/>
                <a:latin typeface="+mn-lt"/>
                <a:ea typeface="+mn-ea"/>
                <a:cs typeface="+mn-cs"/>
              </a:rPr>
              <a:t> : entreprises, laboratoires de recherche et acteurs régionaux</a:t>
            </a:r>
          </a:p>
          <a:p>
            <a:pPr marL="171450" lvl="0" indent="-171450">
              <a:buFont typeface="Arial" panose="020B0604020202020204" pitchFamily="34" charset="0"/>
              <a:buChar char="•"/>
            </a:pPr>
            <a:r>
              <a:rPr lang="fr-FR" sz="1200" b="1" kern="1200">
                <a:solidFill>
                  <a:schemeClr val="tx1"/>
                </a:solidFill>
                <a:effectLst/>
                <a:latin typeface="+mn-lt"/>
                <a:ea typeface="+mn-ea"/>
                <a:cs typeface="+mn-cs"/>
              </a:rPr>
              <a:t>Création et partage d’outils pratiques</a:t>
            </a:r>
            <a:r>
              <a:rPr lang="fr-FR" sz="1200" kern="1200">
                <a:solidFill>
                  <a:schemeClr val="tx1"/>
                </a:solidFill>
                <a:effectLst/>
                <a:latin typeface="+mn-lt"/>
                <a:ea typeface="+mn-ea"/>
                <a:cs typeface="+mn-cs"/>
              </a:rPr>
              <a:t> pour faciliter la participation aux appels à projets européens en cybersécurité</a:t>
            </a:r>
          </a:p>
          <a:p>
            <a:pPr marL="171450" lvl="0" indent="-171450">
              <a:buFont typeface="Arial" panose="020B0604020202020204" pitchFamily="34" charset="0"/>
              <a:buChar char="•"/>
            </a:pPr>
            <a:r>
              <a:rPr lang="fr-FR" sz="1200" b="1" kern="1200">
                <a:solidFill>
                  <a:schemeClr val="tx1"/>
                </a:solidFill>
                <a:effectLst/>
                <a:latin typeface="+mn-lt"/>
                <a:ea typeface="+mn-ea"/>
                <a:cs typeface="+mn-cs"/>
              </a:rPr>
              <a:t>Organisation d’ateliers et événements collaboratifs</a:t>
            </a:r>
            <a:r>
              <a:rPr lang="fr-FR" sz="1200" kern="1200">
                <a:solidFill>
                  <a:schemeClr val="tx1"/>
                </a:solidFill>
                <a:effectLst/>
                <a:latin typeface="+mn-lt"/>
                <a:ea typeface="+mn-ea"/>
                <a:cs typeface="+mn-cs"/>
              </a:rPr>
              <a:t> pour favoriser l’émergence de projets européens portés par des acteurs français</a:t>
            </a:r>
          </a:p>
          <a:p>
            <a:pPr marL="171450" lvl="0" indent="-171450">
              <a:buFont typeface="Arial" panose="020B0604020202020204" pitchFamily="34" charset="0"/>
              <a:buChar char="•"/>
            </a:pPr>
            <a:r>
              <a:rPr lang="fr-FR" sz="1200" b="1" kern="1200">
                <a:solidFill>
                  <a:schemeClr val="tx1"/>
                </a:solidFill>
                <a:effectLst/>
                <a:latin typeface="+mn-lt"/>
                <a:ea typeface="+mn-ea"/>
                <a:cs typeface="+mn-cs"/>
              </a:rPr>
              <a:t>Déploiement régional de l’accompagnement</a:t>
            </a:r>
            <a:r>
              <a:rPr lang="fr-FR" sz="1200" kern="1200">
                <a:solidFill>
                  <a:schemeClr val="tx1"/>
                </a:solidFill>
                <a:effectLst/>
                <a:latin typeface="+mn-lt"/>
                <a:ea typeface="+mn-ea"/>
                <a:cs typeface="+mn-cs"/>
              </a:rPr>
              <a:t> : focus sur le Grand Sud (Provence-Alpes-Côte d’Azur et Occitanie)</a:t>
            </a:r>
          </a:p>
          <a:p>
            <a:pPr marL="171450" lvl="0" indent="-171450">
              <a:buFont typeface="Arial" panose="020B0604020202020204" pitchFamily="34" charset="0"/>
              <a:buChar char="•"/>
            </a:pPr>
            <a:r>
              <a:rPr lang="fr-FR" sz="1200" b="1" kern="1200">
                <a:solidFill>
                  <a:schemeClr val="tx1"/>
                </a:solidFill>
                <a:effectLst/>
                <a:latin typeface="+mn-lt"/>
                <a:ea typeface="+mn-ea"/>
                <a:cs typeface="+mn-cs"/>
              </a:rPr>
              <a:t>Soutien au montage de projets</a:t>
            </a:r>
            <a:r>
              <a:rPr lang="fr-FR" sz="1200" kern="1200">
                <a:solidFill>
                  <a:schemeClr val="tx1"/>
                </a:solidFill>
                <a:effectLst/>
                <a:latin typeface="+mn-lt"/>
                <a:ea typeface="+mn-ea"/>
                <a:cs typeface="+mn-cs"/>
              </a:rPr>
              <a:t> pour les appels à projets européens en cybersécurité</a:t>
            </a:r>
          </a:p>
          <a:p>
            <a:pPr marL="171450" lvl="0" indent="-171450">
              <a:buFont typeface="Arial" panose="020B0604020202020204" pitchFamily="34" charset="0"/>
              <a:buChar char="•"/>
            </a:pPr>
            <a:r>
              <a:rPr lang="fr-FR" sz="1200" kern="1200">
                <a:solidFill>
                  <a:schemeClr val="tx1"/>
                </a:solidFill>
                <a:effectLst/>
                <a:latin typeface="+mn-lt"/>
                <a:ea typeface="+mn-ea"/>
                <a:cs typeface="+mn-cs"/>
              </a:rPr>
              <a:t>Contribution à la </a:t>
            </a:r>
            <a:r>
              <a:rPr lang="fr-FR" sz="1200" b="1" kern="1200">
                <a:solidFill>
                  <a:schemeClr val="tx1"/>
                </a:solidFill>
                <a:effectLst/>
                <a:latin typeface="+mn-lt"/>
                <a:ea typeface="+mn-ea"/>
                <a:cs typeface="+mn-cs"/>
              </a:rPr>
              <a:t>conception des cahiers des charges pour les financements en cascade</a:t>
            </a:r>
            <a:endParaRPr lang="fr-FR"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Diffusion proactive des </a:t>
            </a:r>
            <a:r>
              <a:rPr lang="fr-FR" sz="1200" b="1" kern="1200">
                <a:solidFill>
                  <a:schemeClr val="tx1"/>
                </a:solidFill>
                <a:effectLst/>
                <a:latin typeface="+mn-lt"/>
                <a:ea typeface="+mn-ea"/>
                <a:cs typeface="+mn-cs"/>
              </a:rPr>
              <a:t>opportunités de financement en cascade auprès de l’écosystème</a:t>
            </a:r>
            <a:endParaRPr lang="fr-FR" sz="1200" kern="1200">
              <a:solidFill>
                <a:schemeClr val="tx1"/>
              </a:solidFill>
              <a:effectLst/>
              <a:latin typeface="+mn-lt"/>
              <a:ea typeface="+mn-ea"/>
              <a:cs typeface="+mn-cs"/>
            </a:endParaRP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D5D3C-D3B8-C84B-B96B-A1F6B0F3CF1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95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 ’AAP CITADEL est en cours – </a:t>
            </a:r>
            <a:r>
              <a:rPr lang="fr-FR" err="1"/>
              <a:t>finnacement</a:t>
            </a:r>
            <a:r>
              <a:rPr lang="fr-FR"/>
              <a:t> vers les PME </a:t>
            </a:r>
            <a:r>
              <a:rPr lang="fr-FR" err="1"/>
              <a:t>ds</a:t>
            </a:r>
            <a:r>
              <a:rPr lang="fr-FR"/>
              <a:t> le domaine de la sécurité (</a:t>
            </a:r>
            <a:r>
              <a:rPr lang="fr-FR" err="1"/>
              <a:t>resilience</a:t>
            </a:r>
            <a:r>
              <a:rPr lang="fr-FR"/>
              <a:t> en cas cde catastrophe naturelle, protection </a:t>
            </a:r>
            <a:r>
              <a:rPr lang="fr-FR" err="1"/>
              <a:t>ds</a:t>
            </a:r>
            <a:r>
              <a:rPr lang="fr-FR"/>
              <a:t> le cadre d’un gd </a:t>
            </a:r>
            <a:r>
              <a:rPr lang="fr-FR" err="1"/>
              <a:t>evenement</a:t>
            </a:r>
            <a:r>
              <a:rPr lang="fr-FR"/>
              <a:t>) – candidature sous forme d’un consortium offreur pme+ end user de la sécurité (qui peut être un GG, pme, </a:t>
            </a:r>
            <a:r>
              <a:rPr lang="fr-FR" err="1"/>
              <a:t>org</a:t>
            </a:r>
            <a:r>
              <a:rPr lang="fr-FR"/>
              <a:t> public) – financement que </a:t>
            </a:r>
            <a:r>
              <a:rPr lang="fr-FR" err="1"/>
              <a:t>pr</a:t>
            </a:r>
            <a:r>
              <a:rPr lang="fr-FR"/>
              <a:t> pme – </a:t>
            </a:r>
            <a:r>
              <a:rPr lang="fr-FR" err="1"/>
              <a:t>aktantis</a:t>
            </a:r>
            <a:r>
              <a:rPr lang="fr-FR"/>
              <a:t> est organisateur du cascade </a:t>
            </a:r>
            <a:r>
              <a:rPr lang="fr-FR" err="1"/>
              <a:t>funding</a:t>
            </a:r>
            <a:endParaRPr lang="fr-FR"/>
          </a:p>
          <a:p>
            <a:r>
              <a:rPr lang="fr-FR"/>
              <a:t>est un dispositif de financement européen en cascade, destiné à soutenir des projets de </a:t>
            </a:r>
            <a:r>
              <a:rPr lang="fr-FR" b="1"/>
              <a:t>démonstration innovants dans le domaine de la sécurité</a:t>
            </a:r>
            <a:r>
              <a:rPr lang="fr-FR"/>
              <a:t>. Il s’adresse principalement aux </a:t>
            </a:r>
            <a:r>
              <a:rPr lang="fr-FR" b="1"/>
              <a:t>PME européennes développant des technologies numériques appliquées à la sécurité</a:t>
            </a:r>
            <a:r>
              <a:rPr lang="fr-FR"/>
              <a:t> et vise à accélérer le passage de solutions matures vers le terrain.</a:t>
            </a:r>
          </a:p>
          <a:p>
            <a:r>
              <a:rPr lang="fr-FR" b="1"/>
              <a:t>Objectifs :</a:t>
            </a:r>
            <a:endParaRPr lang="fr-FR"/>
          </a:p>
          <a:p>
            <a:r>
              <a:rPr lang="fr-FR"/>
              <a:t>Stimuler la collaboration entre PME numériques et acteurs du secteur de la sécurité.</a:t>
            </a:r>
          </a:p>
          <a:p>
            <a:r>
              <a:rPr lang="fr-FR"/>
              <a:t>Accélérer l’adoption de solutions digitales innovantes.</a:t>
            </a:r>
          </a:p>
          <a:p>
            <a:r>
              <a:rPr lang="fr-FR"/>
              <a:t>Renforcer la résilience des infrastructures critiques européennes.</a:t>
            </a:r>
          </a:p>
          <a:p>
            <a:r>
              <a:rPr lang="fr-FR" b="1"/>
              <a:t>Financement :</a:t>
            </a:r>
            <a:endParaRPr lang="fr-FR"/>
          </a:p>
          <a:p>
            <a:r>
              <a:rPr lang="fr-FR"/>
              <a:t>Projets de démonstration, pas de R&amp;D exploratoire.</a:t>
            </a:r>
          </a:p>
          <a:p>
            <a:r>
              <a:rPr lang="fr-FR"/>
              <a:t>60 000 € par projet (subvention forfaitaire) avec 20 % de cofinancement privé.</a:t>
            </a:r>
          </a:p>
          <a:p>
            <a:r>
              <a:rPr lang="fr-FR"/>
              <a:t>Budget total : 1,98 M€ pour 33 projets sur deux appels.</a:t>
            </a:r>
            <a:br>
              <a:rPr lang="fr-FR"/>
            </a:br>
            <a:r>
              <a:rPr lang="fr-FR"/>
              <a:t>1</a:t>
            </a:r>
            <a:r>
              <a:rPr lang="fr-FR" baseline="30000"/>
              <a:t>er</a:t>
            </a:r>
            <a:r>
              <a:rPr lang="fr-FR"/>
              <a:t> appel à projet piloté par AKTANTIS</a:t>
            </a:r>
          </a:p>
          <a:p>
            <a:r>
              <a:rPr lang="fr-FR"/>
              <a:t>Sélection par experts indépendants.</a:t>
            </a:r>
          </a:p>
          <a:p>
            <a:r>
              <a:rPr lang="fr-FR" b="1"/>
              <a:t>Organisation des projets :</a:t>
            </a:r>
            <a:endParaRPr lang="fr-FR"/>
          </a:p>
          <a:p>
            <a:r>
              <a:rPr lang="fr-FR"/>
              <a:t>Collaboration obligatoire entre </a:t>
            </a:r>
            <a:r>
              <a:rPr lang="fr-FR" b="1"/>
              <a:t>une PME technologique</a:t>
            </a:r>
            <a:r>
              <a:rPr lang="fr-FR"/>
              <a:t> et </a:t>
            </a:r>
            <a:r>
              <a:rPr lang="fr-FR" b="1"/>
              <a:t>un acteur côté sécurité</a:t>
            </a:r>
            <a:r>
              <a:rPr lang="fr-FR"/>
              <a:t> (opérateur, gestionnaire d’infrastructure, end-user, etc.).</a:t>
            </a:r>
          </a:p>
          <a:p>
            <a:r>
              <a:rPr lang="fr-FR"/>
              <a:t>Focus sur des solutions digitales pour des cas d’usage en conditions réelles ou quasi réelles.</a:t>
            </a:r>
          </a:p>
          <a:p>
            <a:r>
              <a:rPr lang="fr-FR"/>
              <a:t>Les partenariats transnationaux sont encouragés.</a:t>
            </a:r>
          </a:p>
          <a:p>
            <a:r>
              <a:rPr lang="fr-FR" b="1"/>
              <a:t>Technologies et secteurs ciblés :</a:t>
            </a:r>
            <a:endParaRPr lang="fr-FR"/>
          </a:p>
          <a:p>
            <a:r>
              <a:rPr lang="fr-FR"/>
              <a:t>IA, analyse de données, IoT, capteurs, photonique, optique, robotique, cybersécurité, cloud et connectivité sécurisée.</a:t>
            </a:r>
          </a:p>
          <a:p>
            <a:r>
              <a:rPr lang="fr-FR"/>
              <a:t>Solutions TRL 5–6 visant la démonstration TRL 6–7.</a:t>
            </a:r>
          </a:p>
          <a:p>
            <a:r>
              <a:rPr lang="fr-FR"/>
              <a:t>Cas d’usage : infrastructures critiques (énergie, eau, transport, santé), résilience / continuité de service, smart </a:t>
            </a:r>
            <a:r>
              <a:rPr lang="fr-FR" err="1"/>
              <a:t>cities</a:t>
            </a:r>
            <a:r>
              <a:rPr lang="fr-FR"/>
              <a:t> et grands rassemblements.</a:t>
            </a:r>
          </a:p>
          <a:p>
            <a:r>
              <a:rPr lang="fr-FR" b="1"/>
              <a:t>Calendrier Open Call 1 :</a:t>
            </a:r>
            <a:endParaRPr lang="fr-FR"/>
          </a:p>
          <a:p>
            <a:r>
              <a:rPr lang="fr-FR"/>
              <a:t>24 février 2026 : ouverture</a:t>
            </a:r>
          </a:p>
          <a:p>
            <a:r>
              <a:rPr lang="fr-FR"/>
              <a:t>5 mai 2026 : clôture</a:t>
            </a:r>
          </a:p>
          <a:p>
            <a:r>
              <a:rPr lang="fr-FR"/>
              <a:t>Juin 2026 : sélection</a:t>
            </a:r>
          </a:p>
          <a:p>
            <a:r>
              <a:rPr lang="fr-FR"/>
              <a:t>Octobre 2026 : démarrage des projets</a:t>
            </a:r>
          </a:p>
          <a:p>
            <a:r>
              <a:rPr lang="fr-FR"/>
              <a:t>Evènements de </a:t>
            </a:r>
            <a:r>
              <a:rPr lang="fr-FR" err="1"/>
              <a:t>matchmking</a:t>
            </a:r>
            <a:r>
              <a:rPr lang="fr-FR"/>
              <a:t> en mars &amp; avril</a:t>
            </a:r>
          </a:p>
          <a:p>
            <a:r>
              <a:rPr lang="fr-FR" b="1"/>
              <a:t>Message clé :</a:t>
            </a:r>
            <a:br>
              <a:rPr lang="fr-FR"/>
            </a:br>
            <a:r>
              <a:rPr lang="fr-FR"/>
              <a:t>CITADEL est une opportunité concrète pour </a:t>
            </a:r>
            <a:r>
              <a:rPr lang="fr-FR" b="1"/>
              <a:t>tester vos solutions sur le terrain, collaborer avec des acteurs opérationnels et accélérer l’accès au marché</a:t>
            </a:r>
            <a:r>
              <a:rPr lang="fr-FR"/>
              <a:t>. Anticipez votre cas d’usage, identifiez votre partenaire côté sécurité et participez aux événements de matchmaking pour maximiser vos chances de succès.</a:t>
            </a:r>
          </a:p>
          <a:p>
            <a:r>
              <a:rPr lang="fr-FR"/>
              <a:t>SUIVRE ACTU SUR LINKEDIN</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9D1FC0-3CE7-467B-8DE9-EA390EFF7EE5}"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835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9BB4630-D7C7-4E5B-8CA1-11ECA8C22ED9}" type="slidenum">
              <a:rPr lang="en-GB" smtClean="0"/>
              <a:t>8</a:t>
            </a:fld>
            <a:endParaRPr lang="en-GB"/>
          </a:p>
        </p:txBody>
      </p:sp>
    </p:spTree>
    <p:extLst>
      <p:ext uri="{BB962C8B-B14F-4D97-AF65-F5344CB8AC3E}">
        <p14:creationId xmlns:p14="http://schemas.microsoft.com/office/powerpoint/2010/main" val="3713468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Sujet pur de souveraineté: renforcer la production de composants en EU, gde politique EU </a:t>
            </a:r>
            <a:r>
              <a:rPr lang="fr-FR" err="1"/>
              <a:t>ds</a:t>
            </a:r>
            <a:r>
              <a:rPr lang="fr-FR"/>
              <a:t> le chips </a:t>
            </a:r>
            <a:r>
              <a:rPr lang="fr-FR" err="1"/>
              <a:t>Act</a:t>
            </a:r>
            <a:r>
              <a:rPr lang="fr-FR"/>
              <a:t>- </a:t>
            </a:r>
            <a:r>
              <a:rPr lang="fr-FR" err="1"/>
              <a:t>aktantis</a:t>
            </a:r>
            <a:r>
              <a:rPr lang="fr-FR"/>
              <a:t>= point d entrée pour les utilisateurs  - cible = SU et PME – les GG intéressés pourront en bénéficier mais u prix du marché – ca commence juste, contact=</a:t>
            </a:r>
            <a:r>
              <a:rPr lang="fr-FR" err="1"/>
              <a:t>marielle</a:t>
            </a:r>
            <a:r>
              <a:rPr lang="fr-FR"/>
              <a:t>  -acc individuel vers les </a:t>
            </a:r>
            <a:r>
              <a:rPr lang="fr-FR" err="1"/>
              <a:t>ent</a:t>
            </a:r>
            <a:endParaRPr lang="fr-FR"/>
          </a:p>
        </p:txBody>
      </p:sp>
      <p:sp>
        <p:nvSpPr>
          <p:cNvPr id="4" name="Espace réservé du numéro de diapositive 3"/>
          <p:cNvSpPr>
            <a:spLocks noGrp="1"/>
          </p:cNvSpPr>
          <p:nvPr>
            <p:ph type="sldNum" sz="quarter" idx="5"/>
          </p:nvPr>
        </p:nvSpPr>
        <p:spPr/>
        <p:txBody>
          <a:bodyPr/>
          <a:lstStyle/>
          <a:p>
            <a:fld id="{D89D5D3C-D3B8-C84B-B96B-A1F6B0F3CF10}" type="slidenum">
              <a:rPr lang="fr-FR" smtClean="0"/>
              <a:t>56</a:t>
            </a:fld>
            <a:endParaRPr lang="fr-FR"/>
          </a:p>
        </p:txBody>
      </p:sp>
    </p:spTree>
    <p:extLst>
      <p:ext uri="{BB962C8B-B14F-4D97-AF65-F5344CB8AC3E}">
        <p14:creationId xmlns:p14="http://schemas.microsoft.com/office/powerpoint/2010/main" val="2516495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8748DD-65D6-4E0A-9049-026C6E6999CB}" type="slidenum">
              <a:rPr lang="fr-FR" smtClean="0"/>
              <a:t>57</a:t>
            </a:fld>
            <a:endParaRPr lang="fr-FR"/>
          </a:p>
        </p:txBody>
      </p:sp>
    </p:spTree>
    <p:extLst>
      <p:ext uri="{BB962C8B-B14F-4D97-AF65-F5344CB8AC3E}">
        <p14:creationId xmlns:p14="http://schemas.microsoft.com/office/powerpoint/2010/main" val="2675296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CAB5670-9DE1-1943-99BE-1B761B7224A1}" type="slidenum">
              <a:rPr lang="fr-FR" smtClean="0"/>
              <a:t>70</a:t>
            </a:fld>
            <a:endParaRPr lang="fr-FR"/>
          </a:p>
        </p:txBody>
      </p:sp>
    </p:spTree>
    <p:extLst>
      <p:ext uri="{BB962C8B-B14F-4D97-AF65-F5344CB8AC3E}">
        <p14:creationId xmlns:p14="http://schemas.microsoft.com/office/powerpoint/2010/main" val="680090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CAB5670-9DE1-1943-99BE-1B761B7224A1}" type="slidenum">
              <a:rPr lang="fr-FR" smtClean="0"/>
              <a:t>74</a:t>
            </a:fld>
            <a:endParaRPr lang="fr-FR"/>
          </a:p>
        </p:txBody>
      </p:sp>
    </p:spTree>
    <p:extLst>
      <p:ext uri="{BB962C8B-B14F-4D97-AF65-F5344CB8AC3E}">
        <p14:creationId xmlns:p14="http://schemas.microsoft.com/office/powerpoint/2010/main" val="2690130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834F494-D8EA-4A72-8CD7-500AD1F9F5C9}" type="slidenum">
              <a:rPr lang="fr-FR" smtClean="0"/>
              <a:t>76</a:t>
            </a:fld>
            <a:endParaRPr lang="fr-FR"/>
          </a:p>
        </p:txBody>
      </p:sp>
    </p:spTree>
    <p:extLst>
      <p:ext uri="{BB962C8B-B14F-4D97-AF65-F5344CB8AC3E}">
        <p14:creationId xmlns:p14="http://schemas.microsoft.com/office/powerpoint/2010/main" val="3869605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834F494-D8EA-4A72-8CD7-500AD1F9F5C9}" type="slidenum">
              <a:rPr lang="fr-FR" smtClean="0"/>
              <a:t>77</a:t>
            </a:fld>
            <a:endParaRPr lang="fr-FR"/>
          </a:p>
        </p:txBody>
      </p:sp>
    </p:spTree>
    <p:extLst>
      <p:ext uri="{BB962C8B-B14F-4D97-AF65-F5344CB8AC3E}">
        <p14:creationId xmlns:p14="http://schemas.microsoft.com/office/powerpoint/2010/main" val="1919785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5B580-24DF-2A3D-8762-466B2BEDF3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8AE403-2C6A-A0B6-DBCB-223345A8F8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A1C8F9-857C-8EB8-ECF9-C9AE865C5B4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BCAC8FD-378A-3BD4-C032-22E13208C335}"/>
              </a:ext>
            </a:extLst>
          </p:cNvPr>
          <p:cNvSpPr>
            <a:spLocks noGrp="1"/>
          </p:cNvSpPr>
          <p:nvPr>
            <p:ph type="sldNum" sz="quarter" idx="5"/>
          </p:nvPr>
        </p:nvSpPr>
        <p:spPr/>
        <p:txBody>
          <a:bodyPr/>
          <a:lstStyle/>
          <a:p>
            <a:fld id="{F834F494-D8EA-4A72-8CD7-500AD1F9F5C9}" type="slidenum">
              <a:rPr lang="fr-FR" smtClean="0"/>
              <a:t>78</a:t>
            </a:fld>
            <a:endParaRPr lang="fr-FR"/>
          </a:p>
        </p:txBody>
      </p:sp>
    </p:spTree>
    <p:extLst>
      <p:ext uri="{BB962C8B-B14F-4D97-AF65-F5344CB8AC3E}">
        <p14:creationId xmlns:p14="http://schemas.microsoft.com/office/powerpoint/2010/main" val="3985503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E20BD-ABE6-7A3D-D3B7-5D836B1EE8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EB2248-0A23-2809-B0CE-66DD33C6A40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99AC1C-2D34-0705-E7A0-02B342B4EB5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B52F94E-05DA-103D-11C1-92E28748D5BA}"/>
              </a:ext>
            </a:extLst>
          </p:cNvPr>
          <p:cNvSpPr>
            <a:spLocks noGrp="1"/>
          </p:cNvSpPr>
          <p:nvPr>
            <p:ph type="sldNum" sz="quarter" idx="5"/>
          </p:nvPr>
        </p:nvSpPr>
        <p:spPr/>
        <p:txBody>
          <a:bodyPr/>
          <a:lstStyle/>
          <a:p>
            <a:fld id="{F834F494-D8EA-4A72-8CD7-500AD1F9F5C9}" type="slidenum">
              <a:rPr lang="fr-FR" smtClean="0"/>
              <a:t>79</a:t>
            </a:fld>
            <a:endParaRPr lang="fr-FR"/>
          </a:p>
        </p:txBody>
      </p:sp>
    </p:spTree>
    <p:extLst>
      <p:ext uri="{BB962C8B-B14F-4D97-AF65-F5344CB8AC3E}">
        <p14:creationId xmlns:p14="http://schemas.microsoft.com/office/powerpoint/2010/main" val="3823679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CAB5670-9DE1-1943-99BE-1B761B7224A1}" type="slidenum">
              <a:rPr lang="fr-FR" smtClean="0"/>
              <a:t>83</a:t>
            </a:fld>
            <a:endParaRPr lang="fr-FR"/>
          </a:p>
        </p:txBody>
      </p:sp>
    </p:spTree>
    <p:extLst>
      <p:ext uri="{BB962C8B-B14F-4D97-AF65-F5344CB8AC3E}">
        <p14:creationId xmlns:p14="http://schemas.microsoft.com/office/powerpoint/2010/main" val="161072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9BB4630-D7C7-4E5B-8CA1-11ECA8C22ED9}" type="slidenum">
              <a:rPr lang="en-GB" smtClean="0"/>
              <a:t>9</a:t>
            </a:fld>
            <a:endParaRPr lang="en-GB"/>
          </a:p>
        </p:txBody>
      </p:sp>
    </p:spTree>
    <p:extLst>
      <p:ext uri="{BB962C8B-B14F-4D97-AF65-F5344CB8AC3E}">
        <p14:creationId xmlns:p14="http://schemas.microsoft.com/office/powerpoint/2010/main" val="373285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90328908" name="Slide Image Placeholder 1"/>
          <p:cNvSpPr>
            <a:spLocks noGrp="1" noRot="1" noChangeAspect="1"/>
          </p:cNvSpPr>
          <p:nvPr>
            <p:ph type="sldImg"/>
          </p:nvPr>
        </p:nvSpPr>
        <p:spPr bwMode="auto"/>
      </p:sp>
      <p:sp>
        <p:nvSpPr>
          <p:cNvPr id="167167711" name="Notes Placeholder 2"/>
          <p:cNvSpPr>
            <a:spLocks noGrp="1"/>
          </p:cNvSpPr>
          <p:nvPr>
            <p:ph type="body" idx="1"/>
          </p:nvPr>
        </p:nvSpPr>
        <p:spPr bwMode="auto"/>
        <p:txBody>
          <a:bodyPr/>
          <a:lstStyle/>
          <a:p>
            <a:pPr>
              <a:defRPr/>
            </a:pPr>
            <a:endParaRPr/>
          </a:p>
        </p:txBody>
      </p:sp>
      <p:sp>
        <p:nvSpPr>
          <p:cNvPr id="1577393266" name="Slide Number Placeholder 3"/>
          <p:cNvSpPr>
            <a:spLocks noGrp="1"/>
          </p:cNvSpPr>
          <p:nvPr>
            <p:ph type="sldNum" sz="quarter" idx="10"/>
          </p:nvPr>
        </p:nvSpPr>
        <p:spPr bwMode="auto"/>
        <p:txBody>
          <a:bodyPr/>
          <a:lstStyle/>
          <a:p>
            <a:pPr>
              <a:defRPr/>
            </a:pPr>
            <a:fld id="{F2743972-8B4B-31C5-0653-9799DFAB7BAC}" type="slidenum">
              <a:rPr/>
              <a:t>30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61613199" name="PlaceHolder 1"/>
          <p:cNvSpPr>
            <a:spLocks noGrp="1" noRot="1" noChangeAspect="1"/>
          </p:cNvSpPr>
          <p:nvPr>
            <p:ph type="sldImg"/>
          </p:nvPr>
        </p:nvSpPr>
        <p:spPr bwMode="auto">
          <a:xfrm>
            <a:off x="420688" y="1239838"/>
            <a:ext cx="5954712" cy="3349625"/>
          </a:xfrm>
          <a:prstGeom prst="rect">
            <a:avLst/>
          </a:prstGeom>
        </p:spPr>
      </p:sp>
      <p:sp>
        <p:nvSpPr>
          <p:cNvPr id="1660104067"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959145340"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42950CC0-3574-4019-9216-43CF1CE984DD}" type="slidenum">
              <a:rPr lang="fr-FR" sz="1400" spc="-1">
                <a:solidFill>
                  <a:srgbClr val="000000"/>
                </a:solidFill>
              </a:rPr>
              <a:t>31</a:t>
            </a:fld>
            <a:endParaRPr lang="fr-FR" sz="1400"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01328461" name="PlaceHolder 1"/>
          <p:cNvSpPr>
            <a:spLocks noGrp="1" noRot="1" noChangeAspect="1"/>
          </p:cNvSpPr>
          <p:nvPr>
            <p:ph type="sldImg"/>
          </p:nvPr>
        </p:nvSpPr>
        <p:spPr bwMode="auto">
          <a:xfrm>
            <a:off x="420688" y="1239838"/>
            <a:ext cx="5954712" cy="3349625"/>
          </a:xfrm>
          <a:prstGeom prst="rect">
            <a:avLst/>
          </a:prstGeom>
        </p:spPr>
      </p:sp>
      <p:sp>
        <p:nvSpPr>
          <p:cNvPr id="1201592270" name="PlaceHolder 2"/>
          <p:cNvSpPr>
            <a:spLocks noGrp="1"/>
          </p:cNvSpPr>
          <p:nvPr>
            <p:ph type="body"/>
          </p:nvPr>
        </p:nvSpPr>
        <p:spPr bwMode="auto">
          <a:xfrm>
            <a:off x="679768" y="4776596"/>
            <a:ext cx="5437605" cy="3908125"/>
          </a:xfrm>
          <a:prstGeom prst="rect">
            <a:avLst/>
          </a:prstGeom>
        </p:spPr>
        <p:txBody>
          <a:bodyPr lIns="0" tIns="0" rIns="0" bIns="0">
            <a:noAutofit/>
          </a:bodyPr>
          <a:lstStyle/>
          <a:p>
            <a:pPr>
              <a:defRPr/>
            </a:pPr>
            <a:endParaRPr lang="fr-FR" sz="2300" spc="-1">
              <a:latin typeface="Arial"/>
            </a:endParaRPr>
          </a:p>
        </p:txBody>
      </p:sp>
      <p:sp>
        <p:nvSpPr>
          <p:cNvPr id="44969546" name="CustomShape 3"/>
          <p:cNvSpPr/>
          <p:nvPr/>
        </p:nvSpPr>
        <p:spPr bwMode="auto">
          <a:xfrm>
            <a:off x="3850856" y="9430220"/>
            <a:ext cx="2945213" cy="494682"/>
          </a:xfrm>
          <a:prstGeom prst="rect">
            <a:avLst/>
          </a:prstGeom>
          <a:noFill/>
          <a:ln>
            <a:noFill/>
          </a:ln>
        </p:spPr>
        <p:style>
          <a:lnRef idx="0">
            <a:srgbClr val="000000"/>
          </a:lnRef>
          <a:fillRef idx="0">
            <a:srgbClr val="000000"/>
          </a:fillRef>
          <a:effectRef idx="0">
            <a:srgbClr val="000000"/>
          </a:effectRef>
          <a:fontRef idx="minor"/>
        </p:style>
        <p:txBody>
          <a:bodyPr lIns="105345" tIns="52673" rIns="105345" bIns="52673" anchor="b">
            <a:noAutofit/>
          </a:bodyPr>
          <a:lstStyle/>
          <a:p>
            <a:pPr algn="r">
              <a:lnSpc>
                <a:spcPct val="100000"/>
              </a:lnSpc>
              <a:defRPr/>
            </a:pPr>
            <a:fld id="{42950CC0-3574-4019-9216-43CF1CE984DD}" type="slidenum">
              <a:rPr lang="fr-FR" sz="1400" spc="-1">
                <a:solidFill>
                  <a:srgbClr val="000000"/>
                </a:solidFill>
              </a:rPr>
              <a:t>32</a:t>
            </a:fld>
            <a:endParaRPr lang="fr-FR" sz="1400"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928484" name="Slide Image Placeholder 1"/>
          <p:cNvSpPr>
            <a:spLocks noGrp="1" noRot="1" noChangeAspect="1"/>
          </p:cNvSpPr>
          <p:nvPr>
            <p:ph type="sldImg"/>
          </p:nvPr>
        </p:nvSpPr>
        <p:spPr bwMode="auto"/>
      </p:sp>
      <p:sp>
        <p:nvSpPr>
          <p:cNvPr id="1313394771" name="Notes Placeholder 2"/>
          <p:cNvSpPr>
            <a:spLocks noGrp="1"/>
          </p:cNvSpPr>
          <p:nvPr>
            <p:ph type="body" idx="1"/>
          </p:nvPr>
        </p:nvSpPr>
        <p:spPr bwMode="auto"/>
        <p:txBody>
          <a:bodyPr/>
          <a:lstStyle/>
          <a:p>
            <a:pPr>
              <a:defRPr/>
            </a:pPr>
            <a:endParaRPr/>
          </a:p>
        </p:txBody>
      </p:sp>
      <p:sp>
        <p:nvSpPr>
          <p:cNvPr id="259620425" name="Slide Number Placeholder 3"/>
          <p:cNvSpPr>
            <a:spLocks noGrp="1"/>
          </p:cNvSpPr>
          <p:nvPr>
            <p:ph type="sldNum" sz="quarter" idx="10"/>
          </p:nvPr>
        </p:nvSpPr>
        <p:spPr bwMode="auto"/>
        <p:txBody>
          <a:bodyPr/>
          <a:lstStyle/>
          <a:p>
            <a:pPr>
              <a:defRPr/>
            </a:pPr>
            <a:fld id="{F2743972-8B4B-31C5-0653-9799DFAB7BAC}" type="slidenum">
              <a:rPr/>
              <a:t>33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97120839" name="Slide Image Placeholder 1"/>
          <p:cNvSpPr>
            <a:spLocks noGrp="1" noRot="1" noChangeAspect="1"/>
          </p:cNvSpPr>
          <p:nvPr>
            <p:ph type="sldImg"/>
          </p:nvPr>
        </p:nvSpPr>
        <p:spPr bwMode="auto"/>
      </p:sp>
      <p:sp>
        <p:nvSpPr>
          <p:cNvPr id="195138212" name="Notes Placeholder 2"/>
          <p:cNvSpPr>
            <a:spLocks noGrp="1"/>
          </p:cNvSpPr>
          <p:nvPr>
            <p:ph type="body" idx="1"/>
          </p:nvPr>
        </p:nvSpPr>
        <p:spPr bwMode="auto"/>
        <p:txBody>
          <a:bodyPr/>
          <a:lstStyle/>
          <a:p>
            <a:pPr>
              <a:defRPr/>
            </a:pPr>
            <a:endParaRPr/>
          </a:p>
        </p:txBody>
      </p:sp>
      <p:sp>
        <p:nvSpPr>
          <p:cNvPr id="241408683" name="Slide Number Placeholder 3"/>
          <p:cNvSpPr>
            <a:spLocks noGrp="1"/>
          </p:cNvSpPr>
          <p:nvPr>
            <p:ph type="sldNum" sz="quarter" idx="10"/>
          </p:nvPr>
        </p:nvSpPr>
        <p:spPr bwMode="auto"/>
        <p:txBody>
          <a:bodyPr/>
          <a:lstStyle/>
          <a:p>
            <a:pPr>
              <a:defRPr/>
            </a:pPr>
            <a:fld id="{F2743972-8B4B-31C5-0653-9799DFAB7BAC}" type="slidenum">
              <a:rPr/>
              <a:t>34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ouverture">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41E7F7C-B881-C182-6569-CB9CAA1CD96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061476" y="2807091"/>
            <a:ext cx="4339982" cy="1243817"/>
          </a:xfrm>
          <a:prstGeom prst="rect">
            <a:avLst/>
          </a:prstGeom>
        </p:spPr>
      </p:pic>
      <p:sp>
        <p:nvSpPr>
          <p:cNvPr id="2" name="Rectangle 1">
            <a:extLst>
              <a:ext uri="{FF2B5EF4-FFF2-40B4-BE49-F238E27FC236}">
                <a16:creationId xmlns:a16="http://schemas.microsoft.com/office/drawing/2014/main" id="{F45BF1A6-C509-E94F-E6FA-E879ECD251D6}"/>
              </a:ext>
            </a:extLst>
          </p:cNvPr>
          <p:cNvSpPr/>
          <p:nvPr userDrawn="1"/>
        </p:nvSpPr>
        <p:spPr>
          <a:xfrm>
            <a:off x="0"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3" name="Rectangle 2">
            <a:extLst>
              <a:ext uri="{FF2B5EF4-FFF2-40B4-BE49-F238E27FC236}">
                <a16:creationId xmlns:a16="http://schemas.microsoft.com/office/drawing/2014/main" id="{83B77181-A063-8939-7651-EC047E13A37D}"/>
              </a:ext>
            </a:extLst>
          </p:cNvPr>
          <p:cNvSpPr/>
          <p:nvPr userDrawn="1"/>
        </p:nvSpPr>
        <p:spPr>
          <a:xfrm>
            <a:off x="11994078"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4" name="Rectangle 3">
            <a:extLst>
              <a:ext uri="{FF2B5EF4-FFF2-40B4-BE49-F238E27FC236}">
                <a16:creationId xmlns:a16="http://schemas.microsoft.com/office/drawing/2014/main" id="{E1B8D0AC-46A7-51AF-9B9E-92B3DBCF62D8}"/>
              </a:ext>
            </a:extLst>
          </p:cNvPr>
          <p:cNvSpPr/>
          <p:nvPr userDrawn="1"/>
        </p:nvSpPr>
        <p:spPr>
          <a:xfrm rot="5400000">
            <a:off x="6000009" y="-5899066"/>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5" name="Rectangle 4">
            <a:extLst>
              <a:ext uri="{FF2B5EF4-FFF2-40B4-BE49-F238E27FC236}">
                <a16:creationId xmlns:a16="http://schemas.microsoft.com/office/drawing/2014/main" id="{7FB12A50-C2BB-C311-64C1-5FF32A7B8448}"/>
              </a:ext>
            </a:extLst>
          </p:cNvPr>
          <p:cNvSpPr/>
          <p:nvPr userDrawn="1"/>
        </p:nvSpPr>
        <p:spPr>
          <a:xfrm rot="5400000">
            <a:off x="6000009" y="762991"/>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pic>
        <p:nvPicPr>
          <p:cNvPr id="6" name="Image 5">
            <a:extLst>
              <a:ext uri="{FF2B5EF4-FFF2-40B4-BE49-F238E27FC236}">
                <a16:creationId xmlns:a16="http://schemas.microsoft.com/office/drawing/2014/main" id="{F066CD8A-3DA6-FE55-293B-CCCEA2A2B8C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786191" y="5768458"/>
            <a:ext cx="3031566" cy="648799"/>
          </a:xfrm>
          <a:prstGeom prst="rect">
            <a:avLst/>
          </a:prstGeom>
        </p:spPr>
      </p:pic>
      <p:sp>
        <p:nvSpPr>
          <p:cNvPr id="8" name="ZoneTexte 7">
            <a:extLst>
              <a:ext uri="{FF2B5EF4-FFF2-40B4-BE49-F238E27FC236}">
                <a16:creationId xmlns:a16="http://schemas.microsoft.com/office/drawing/2014/main" id="{3D48C614-375F-A23D-2F7F-06E9E9EDC7A4}"/>
              </a:ext>
            </a:extLst>
          </p:cNvPr>
          <p:cNvSpPr txBox="1"/>
          <p:nvPr userDrawn="1"/>
        </p:nvSpPr>
        <p:spPr>
          <a:xfrm>
            <a:off x="8786191" y="5514542"/>
            <a:ext cx="1872245" cy="253916"/>
          </a:xfrm>
          <a:prstGeom prst="rect">
            <a:avLst/>
          </a:prstGeom>
          <a:noFill/>
        </p:spPr>
        <p:txBody>
          <a:bodyPr wrap="square" rtlCol="0">
            <a:spAutoFit/>
          </a:bodyPr>
          <a:lstStyle/>
          <a:p>
            <a:pPr lvl="0"/>
            <a:r>
              <a:rPr lang="fr-FR" sz="1050" b="0" i="0">
                <a:solidFill>
                  <a:schemeClr val="bg2">
                    <a:lumMod val="25000"/>
                  </a:schemeClr>
                </a:solidFill>
                <a:latin typeface="Poppins" pitchFamily="2" charset="77"/>
                <a:cs typeface="Poppins" pitchFamily="2" charset="77"/>
              </a:rPr>
              <a:t>Un dispositif de </a:t>
            </a:r>
          </a:p>
        </p:txBody>
      </p:sp>
    </p:spTree>
    <p:extLst>
      <p:ext uri="{BB962C8B-B14F-4D97-AF65-F5344CB8AC3E}">
        <p14:creationId xmlns:p14="http://schemas.microsoft.com/office/powerpoint/2010/main" val="71602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sposition personnalisée">
    <p:bg>
      <p:bgPr>
        <a:solidFill>
          <a:srgbClr val="F0C82D"/>
        </a:solidFill>
        <a:effectLst/>
      </p:bgPr>
    </p:bg>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BB9905AF-ED28-BC80-5C20-5A311FED0C1D}"/>
              </a:ext>
            </a:extLst>
          </p:cNvPr>
          <p:cNvSpPr>
            <a:spLocks noGrp="1"/>
          </p:cNvSpPr>
          <p:nvPr>
            <p:ph type="pic" sz="quarter" idx="10"/>
          </p:nvPr>
        </p:nvSpPr>
        <p:spPr>
          <a:xfrm>
            <a:off x="0" y="0"/>
            <a:ext cx="6872288" cy="6858000"/>
          </a:xfrm>
          <a:prstGeom prst="rect">
            <a:avLst/>
          </a:prstGeom>
        </p:spPr>
        <p:txBody>
          <a:bodyPr/>
          <a:lstStyle/>
          <a:p>
            <a:endParaRPr lang="fr-FR"/>
          </a:p>
        </p:txBody>
      </p:sp>
      <p:sp>
        <p:nvSpPr>
          <p:cNvPr id="9" name="Espace réservé pour une image  8">
            <a:extLst>
              <a:ext uri="{FF2B5EF4-FFF2-40B4-BE49-F238E27FC236}">
                <a16:creationId xmlns:a16="http://schemas.microsoft.com/office/drawing/2014/main" id="{50276C7B-287B-11CB-B833-A3F41B5A5A06}"/>
              </a:ext>
            </a:extLst>
          </p:cNvPr>
          <p:cNvSpPr>
            <a:spLocks noGrp="1"/>
          </p:cNvSpPr>
          <p:nvPr>
            <p:ph type="pic" sz="quarter" idx="11" hasCustomPrompt="1"/>
          </p:nvPr>
        </p:nvSpPr>
        <p:spPr>
          <a:xfrm>
            <a:off x="7358063" y="671513"/>
            <a:ext cx="2357437" cy="957262"/>
          </a:xfrm>
          <a:prstGeom prst="rect">
            <a:avLst/>
          </a:prstGeom>
        </p:spPr>
        <p:txBody>
          <a:bodyPr/>
          <a:lstStyle>
            <a:lvl1pPr>
              <a:defRPr>
                <a:solidFill>
                  <a:schemeClr val="bg1"/>
                </a:solidFill>
              </a:defRPr>
            </a:lvl1pPr>
          </a:lstStyle>
          <a:p>
            <a:r>
              <a:rPr lang="fr-FR"/>
              <a:t>logo </a:t>
            </a:r>
            <a:r>
              <a:rPr lang="fr-FR" err="1"/>
              <a:t>innov</a:t>
            </a:r>
            <a:endParaRPr lang="fr-FR"/>
          </a:p>
        </p:txBody>
      </p:sp>
      <p:sp>
        <p:nvSpPr>
          <p:cNvPr id="11" name="Espace réservé du texte 10">
            <a:extLst>
              <a:ext uri="{FF2B5EF4-FFF2-40B4-BE49-F238E27FC236}">
                <a16:creationId xmlns:a16="http://schemas.microsoft.com/office/drawing/2014/main" id="{69F0FBB0-1995-111A-1A26-1AB48BF20267}"/>
              </a:ext>
            </a:extLst>
          </p:cNvPr>
          <p:cNvSpPr>
            <a:spLocks noGrp="1"/>
          </p:cNvSpPr>
          <p:nvPr>
            <p:ph type="body" sz="quarter" idx="12" hasCustomPrompt="1"/>
          </p:nvPr>
        </p:nvSpPr>
        <p:spPr>
          <a:xfrm>
            <a:off x="7272334" y="2000252"/>
            <a:ext cx="3171825" cy="557213"/>
          </a:xfrm>
          <a:prstGeom prst="rect">
            <a:avLst/>
          </a:prstGeom>
        </p:spPr>
        <p:txBody>
          <a:bodyPr/>
          <a:lstStyle>
            <a:lvl1pPr marL="0" indent="0">
              <a:buNone/>
              <a:defRPr sz="3600" b="1" i="0">
                <a:solidFill>
                  <a:schemeClr val="bg1"/>
                </a:solidFill>
                <a:latin typeface="Poppins SemiBold" pitchFamily="2" charset="77"/>
                <a:cs typeface="Poppins SemiBold" pitchFamily="2" charset="77"/>
              </a:defRPr>
            </a:lvl1pPr>
          </a:lstStyle>
          <a:p>
            <a:pPr lvl="0"/>
            <a:r>
              <a:rPr lang="fr-FR"/>
              <a:t>Plénière #10</a:t>
            </a:r>
          </a:p>
        </p:txBody>
      </p:sp>
      <p:sp>
        <p:nvSpPr>
          <p:cNvPr id="13" name="Espace réservé du texte 12">
            <a:extLst>
              <a:ext uri="{FF2B5EF4-FFF2-40B4-BE49-F238E27FC236}">
                <a16:creationId xmlns:a16="http://schemas.microsoft.com/office/drawing/2014/main" id="{4FE3E7A4-2386-0407-2696-E8667B598844}"/>
              </a:ext>
            </a:extLst>
          </p:cNvPr>
          <p:cNvSpPr>
            <a:spLocks noGrp="1"/>
          </p:cNvSpPr>
          <p:nvPr>
            <p:ph type="body" sz="quarter" idx="13" hasCustomPrompt="1"/>
          </p:nvPr>
        </p:nvSpPr>
        <p:spPr>
          <a:xfrm>
            <a:off x="7281863" y="2693522"/>
            <a:ext cx="4691062" cy="1114425"/>
          </a:xfrm>
          <a:prstGeom prst="rect">
            <a:avLst/>
          </a:prstGeom>
        </p:spPr>
        <p:txBody>
          <a:bodyPr/>
          <a:lstStyle>
            <a:lvl1pPr marL="0" indent="0">
              <a:buNone/>
              <a:defRPr sz="3500" b="0" i="0">
                <a:solidFill>
                  <a:schemeClr val="bg1"/>
                </a:solidFill>
                <a:latin typeface="Poppins" pitchFamily="2" charset="77"/>
                <a:cs typeface="Poppins" pitchFamily="2" charset="77"/>
              </a:defRPr>
            </a:lvl1pPr>
          </a:lstStyle>
          <a:p>
            <a:pPr lvl="0"/>
            <a:r>
              <a:rPr lang="fr-FR"/>
              <a:t>Internationalisation et partenariats</a:t>
            </a:r>
          </a:p>
        </p:txBody>
      </p:sp>
      <p:sp>
        <p:nvSpPr>
          <p:cNvPr id="15" name="Espace réservé du texte 14">
            <a:extLst>
              <a:ext uri="{FF2B5EF4-FFF2-40B4-BE49-F238E27FC236}">
                <a16:creationId xmlns:a16="http://schemas.microsoft.com/office/drawing/2014/main" id="{213D33FB-07CA-6E60-427D-4F346A70AD5A}"/>
              </a:ext>
            </a:extLst>
          </p:cNvPr>
          <p:cNvSpPr>
            <a:spLocks noGrp="1"/>
          </p:cNvSpPr>
          <p:nvPr>
            <p:ph type="body" sz="quarter" idx="14" hasCustomPrompt="1"/>
          </p:nvPr>
        </p:nvSpPr>
        <p:spPr>
          <a:xfrm>
            <a:off x="7267575" y="3908429"/>
            <a:ext cx="1562100" cy="277809"/>
          </a:xfrm>
          <a:prstGeom prst="rect">
            <a:avLst/>
          </a:prstGeom>
        </p:spPr>
        <p:txBody>
          <a:bodyPr/>
          <a:lstStyle>
            <a:lvl1pPr marL="0" indent="0">
              <a:buNone/>
              <a:defRPr sz="1600" b="0" i="0">
                <a:solidFill>
                  <a:schemeClr val="bg1"/>
                </a:solidFill>
                <a:latin typeface="Poppins" pitchFamily="2" charset="77"/>
                <a:cs typeface="Poppins" pitchFamily="2" charset="77"/>
              </a:defRPr>
            </a:lvl1pPr>
            <a:lvl5pPr marL="1828800" indent="0">
              <a:buNone/>
              <a:defRPr/>
            </a:lvl5pPr>
          </a:lstStyle>
          <a:p>
            <a:pPr lvl="0"/>
            <a:r>
              <a:rPr lang="fr-FR"/>
              <a:t>29 avril 2025</a:t>
            </a:r>
          </a:p>
        </p:txBody>
      </p:sp>
      <p:sp>
        <p:nvSpPr>
          <p:cNvPr id="17" name="Espace réservé du texte 16">
            <a:extLst>
              <a:ext uri="{FF2B5EF4-FFF2-40B4-BE49-F238E27FC236}">
                <a16:creationId xmlns:a16="http://schemas.microsoft.com/office/drawing/2014/main" id="{BF27BD20-CECE-00E9-58D5-AA3269B854AA}"/>
              </a:ext>
            </a:extLst>
          </p:cNvPr>
          <p:cNvSpPr>
            <a:spLocks noGrp="1"/>
          </p:cNvSpPr>
          <p:nvPr>
            <p:ph type="body" sz="quarter" idx="15" hasCustomPrompt="1"/>
          </p:nvPr>
        </p:nvSpPr>
        <p:spPr>
          <a:xfrm>
            <a:off x="7281863" y="4271966"/>
            <a:ext cx="3276600" cy="414337"/>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Tour la Marseillaise - Marseille</a:t>
            </a:r>
          </a:p>
        </p:txBody>
      </p:sp>
      <p:sp>
        <p:nvSpPr>
          <p:cNvPr id="19" name="Espace réservé du texte 18">
            <a:extLst>
              <a:ext uri="{FF2B5EF4-FFF2-40B4-BE49-F238E27FC236}">
                <a16:creationId xmlns:a16="http://schemas.microsoft.com/office/drawing/2014/main" id="{D914F3B4-CA7E-1EEC-CF4D-370959E5233B}"/>
              </a:ext>
            </a:extLst>
          </p:cNvPr>
          <p:cNvSpPr>
            <a:spLocks noGrp="1"/>
          </p:cNvSpPr>
          <p:nvPr>
            <p:ph type="body" sz="quarter" idx="16" hasCustomPrompt="1"/>
          </p:nvPr>
        </p:nvSpPr>
        <p:spPr>
          <a:xfrm>
            <a:off x="7267575" y="5072065"/>
            <a:ext cx="3405188" cy="457200"/>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Département concerné (DGD…)</a:t>
            </a:r>
          </a:p>
        </p:txBody>
      </p:sp>
      <p:sp>
        <p:nvSpPr>
          <p:cNvPr id="20" name="ZoneTexte 19">
            <a:extLst>
              <a:ext uri="{FF2B5EF4-FFF2-40B4-BE49-F238E27FC236}">
                <a16:creationId xmlns:a16="http://schemas.microsoft.com/office/drawing/2014/main" id="{EBD40058-76BD-8A3F-20DB-E0A23B58DFD1}"/>
              </a:ext>
            </a:extLst>
          </p:cNvPr>
          <p:cNvSpPr txBox="1"/>
          <p:nvPr userDrawn="1"/>
        </p:nvSpPr>
        <p:spPr>
          <a:xfrm>
            <a:off x="7286623" y="5600699"/>
            <a:ext cx="2057400" cy="338554"/>
          </a:xfrm>
          <a:prstGeom prst="rect">
            <a:avLst/>
          </a:prstGeom>
          <a:noFill/>
        </p:spPr>
        <p:txBody>
          <a:bodyPr wrap="square" rtlCol="0">
            <a:spAutoFit/>
          </a:bodyPr>
          <a:lstStyle/>
          <a:p>
            <a:r>
              <a:rPr lang="fr-FR" sz="1600" b="0" i="0">
                <a:solidFill>
                  <a:schemeClr val="bg1"/>
                </a:solidFill>
                <a:latin typeface="Poppins Light" pitchFamily="2" charset="77"/>
                <a:cs typeface="Poppins Light" pitchFamily="2" charset="77"/>
              </a:rPr>
              <a:t>Un événement de </a:t>
            </a:r>
          </a:p>
        </p:txBody>
      </p:sp>
      <p:pic>
        <p:nvPicPr>
          <p:cNvPr id="22" name="Image 21" descr="Une image contenant Police, texte, Graphique, graphisme&#10;&#10;Le contenu généré par l’IA peut être incorrect.">
            <a:extLst>
              <a:ext uri="{FF2B5EF4-FFF2-40B4-BE49-F238E27FC236}">
                <a16:creationId xmlns:a16="http://schemas.microsoft.com/office/drawing/2014/main" id="{28AADEA2-D4B4-97B2-8DF1-EB4ADF0C79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96151" y="5917116"/>
            <a:ext cx="2047872" cy="537789"/>
          </a:xfrm>
          <a:prstGeom prst="rect">
            <a:avLst/>
          </a:prstGeom>
        </p:spPr>
      </p:pic>
      <p:sp>
        <p:nvSpPr>
          <p:cNvPr id="23" name="ZoneTexte 22">
            <a:extLst>
              <a:ext uri="{FF2B5EF4-FFF2-40B4-BE49-F238E27FC236}">
                <a16:creationId xmlns:a16="http://schemas.microsoft.com/office/drawing/2014/main" id="{783DB182-8C7B-8AA3-0B7E-79F7EA20E272}"/>
              </a:ext>
            </a:extLst>
          </p:cNvPr>
          <p:cNvSpPr txBox="1"/>
          <p:nvPr userDrawn="1"/>
        </p:nvSpPr>
        <p:spPr>
          <a:xfrm>
            <a:off x="9584530" y="5611867"/>
            <a:ext cx="2275281" cy="338554"/>
          </a:xfrm>
          <a:prstGeom prst="rect">
            <a:avLst/>
          </a:prstGeom>
          <a:noFill/>
        </p:spPr>
        <p:txBody>
          <a:bodyPr wrap="square" rtlCol="0">
            <a:spAutoFit/>
          </a:bodyPr>
          <a:lstStyle/>
          <a:p>
            <a:r>
              <a:rPr lang="fr-FR" sz="1600" b="0" i="0">
                <a:solidFill>
                  <a:schemeClr val="bg1"/>
                </a:solidFill>
                <a:latin typeface="Poppins Light" pitchFamily="2" charset="77"/>
                <a:cs typeface="Poppins Light" pitchFamily="2" charset="77"/>
              </a:rPr>
              <a:t>En partenariat avec</a:t>
            </a:r>
          </a:p>
        </p:txBody>
      </p:sp>
      <p:sp>
        <p:nvSpPr>
          <p:cNvPr id="24" name="Espace réservé du texte 27">
            <a:extLst>
              <a:ext uri="{FF2B5EF4-FFF2-40B4-BE49-F238E27FC236}">
                <a16:creationId xmlns:a16="http://schemas.microsoft.com/office/drawing/2014/main" id="{FC077EE9-9FE8-1902-E07E-9FBF98DC7FD1}"/>
              </a:ext>
            </a:extLst>
          </p:cNvPr>
          <p:cNvSpPr>
            <a:spLocks noGrp="1"/>
          </p:cNvSpPr>
          <p:nvPr>
            <p:ph type="body" sz="quarter" idx="29"/>
          </p:nvPr>
        </p:nvSpPr>
        <p:spPr>
          <a:xfrm rot="16200000">
            <a:off x="10508450" y="5148294"/>
            <a:ext cx="679762" cy="2449221"/>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25" name="Espace réservé pour une image  21">
            <a:extLst>
              <a:ext uri="{FF2B5EF4-FFF2-40B4-BE49-F238E27FC236}">
                <a16:creationId xmlns:a16="http://schemas.microsoft.com/office/drawing/2014/main" id="{7B840751-75E5-6B05-EE0C-0253B3B0FE10}"/>
              </a:ext>
            </a:extLst>
          </p:cNvPr>
          <p:cNvSpPr>
            <a:spLocks noGrp="1"/>
          </p:cNvSpPr>
          <p:nvPr>
            <p:ph type="pic" sz="quarter" idx="33"/>
          </p:nvPr>
        </p:nvSpPr>
        <p:spPr>
          <a:xfrm>
            <a:off x="9790331" y="6113719"/>
            <a:ext cx="561571" cy="476828"/>
          </a:xfrm>
          <a:prstGeom prst="rect">
            <a:avLst/>
          </a:prstGeom>
        </p:spPr>
        <p:txBody>
          <a:bodyPr/>
          <a:lstStyle/>
          <a:p>
            <a:endParaRPr lang="fr-FR"/>
          </a:p>
        </p:txBody>
      </p:sp>
      <p:sp>
        <p:nvSpPr>
          <p:cNvPr id="26" name="Espace réservé pour une image  21">
            <a:extLst>
              <a:ext uri="{FF2B5EF4-FFF2-40B4-BE49-F238E27FC236}">
                <a16:creationId xmlns:a16="http://schemas.microsoft.com/office/drawing/2014/main" id="{4664054E-1CE6-8098-0B80-3DFD07D0CDA5}"/>
              </a:ext>
            </a:extLst>
          </p:cNvPr>
          <p:cNvSpPr>
            <a:spLocks noGrp="1"/>
          </p:cNvSpPr>
          <p:nvPr>
            <p:ph type="pic" sz="quarter" idx="34"/>
          </p:nvPr>
        </p:nvSpPr>
        <p:spPr>
          <a:xfrm>
            <a:off x="10563773" y="6105915"/>
            <a:ext cx="561571" cy="476828"/>
          </a:xfrm>
          <a:prstGeom prst="rect">
            <a:avLst/>
          </a:prstGeom>
        </p:spPr>
        <p:txBody>
          <a:bodyPr/>
          <a:lstStyle/>
          <a:p>
            <a:endParaRPr lang="fr-FR"/>
          </a:p>
        </p:txBody>
      </p:sp>
      <p:sp>
        <p:nvSpPr>
          <p:cNvPr id="27" name="Espace réservé pour une image  21">
            <a:extLst>
              <a:ext uri="{FF2B5EF4-FFF2-40B4-BE49-F238E27FC236}">
                <a16:creationId xmlns:a16="http://schemas.microsoft.com/office/drawing/2014/main" id="{52515E59-6FCD-C67F-98BE-71F15D4DF36C}"/>
              </a:ext>
            </a:extLst>
          </p:cNvPr>
          <p:cNvSpPr>
            <a:spLocks noGrp="1"/>
          </p:cNvSpPr>
          <p:nvPr>
            <p:ph type="pic" sz="quarter" idx="35"/>
          </p:nvPr>
        </p:nvSpPr>
        <p:spPr>
          <a:xfrm>
            <a:off x="11315704" y="6105915"/>
            <a:ext cx="561571" cy="476828"/>
          </a:xfrm>
          <a:prstGeom prst="rect">
            <a:avLst/>
          </a:prstGeom>
        </p:spPr>
        <p:txBody>
          <a:bodyPr/>
          <a:lstStyle/>
          <a:p>
            <a:endParaRPr lang="fr-FR"/>
          </a:p>
        </p:txBody>
      </p:sp>
    </p:spTree>
    <p:extLst>
      <p:ext uri="{BB962C8B-B14F-4D97-AF65-F5344CB8AC3E}">
        <p14:creationId xmlns:p14="http://schemas.microsoft.com/office/powerpoint/2010/main" val="62654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Disposition personnalisée">
    <p:bg>
      <p:bgPr>
        <a:solidFill>
          <a:srgbClr val="1A808E"/>
        </a:solidFill>
        <a:effectLst/>
      </p:bgPr>
    </p:bg>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BB9905AF-ED28-BC80-5C20-5A311FED0C1D}"/>
              </a:ext>
            </a:extLst>
          </p:cNvPr>
          <p:cNvSpPr>
            <a:spLocks noGrp="1"/>
          </p:cNvSpPr>
          <p:nvPr>
            <p:ph type="pic" sz="quarter" idx="10"/>
          </p:nvPr>
        </p:nvSpPr>
        <p:spPr>
          <a:xfrm>
            <a:off x="0" y="0"/>
            <a:ext cx="6872288" cy="6858000"/>
          </a:xfrm>
          <a:prstGeom prst="rect">
            <a:avLst/>
          </a:prstGeom>
        </p:spPr>
        <p:txBody>
          <a:bodyPr/>
          <a:lstStyle/>
          <a:p>
            <a:endParaRPr lang="fr-FR"/>
          </a:p>
        </p:txBody>
      </p:sp>
      <p:sp>
        <p:nvSpPr>
          <p:cNvPr id="9" name="Espace réservé pour une image  8">
            <a:extLst>
              <a:ext uri="{FF2B5EF4-FFF2-40B4-BE49-F238E27FC236}">
                <a16:creationId xmlns:a16="http://schemas.microsoft.com/office/drawing/2014/main" id="{50276C7B-287B-11CB-B833-A3F41B5A5A06}"/>
              </a:ext>
            </a:extLst>
          </p:cNvPr>
          <p:cNvSpPr>
            <a:spLocks noGrp="1"/>
          </p:cNvSpPr>
          <p:nvPr>
            <p:ph type="pic" sz="quarter" idx="11" hasCustomPrompt="1"/>
          </p:nvPr>
        </p:nvSpPr>
        <p:spPr>
          <a:xfrm>
            <a:off x="7358063" y="671513"/>
            <a:ext cx="2357437" cy="957262"/>
          </a:xfrm>
          <a:prstGeom prst="rect">
            <a:avLst/>
          </a:prstGeom>
        </p:spPr>
        <p:txBody>
          <a:bodyPr/>
          <a:lstStyle>
            <a:lvl1pPr>
              <a:defRPr>
                <a:solidFill>
                  <a:schemeClr val="bg1"/>
                </a:solidFill>
              </a:defRPr>
            </a:lvl1pPr>
          </a:lstStyle>
          <a:p>
            <a:r>
              <a:rPr lang="fr-FR"/>
              <a:t>logo </a:t>
            </a:r>
            <a:r>
              <a:rPr lang="fr-FR" err="1"/>
              <a:t>innov</a:t>
            </a:r>
            <a:endParaRPr lang="fr-FR"/>
          </a:p>
        </p:txBody>
      </p:sp>
      <p:sp>
        <p:nvSpPr>
          <p:cNvPr id="11" name="Espace réservé du texte 10">
            <a:extLst>
              <a:ext uri="{FF2B5EF4-FFF2-40B4-BE49-F238E27FC236}">
                <a16:creationId xmlns:a16="http://schemas.microsoft.com/office/drawing/2014/main" id="{69F0FBB0-1995-111A-1A26-1AB48BF20267}"/>
              </a:ext>
            </a:extLst>
          </p:cNvPr>
          <p:cNvSpPr>
            <a:spLocks noGrp="1"/>
          </p:cNvSpPr>
          <p:nvPr>
            <p:ph type="body" sz="quarter" idx="12" hasCustomPrompt="1"/>
          </p:nvPr>
        </p:nvSpPr>
        <p:spPr>
          <a:xfrm>
            <a:off x="7272334" y="2000252"/>
            <a:ext cx="3171825" cy="557213"/>
          </a:xfrm>
          <a:prstGeom prst="rect">
            <a:avLst/>
          </a:prstGeom>
        </p:spPr>
        <p:txBody>
          <a:bodyPr/>
          <a:lstStyle>
            <a:lvl1pPr marL="0" indent="0">
              <a:buNone/>
              <a:defRPr sz="3600" b="1" i="0">
                <a:solidFill>
                  <a:schemeClr val="bg1"/>
                </a:solidFill>
                <a:latin typeface="Poppins SemiBold" pitchFamily="2" charset="77"/>
                <a:cs typeface="Poppins SemiBold" pitchFamily="2" charset="77"/>
              </a:defRPr>
            </a:lvl1pPr>
          </a:lstStyle>
          <a:p>
            <a:pPr lvl="0"/>
            <a:r>
              <a:rPr lang="fr-FR"/>
              <a:t>Plénière #10</a:t>
            </a:r>
          </a:p>
        </p:txBody>
      </p:sp>
      <p:sp>
        <p:nvSpPr>
          <p:cNvPr id="13" name="Espace réservé du texte 12">
            <a:extLst>
              <a:ext uri="{FF2B5EF4-FFF2-40B4-BE49-F238E27FC236}">
                <a16:creationId xmlns:a16="http://schemas.microsoft.com/office/drawing/2014/main" id="{4FE3E7A4-2386-0407-2696-E8667B598844}"/>
              </a:ext>
            </a:extLst>
          </p:cNvPr>
          <p:cNvSpPr>
            <a:spLocks noGrp="1"/>
          </p:cNvSpPr>
          <p:nvPr>
            <p:ph type="body" sz="quarter" idx="13" hasCustomPrompt="1"/>
          </p:nvPr>
        </p:nvSpPr>
        <p:spPr>
          <a:xfrm>
            <a:off x="7281863" y="2693522"/>
            <a:ext cx="4691062" cy="1114425"/>
          </a:xfrm>
          <a:prstGeom prst="rect">
            <a:avLst/>
          </a:prstGeom>
        </p:spPr>
        <p:txBody>
          <a:bodyPr/>
          <a:lstStyle>
            <a:lvl1pPr marL="0" indent="0">
              <a:buNone/>
              <a:defRPr sz="3500" b="0" i="0">
                <a:solidFill>
                  <a:schemeClr val="bg1"/>
                </a:solidFill>
                <a:latin typeface="Poppins" pitchFamily="2" charset="77"/>
                <a:cs typeface="Poppins" pitchFamily="2" charset="77"/>
              </a:defRPr>
            </a:lvl1pPr>
          </a:lstStyle>
          <a:p>
            <a:pPr lvl="0"/>
            <a:r>
              <a:rPr lang="fr-FR"/>
              <a:t>Internationalisation et partenariats</a:t>
            </a:r>
          </a:p>
        </p:txBody>
      </p:sp>
      <p:sp>
        <p:nvSpPr>
          <p:cNvPr id="15" name="Espace réservé du texte 14">
            <a:extLst>
              <a:ext uri="{FF2B5EF4-FFF2-40B4-BE49-F238E27FC236}">
                <a16:creationId xmlns:a16="http://schemas.microsoft.com/office/drawing/2014/main" id="{213D33FB-07CA-6E60-427D-4F346A70AD5A}"/>
              </a:ext>
            </a:extLst>
          </p:cNvPr>
          <p:cNvSpPr>
            <a:spLocks noGrp="1"/>
          </p:cNvSpPr>
          <p:nvPr>
            <p:ph type="body" sz="quarter" idx="14" hasCustomPrompt="1"/>
          </p:nvPr>
        </p:nvSpPr>
        <p:spPr>
          <a:xfrm>
            <a:off x="7267575" y="3908429"/>
            <a:ext cx="1562100" cy="277809"/>
          </a:xfrm>
          <a:prstGeom prst="rect">
            <a:avLst/>
          </a:prstGeom>
        </p:spPr>
        <p:txBody>
          <a:bodyPr/>
          <a:lstStyle>
            <a:lvl1pPr marL="0" indent="0">
              <a:buNone/>
              <a:defRPr sz="1600" b="0" i="0">
                <a:solidFill>
                  <a:schemeClr val="bg1"/>
                </a:solidFill>
                <a:latin typeface="Poppins" pitchFamily="2" charset="77"/>
                <a:cs typeface="Poppins" pitchFamily="2" charset="77"/>
              </a:defRPr>
            </a:lvl1pPr>
            <a:lvl5pPr marL="1828800" indent="0">
              <a:buNone/>
              <a:defRPr/>
            </a:lvl5pPr>
          </a:lstStyle>
          <a:p>
            <a:pPr lvl="0"/>
            <a:r>
              <a:rPr lang="fr-FR"/>
              <a:t>29 avril 2025</a:t>
            </a:r>
          </a:p>
        </p:txBody>
      </p:sp>
      <p:sp>
        <p:nvSpPr>
          <p:cNvPr id="17" name="Espace réservé du texte 16">
            <a:extLst>
              <a:ext uri="{FF2B5EF4-FFF2-40B4-BE49-F238E27FC236}">
                <a16:creationId xmlns:a16="http://schemas.microsoft.com/office/drawing/2014/main" id="{BF27BD20-CECE-00E9-58D5-AA3269B854AA}"/>
              </a:ext>
            </a:extLst>
          </p:cNvPr>
          <p:cNvSpPr>
            <a:spLocks noGrp="1"/>
          </p:cNvSpPr>
          <p:nvPr>
            <p:ph type="body" sz="quarter" idx="15" hasCustomPrompt="1"/>
          </p:nvPr>
        </p:nvSpPr>
        <p:spPr>
          <a:xfrm>
            <a:off x="7281863" y="4271966"/>
            <a:ext cx="3276600" cy="414337"/>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Tour la Marseillaise - Marseille</a:t>
            </a:r>
          </a:p>
        </p:txBody>
      </p:sp>
      <p:sp>
        <p:nvSpPr>
          <p:cNvPr id="19" name="Espace réservé du texte 18">
            <a:extLst>
              <a:ext uri="{FF2B5EF4-FFF2-40B4-BE49-F238E27FC236}">
                <a16:creationId xmlns:a16="http://schemas.microsoft.com/office/drawing/2014/main" id="{D914F3B4-CA7E-1EEC-CF4D-370959E5233B}"/>
              </a:ext>
            </a:extLst>
          </p:cNvPr>
          <p:cNvSpPr>
            <a:spLocks noGrp="1"/>
          </p:cNvSpPr>
          <p:nvPr>
            <p:ph type="body" sz="quarter" idx="16" hasCustomPrompt="1"/>
          </p:nvPr>
        </p:nvSpPr>
        <p:spPr>
          <a:xfrm>
            <a:off x="7267575" y="5072065"/>
            <a:ext cx="3405188" cy="457200"/>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Département concerné (DGD…)</a:t>
            </a:r>
          </a:p>
        </p:txBody>
      </p:sp>
      <p:sp>
        <p:nvSpPr>
          <p:cNvPr id="20" name="ZoneTexte 19">
            <a:extLst>
              <a:ext uri="{FF2B5EF4-FFF2-40B4-BE49-F238E27FC236}">
                <a16:creationId xmlns:a16="http://schemas.microsoft.com/office/drawing/2014/main" id="{EBD40058-76BD-8A3F-20DB-E0A23B58DFD1}"/>
              </a:ext>
            </a:extLst>
          </p:cNvPr>
          <p:cNvSpPr txBox="1"/>
          <p:nvPr userDrawn="1"/>
        </p:nvSpPr>
        <p:spPr>
          <a:xfrm>
            <a:off x="7286623" y="5600699"/>
            <a:ext cx="2057400" cy="338554"/>
          </a:xfrm>
          <a:prstGeom prst="rect">
            <a:avLst/>
          </a:prstGeom>
          <a:noFill/>
        </p:spPr>
        <p:txBody>
          <a:bodyPr wrap="square" rtlCol="0">
            <a:spAutoFit/>
          </a:bodyPr>
          <a:lstStyle/>
          <a:p>
            <a:r>
              <a:rPr lang="fr-FR" sz="1600" b="0" i="0">
                <a:solidFill>
                  <a:schemeClr val="bg1"/>
                </a:solidFill>
                <a:latin typeface="Poppins Light" pitchFamily="2" charset="77"/>
                <a:cs typeface="Poppins Light" pitchFamily="2" charset="77"/>
              </a:rPr>
              <a:t>Un événement de </a:t>
            </a:r>
          </a:p>
        </p:txBody>
      </p:sp>
      <p:pic>
        <p:nvPicPr>
          <p:cNvPr id="22" name="Image 21" descr="Une image contenant Police, texte, Graphique, graphisme&#10;&#10;Le contenu généré par l’IA peut être incorrect.">
            <a:extLst>
              <a:ext uri="{FF2B5EF4-FFF2-40B4-BE49-F238E27FC236}">
                <a16:creationId xmlns:a16="http://schemas.microsoft.com/office/drawing/2014/main" id="{28AADEA2-D4B4-97B2-8DF1-EB4ADF0C79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96151" y="5917116"/>
            <a:ext cx="2047872" cy="537789"/>
          </a:xfrm>
          <a:prstGeom prst="rect">
            <a:avLst/>
          </a:prstGeom>
        </p:spPr>
      </p:pic>
      <p:sp>
        <p:nvSpPr>
          <p:cNvPr id="23" name="ZoneTexte 22">
            <a:extLst>
              <a:ext uri="{FF2B5EF4-FFF2-40B4-BE49-F238E27FC236}">
                <a16:creationId xmlns:a16="http://schemas.microsoft.com/office/drawing/2014/main" id="{783DB182-8C7B-8AA3-0B7E-79F7EA20E272}"/>
              </a:ext>
            </a:extLst>
          </p:cNvPr>
          <p:cNvSpPr txBox="1"/>
          <p:nvPr userDrawn="1"/>
        </p:nvSpPr>
        <p:spPr>
          <a:xfrm>
            <a:off x="9584530" y="5611867"/>
            <a:ext cx="2275281" cy="338554"/>
          </a:xfrm>
          <a:prstGeom prst="rect">
            <a:avLst/>
          </a:prstGeom>
          <a:noFill/>
        </p:spPr>
        <p:txBody>
          <a:bodyPr wrap="square" rtlCol="0">
            <a:spAutoFit/>
          </a:bodyPr>
          <a:lstStyle/>
          <a:p>
            <a:r>
              <a:rPr lang="fr-FR" sz="1600" b="0" i="0">
                <a:solidFill>
                  <a:schemeClr val="bg1"/>
                </a:solidFill>
                <a:latin typeface="Poppins Light" pitchFamily="2" charset="77"/>
                <a:cs typeface="Poppins Light" pitchFamily="2" charset="77"/>
              </a:rPr>
              <a:t>En partenariat avec</a:t>
            </a:r>
          </a:p>
        </p:txBody>
      </p:sp>
      <p:sp>
        <p:nvSpPr>
          <p:cNvPr id="24" name="Espace réservé du texte 27">
            <a:extLst>
              <a:ext uri="{FF2B5EF4-FFF2-40B4-BE49-F238E27FC236}">
                <a16:creationId xmlns:a16="http://schemas.microsoft.com/office/drawing/2014/main" id="{FC077EE9-9FE8-1902-E07E-9FBF98DC7FD1}"/>
              </a:ext>
            </a:extLst>
          </p:cNvPr>
          <p:cNvSpPr>
            <a:spLocks noGrp="1"/>
          </p:cNvSpPr>
          <p:nvPr>
            <p:ph type="body" sz="quarter" idx="29"/>
          </p:nvPr>
        </p:nvSpPr>
        <p:spPr>
          <a:xfrm rot="16200000">
            <a:off x="10508450" y="5148294"/>
            <a:ext cx="679762" cy="2449221"/>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25" name="Espace réservé pour une image  21">
            <a:extLst>
              <a:ext uri="{FF2B5EF4-FFF2-40B4-BE49-F238E27FC236}">
                <a16:creationId xmlns:a16="http://schemas.microsoft.com/office/drawing/2014/main" id="{7B840751-75E5-6B05-EE0C-0253B3B0FE10}"/>
              </a:ext>
            </a:extLst>
          </p:cNvPr>
          <p:cNvSpPr>
            <a:spLocks noGrp="1"/>
          </p:cNvSpPr>
          <p:nvPr>
            <p:ph type="pic" sz="quarter" idx="33"/>
          </p:nvPr>
        </p:nvSpPr>
        <p:spPr>
          <a:xfrm>
            <a:off x="9790331" y="6113719"/>
            <a:ext cx="561571" cy="476828"/>
          </a:xfrm>
          <a:prstGeom prst="rect">
            <a:avLst/>
          </a:prstGeom>
        </p:spPr>
        <p:txBody>
          <a:bodyPr/>
          <a:lstStyle/>
          <a:p>
            <a:endParaRPr lang="fr-FR"/>
          </a:p>
        </p:txBody>
      </p:sp>
      <p:sp>
        <p:nvSpPr>
          <p:cNvPr id="26" name="Espace réservé pour une image  21">
            <a:extLst>
              <a:ext uri="{FF2B5EF4-FFF2-40B4-BE49-F238E27FC236}">
                <a16:creationId xmlns:a16="http://schemas.microsoft.com/office/drawing/2014/main" id="{4664054E-1CE6-8098-0B80-3DFD07D0CDA5}"/>
              </a:ext>
            </a:extLst>
          </p:cNvPr>
          <p:cNvSpPr>
            <a:spLocks noGrp="1"/>
          </p:cNvSpPr>
          <p:nvPr>
            <p:ph type="pic" sz="quarter" idx="34"/>
          </p:nvPr>
        </p:nvSpPr>
        <p:spPr>
          <a:xfrm>
            <a:off x="10563773" y="6105915"/>
            <a:ext cx="561571" cy="476828"/>
          </a:xfrm>
          <a:prstGeom prst="rect">
            <a:avLst/>
          </a:prstGeom>
        </p:spPr>
        <p:txBody>
          <a:bodyPr/>
          <a:lstStyle/>
          <a:p>
            <a:endParaRPr lang="fr-FR"/>
          </a:p>
        </p:txBody>
      </p:sp>
      <p:sp>
        <p:nvSpPr>
          <p:cNvPr id="27" name="Espace réservé pour une image  21">
            <a:extLst>
              <a:ext uri="{FF2B5EF4-FFF2-40B4-BE49-F238E27FC236}">
                <a16:creationId xmlns:a16="http://schemas.microsoft.com/office/drawing/2014/main" id="{52515E59-6FCD-C67F-98BE-71F15D4DF36C}"/>
              </a:ext>
            </a:extLst>
          </p:cNvPr>
          <p:cNvSpPr>
            <a:spLocks noGrp="1"/>
          </p:cNvSpPr>
          <p:nvPr>
            <p:ph type="pic" sz="quarter" idx="35"/>
          </p:nvPr>
        </p:nvSpPr>
        <p:spPr>
          <a:xfrm>
            <a:off x="11315704" y="6105915"/>
            <a:ext cx="561571" cy="476828"/>
          </a:xfrm>
          <a:prstGeom prst="rect">
            <a:avLst/>
          </a:prstGeom>
        </p:spPr>
        <p:txBody>
          <a:bodyPr/>
          <a:lstStyle/>
          <a:p>
            <a:endParaRPr lang="fr-FR"/>
          </a:p>
        </p:txBody>
      </p:sp>
    </p:spTree>
    <p:extLst>
      <p:ext uri="{BB962C8B-B14F-4D97-AF65-F5344CB8AC3E}">
        <p14:creationId xmlns:p14="http://schemas.microsoft.com/office/powerpoint/2010/main" val="1274629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hapitre fond bleu">
    <p:bg>
      <p:bgPr>
        <a:solidFill>
          <a:srgbClr val="F0C82D"/>
        </a:solidFill>
        <a:effectLst/>
      </p:bgPr>
    </p:bg>
    <p:spTree>
      <p:nvGrpSpPr>
        <p:cNvPr id="1" name=""/>
        <p:cNvGrpSpPr/>
        <p:nvPr/>
      </p:nvGrpSpPr>
      <p:grpSpPr>
        <a:xfrm>
          <a:off x="0" y="0"/>
          <a:ext cx="0" cy="0"/>
          <a:chOff x="0" y="0"/>
          <a:chExt cx="0" cy="0"/>
        </a:xfrm>
      </p:grpSpPr>
      <p:sp>
        <p:nvSpPr>
          <p:cNvPr id="29" name="Espace réservé du texte 27">
            <a:extLst>
              <a:ext uri="{FF2B5EF4-FFF2-40B4-BE49-F238E27FC236}">
                <a16:creationId xmlns:a16="http://schemas.microsoft.com/office/drawing/2014/main" id="{44990C20-2FAB-3FA7-44DF-24C7DCE16389}"/>
              </a:ext>
            </a:extLst>
          </p:cNvPr>
          <p:cNvSpPr>
            <a:spLocks noGrp="1"/>
          </p:cNvSpPr>
          <p:nvPr>
            <p:ph type="body" sz="quarter" idx="17"/>
          </p:nvPr>
        </p:nvSpPr>
        <p:spPr>
          <a:xfrm>
            <a:off x="2957804" y="2211355"/>
            <a:ext cx="3873096" cy="3700679"/>
          </a:xfrm>
          <a:prstGeom prst="pie">
            <a:avLst>
              <a:gd name="adj1" fmla="val 10765454"/>
              <a:gd name="adj2" fmla="val 16200000"/>
            </a:avLst>
          </a:prstGeom>
          <a:solidFill>
            <a:srgbClr val="1A808E"/>
          </a:solidFill>
        </p:spPr>
        <p:txBody>
          <a:bodyPr/>
          <a:lstStyle>
            <a:lvl1pPr marL="0" indent="0">
              <a:buNone/>
              <a:defRPr>
                <a:noFill/>
              </a:defRPr>
            </a:lvl1pPr>
          </a:lstStyle>
          <a:p>
            <a:pPr lvl="0"/>
            <a:endParaRPr lang="fr-FR"/>
          </a:p>
        </p:txBody>
      </p:sp>
      <p:sp>
        <p:nvSpPr>
          <p:cNvPr id="17" name="Espace réservé du texte 16">
            <a:extLst>
              <a:ext uri="{FF2B5EF4-FFF2-40B4-BE49-F238E27FC236}">
                <a16:creationId xmlns:a16="http://schemas.microsoft.com/office/drawing/2014/main" id="{62E19B26-03E5-B0E2-E163-373FE0126027}"/>
              </a:ext>
            </a:extLst>
          </p:cNvPr>
          <p:cNvSpPr>
            <a:spLocks noGrp="1"/>
          </p:cNvSpPr>
          <p:nvPr>
            <p:ph type="body" sz="quarter" idx="12" hasCustomPrompt="1"/>
          </p:nvPr>
        </p:nvSpPr>
        <p:spPr>
          <a:xfrm>
            <a:off x="4997263" y="2751657"/>
            <a:ext cx="4997676" cy="1082675"/>
          </a:xfrm>
          <a:prstGeom prst="rect">
            <a:avLst/>
          </a:prstGeom>
        </p:spPr>
        <p:txBody>
          <a:bodyPr>
            <a:normAutofit/>
          </a:bodyPr>
          <a:lstStyle>
            <a:lvl1pPr marL="0" indent="0">
              <a:buNone/>
              <a:defRPr sz="3500" b="1" i="0">
                <a:solidFill>
                  <a:srgbClr val="1A808E"/>
                </a:solidFill>
                <a:latin typeface="Poppins" pitchFamily="2" charset="77"/>
                <a:cs typeface="Poppins" pitchFamily="2" charset="77"/>
              </a:defRPr>
            </a:lvl1pPr>
          </a:lstStyle>
          <a:p>
            <a:pPr lvl="0"/>
            <a:r>
              <a:rPr lang="fr-FR"/>
              <a:t>TITRE DU CHAPITRE</a:t>
            </a:r>
          </a:p>
        </p:txBody>
      </p:sp>
      <p:sp>
        <p:nvSpPr>
          <p:cNvPr id="18" name="Espace réservé du texte 16">
            <a:extLst>
              <a:ext uri="{FF2B5EF4-FFF2-40B4-BE49-F238E27FC236}">
                <a16:creationId xmlns:a16="http://schemas.microsoft.com/office/drawing/2014/main" id="{EE8F2B14-4139-82BF-8C59-1B831367FC55}"/>
              </a:ext>
            </a:extLst>
          </p:cNvPr>
          <p:cNvSpPr>
            <a:spLocks noGrp="1"/>
          </p:cNvSpPr>
          <p:nvPr>
            <p:ph type="body" sz="quarter" idx="13" hasCustomPrompt="1"/>
          </p:nvPr>
        </p:nvSpPr>
        <p:spPr>
          <a:xfrm>
            <a:off x="4983171" y="3350461"/>
            <a:ext cx="4997676" cy="1082675"/>
          </a:xfrm>
          <a:prstGeom prst="rect">
            <a:avLst/>
          </a:prstGeom>
        </p:spPr>
        <p:txBody>
          <a:bodyPr>
            <a:normAutofit/>
          </a:bodyPr>
          <a:lstStyle>
            <a:lvl1pPr marL="0" indent="0">
              <a:buNone/>
              <a:defRPr sz="2200" b="0" i="0">
                <a:solidFill>
                  <a:srgbClr val="1A808E"/>
                </a:solidFill>
                <a:latin typeface="Poppins Light" pitchFamily="2" charset="77"/>
                <a:cs typeface="Poppins Light" pitchFamily="2" charset="77"/>
              </a:defRPr>
            </a:lvl1pPr>
          </a:lstStyle>
          <a:p>
            <a:pPr lvl="0"/>
            <a:r>
              <a:rPr lang="fr-FR"/>
              <a:t>SOUS-TITRE DE CHAPITRE</a:t>
            </a:r>
          </a:p>
        </p:txBody>
      </p:sp>
      <p:sp>
        <p:nvSpPr>
          <p:cNvPr id="19" name="Espace réservé du texte 16">
            <a:extLst>
              <a:ext uri="{FF2B5EF4-FFF2-40B4-BE49-F238E27FC236}">
                <a16:creationId xmlns:a16="http://schemas.microsoft.com/office/drawing/2014/main" id="{448B855A-EFBD-647B-B395-52E7679536EE}"/>
              </a:ext>
            </a:extLst>
          </p:cNvPr>
          <p:cNvSpPr>
            <a:spLocks noGrp="1"/>
          </p:cNvSpPr>
          <p:nvPr>
            <p:ph type="body" sz="quarter" idx="14" hasCustomPrompt="1"/>
          </p:nvPr>
        </p:nvSpPr>
        <p:spPr>
          <a:xfrm>
            <a:off x="3156858" y="2527724"/>
            <a:ext cx="1683456" cy="2054379"/>
          </a:xfrm>
          <a:prstGeom prst="rect">
            <a:avLst/>
          </a:prstGeom>
        </p:spPr>
        <p:txBody>
          <a:bodyPr>
            <a:noAutofit/>
          </a:bodyPr>
          <a:lstStyle>
            <a:lvl1pPr marL="0" indent="0" algn="r">
              <a:buNone/>
              <a:defRPr sz="15000" b="1" i="0">
                <a:solidFill>
                  <a:srgbClr val="F0C82D"/>
                </a:solidFill>
                <a:latin typeface="Poppins" pitchFamily="2" charset="77"/>
                <a:cs typeface="Poppins" pitchFamily="2" charset="77"/>
              </a:defRPr>
            </a:lvl1pPr>
          </a:lstStyle>
          <a:p>
            <a:pPr lvl="0"/>
            <a:r>
              <a:rPr lang="fr-FR"/>
              <a:t>1</a:t>
            </a:r>
          </a:p>
        </p:txBody>
      </p:sp>
      <p:pic>
        <p:nvPicPr>
          <p:cNvPr id="2" name="Image 1" descr="Une image contenant Police, texte, Graphique, logo&#10;&#10;Description générée automatiquement">
            <a:extLst>
              <a:ext uri="{FF2B5EF4-FFF2-40B4-BE49-F238E27FC236}">
                <a16:creationId xmlns:a16="http://schemas.microsoft.com/office/drawing/2014/main" id="{E34B4766-873B-8324-20D3-0A9EF547C8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p:spPr>
      </p:pic>
      <p:sp>
        <p:nvSpPr>
          <p:cNvPr id="5" name="Espace réservé du numéro de diapositive 4">
            <a:extLst>
              <a:ext uri="{FF2B5EF4-FFF2-40B4-BE49-F238E27FC236}">
                <a16:creationId xmlns:a16="http://schemas.microsoft.com/office/drawing/2014/main" id="{BAE5FBFC-7E38-1EA3-29A5-1945458E6D97}"/>
              </a:ext>
            </a:extLst>
          </p:cNvPr>
          <p:cNvSpPr>
            <a:spLocks noGrp="1"/>
          </p:cNvSpPr>
          <p:nvPr>
            <p:ph type="sldNum" sz="quarter" idx="18"/>
          </p:nvPr>
        </p:nvSpPr>
        <p:spPr/>
        <p:txBody>
          <a:bodyPr/>
          <a:lstStyle/>
          <a:p>
            <a:fld id="{52D2E2B4-40A2-954D-BBCC-ABFE8C38BCC8}" type="slidenum">
              <a:rPr lang="fr-FR" smtClean="0"/>
              <a:pPr/>
              <a:t>‹#›</a:t>
            </a:fld>
            <a:endParaRPr lang="fr-FR"/>
          </a:p>
        </p:txBody>
      </p:sp>
    </p:spTree>
    <p:extLst>
      <p:ext uri="{BB962C8B-B14F-4D97-AF65-F5344CB8AC3E}">
        <p14:creationId xmlns:p14="http://schemas.microsoft.com/office/powerpoint/2010/main" val="3150502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itre fond bleu">
    <p:bg>
      <p:bgPr>
        <a:solidFill>
          <a:srgbClr val="1A808E"/>
        </a:solidFill>
        <a:effectLst/>
      </p:bgPr>
    </p:bg>
    <p:spTree>
      <p:nvGrpSpPr>
        <p:cNvPr id="1" name=""/>
        <p:cNvGrpSpPr/>
        <p:nvPr/>
      </p:nvGrpSpPr>
      <p:grpSpPr>
        <a:xfrm>
          <a:off x="0" y="0"/>
          <a:ext cx="0" cy="0"/>
          <a:chOff x="0" y="0"/>
          <a:chExt cx="0" cy="0"/>
        </a:xfrm>
      </p:grpSpPr>
      <p:sp>
        <p:nvSpPr>
          <p:cNvPr id="29" name="Espace réservé du texte 27">
            <a:extLst>
              <a:ext uri="{FF2B5EF4-FFF2-40B4-BE49-F238E27FC236}">
                <a16:creationId xmlns:a16="http://schemas.microsoft.com/office/drawing/2014/main" id="{44990C20-2FAB-3FA7-44DF-24C7DCE16389}"/>
              </a:ext>
            </a:extLst>
          </p:cNvPr>
          <p:cNvSpPr>
            <a:spLocks noGrp="1"/>
          </p:cNvSpPr>
          <p:nvPr>
            <p:ph type="body" sz="quarter" idx="17"/>
          </p:nvPr>
        </p:nvSpPr>
        <p:spPr>
          <a:xfrm>
            <a:off x="2957804" y="2211355"/>
            <a:ext cx="3873096" cy="3700679"/>
          </a:xfrm>
          <a:prstGeom prst="pie">
            <a:avLst>
              <a:gd name="adj1" fmla="val 10765454"/>
              <a:gd name="adj2" fmla="val 16200000"/>
            </a:avLst>
          </a:prstGeom>
          <a:solidFill>
            <a:srgbClr val="F0C82D"/>
          </a:solidFill>
        </p:spPr>
        <p:txBody>
          <a:bodyPr/>
          <a:lstStyle>
            <a:lvl1pPr marL="0" indent="0">
              <a:buNone/>
              <a:defRPr>
                <a:noFill/>
              </a:defRPr>
            </a:lvl1pPr>
          </a:lstStyle>
          <a:p>
            <a:pPr lvl="0"/>
            <a:endParaRPr lang="fr-FR"/>
          </a:p>
        </p:txBody>
      </p:sp>
      <p:sp>
        <p:nvSpPr>
          <p:cNvPr id="17" name="Espace réservé du texte 16">
            <a:extLst>
              <a:ext uri="{FF2B5EF4-FFF2-40B4-BE49-F238E27FC236}">
                <a16:creationId xmlns:a16="http://schemas.microsoft.com/office/drawing/2014/main" id="{62E19B26-03E5-B0E2-E163-373FE0126027}"/>
              </a:ext>
            </a:extLst>
          </p:cNvPr>
          <p:cNvSpPr>
            <a:spLocks noGrp="1"/>
          </p:cNvSpPr>
          <p:nvPr>
            <p:ph type="body" sz="quarter" idx="12" hasCustomPrompt="1"/>
          </p:nvPr>
        </p:nvSpPr>
        <p:spPr>
          <a:xfrm>
            <a:off x="4997263" y="2751657"/>
            <a:ext cx="4997676" cy="1082675"/>
          </a:xfrm>
          <a:prstGeom prst="rect">
            <a:avLst/>
          </a:prstGeom>
        </p:spPr>
        <p:txBody>
          <a:bodyPr>
            <a:normAutofit/>
          </a:bodyPr>
          <a:lstStyle>
            <a:lvl1pPr marL="0" indent="0">
              <a:buNone/>
              <a:defRPr sz="3500" b="1" i="0">
                <a:solidFill>
                  <a:srgbClr val="F0C82D"/>
                </a:solidFill>
                <a:latin typeface="Poppins" pitchFamily="2" charset="77"/>
                <a:cs typeface="Poppins" pitchFamily="2" charset="77"/>
              </a:defRPr>
            </a:lvl1pPr>
          </a:lstStyle>
          <a:p>
            <a:pPr lvl="0"/>
            <a:r>
              <a:rPr lang="fr-FR"/>
              <a:t>TITRE DU CHAPITRE</a:t>
            </a:r>
          </a:p>
        </p:txBody>
      </p:sp>
      <p:sp>
        <p:nvSpPr>
          <p:cNvPr id="18" name="Espace réservé du texte 16">
            <a:extLst>
              <a:ext uri="{FF2B5EF4-FFF2-40B4-BE49-F238E27FC236}">
                <a16:creationId xmlns:a16="http://schemas.microsoft.com/office/drawing/2014/main" id="{EE8F2B14-4139-82BF-8C59-1B831367FC55}"/>
              </a:ext>
            </a:extLst>
          </p:cNvPr>
          <p:cNvSpPr>
            <a:spLocks noGrp="1"/>
          </p:cNvSpPr>
          <p:nvPr>
            <p:ph type="body" sz="quarter" idx="13" hasCustomPrompt="1"/>
          </p:nvPr>
        </p:nvSpPr>
        <p:spPr>
          <a:xfrm>
            <a:off x="4983171" y="3350461"/>
            <a:ext cx="4997676" cy="1082675"/>
          </a:xfrm>
          <a:prstGeom prst="rect">
            <a:avLst/>
          </a:prstGeom>
        </p:spPr>
        <p:txBody>
          <a:bodyPr>
            <a:normAutofit/>
          </a:bodyPr>
          <a:lstStyle>
            <a:lvl1pPr marL="0" indent="0">
              <a:buNone/>
              <a:defRPr sz="2200" b="0" i="0">
                <a:solidFill>
                  <a:srgbClr val="F0C82D"/>
                </a:solidFill>
                <a:latin typeface="Poppins Light" pitchFamily="2" charset="77"/>
                <a:cs typeface="Poppins Light" pitchFamily="2" charset="77"/>
              </a:defRPr>
            </a:lvl1pPr>
          </a:lstStyle>
          <a:p>
            <a:pPr lvl="0"/>
            <a:r>
              <a:rPr lang="fr-FR"/>
              <a:t>SOUS-TITRE DE CHAPITRE</a:t>
            </a:r>
          </a:p>
        </p:txBody>
      </p:sp>
      <p:sp>
        <p:nvSpPr>
          <p:cNvPr id="19" name="Espace réservé du texte 16">
            <a:extLst>
              <a:ext uri="{FF2B5EF4-FFF2-40B4-BE49-F238E27FC236}">
                <a16:creationId xmlns:a16="http://schemas.microsoft.com/office/drawing/2014/main" id="{448B855A-EFBD-647B-B395-52E7679536EE}"/>
              </a:ext>
            </a:extLst>
          </p:cNvPr>
          <p:cNvSpPr>
            <a:spLocks noGrp="1"/>
          </p:cNvSpPr>
          <p:nvPr>
            <p:ph type="body" sz="quarter" idx="14" hasCustomPrompt="1"/>
          </p:nvPr>
        </p:nvSpPr>
        <p:spPr>
          <a:xfrm>
            <a:off x="3156858" y="2527724"/>
            <a:ext cx="1683456" cy="2054379"/>
          </a:xfrm>
          <a:prstGeom prst="rect">
            <a:avLst/>
          </a:prstGeom>
        </p:spPr>
        <p:txBody>
          <a:bodyPr>
            <a:noAutofit/>
          </a:bodyPr>
          <a:lstStyle>
            <a:lvl1pPr marL="0" indent="0" algn="r">
              <a:buNone/>
              <a:defRPr sz="15000" b="1" i="0">
                <a:solidFill>
                  <a:srgbClr val="1A808E"/>
                </a:solidFill>
                <a:latin typeface="Poppins" pitchFamily="2" charset="77"/>
                <a:cs typeface="Poppins" pitchFamily="2" charset="77"/>
              </a:defRPr>
            </a:lvl1pPr>
          </a:lstStyle>
          <a:p>
            <a:pPr lvl="0"/>
            <a:r>
              <a:rPr lang="fr-FR"/>
              <a:t>1</a:t>
            </a:r>
          </a:p>
        </p:txBody>
      </p:sp>
      <p:pic>
        <p:nvPicPr>
          <p:cNvPr id="2" name="Image 1" descr="Une image contenant Police, texte, Graphique, logo&#10;&#10;Description générée automatiquement">
            <a:extLst>
              <a:ext uri="{FF2B5EF4-FFF2-40B4-BE49-F238E27FC236}">
                <a16:creationId xmlns:a16="http://schemas.microsoft.com/office/drawing/2014/main" id="{E34B4766-873B-8324-20D3-0A9EF547C8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p:spPr>
      </p:pic>
      <p:sp>
        <p:nvSpPr>
          <p:cNvPr id="5" name="Espace réservé du numéro de diapositive 4">
            <a:extLst>
              <a:ext uri="{FF2B5EF4-FFF2-40B4-BE49-F238E27FC236}">
                <a16:creationId xmlns:a16="http://schemas.microsoft.com/office/drawing/2014/main" id="{3128E29A-2273-E07D-43E0-3211CD0C6E01}"/>
              </a:ext>
            </a:extLst>
          </p:cNvPr>
          <p:cNvSpPr>
            <a:spLocks noGrp="1"/>
          </p:cNvSpPr>
          <p:nvPr>
            <p:ph type="sldNum" sz="quarter" idx="18"/>
          </p:nvPr>
        </p:nvSpPr>
        <p:spPr/>
        <p:txBody>
          <a:bodyPr/>
          <a:lstStyle/>
          <a:p>
            <a:fld id="{52D2E2B4-40A2-954D-BBCC-ABFE8C38BCC8}" type="slidenum">
              <a:rPr lang="fr-FR" smtClean="0"/>
              <a:pPr/>
              <a:t>‹#›</a:t>
            </a:fld>
            <a:endParaRPr lang="fr-FR"/>
          </a:p>
        </p:txBody>
      </p:sp>
    </p:spTree>
    <p:extLst>
      <p:ext uri="{BB962C8B-B14F-4D97-AF65-F5344CB8AC3E}">
        <p14:creationId xmlns:p14="http://schemas.microsoft.com/office/powerpoint/2010/main" val="908741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sposition personnalisée">
    <p:bg>
      <p:bgPr>
        <a:solidFill>
          <a:srgbClr val="F0C82D"/>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276814E-F863-B839-BD9F-A3ABAE04A1F8}"/>
              </a:ext>
            </a:extLst>
          </p:cNvPr>
          <p:cNvSpPr>
            <a:spLocks noGrp="1"/>
          </p:cNvSpPr>
          <p:nvPr>
            <p:ph type="pic" sz="quarter" idx="10"/>
          </p:nvPr>
        </p:nvSpPr>
        <p:spPr>
          <a:xfrm>
            <a:off x="0" y="0"/>
            <a:ext cx="5842000" cy="6858000"/>
          </a:xfrm>
          <a:prstGeom prst="rect">
            <a:avLst/>
          </a:prstGeom>
        </p:spPr>
        <p:txBody>
          <a:bodyPr/>
          <a:lstStyle/>
          <a:p>
            <a:endParaRPr lang="fr-FR"/>
          </a:p>
        </p:txBody>
      </p:sp>
      <p:sp>
        <p:nvSpPr>
          <p:cNvPr id="5" name="Espace réservé du texte 27">
            <a:extLst>
              <a:ext uri="{FF2B5EF4-FFF2-40B4-BE49-F238E27FC236}">
                <a16:creationId xmlns:a16="http://schemas.microsoft.com/office/drawing/2014/main" id="{0AC53389-478C-FE92-82B2-A1F729D88E78}"/>
              </a:ext>
            </a:extLst>
          </p:cNvPr>
          <p:cNvSpPr>
            <a:spLocks noGrp="1"/>
          </p:cNvSpPr>
          <p:nvPr>
            <p:ph type="body" sz="quarter" idx="17"/>
          </p:nvPr>
        </p:nvSpPr>
        <p:spPr>
          <a:xfrm>
            <a:off x="6502400" y="342900"/>
            <a:ext cx="3125212" cy="2986088"/>
          </a:xfrm>
          <a:prstGeom prst="pie">
            <a:avLst>
              <a:gd name="adj1" fmla="val 10765454"/>
              <a:gd name="adj2" fmla="val 16200000"/>
            </a:avLst>
          </a:prstGeom>
          <a:solidFill>
            <a:srgbClr val="1A808E"/>
          </a:solidFill>
        </p:spPr>
        <p:txBody>
          <a:bodyPr/>
          <a:lstStyle>
            <a:lvl1pPr marL="0" indent="0">
              <a:buNone/>
              <a:defRPr>
                <a:noFill/>
              </a:defRPr>
            </a:lvl1pPr>
          </a:lstStyle>
          <a:p>
            <a:pPr lvl="0"/>
            <a:endParaRPr lang="fr-FR"/>
          </a:p>
        </p:txBody>
      </p:sp>
      <p:sp>
        <p:nvSpPr>
          <p:cNvPr id="8" name="Espace réservé du texte 30">
            <a:extLst>
              <a:ext uri="{FF2B5EF4-FFF2-40B4-BE49-F238E27FC236}">
                <a16:creationId xmlns:a16="http://schemas.microsoft.com/office/drawing/2014/main" id="{36C15EE9-40CD-3117-DE28-066D0589C941}"/>
              </a:ext>
            </a:extLst>
          </p:cNvPr>
          <p:cNvSpPr>
            <a:spLocks noGrp="1"/>
          </p:cNvSpPr>
          <p:nvPr>
            <p:ph type="body" sz="quarter" idx="25" hasCustomPrompt="1"/>
          </p:nvPr>
        </p:nvSpPr>
        <p:spPr>
          <a:xfrm>
            <a:off x="6400803" y="2134916"/>
            <a:ext cx="5422897" cy="1165640"/>
          </a:xfrm>
          <a:prstGeom prst="rect">
            <a:avLst/>
          </a:prstGeom>
        </p:spPr>
        <p:txBody>
          <a:bodyPr/>
          <a:lstStyle>
            <a:lvl1pPr marL="0" indent="0">
              <a:spcBef>
                <a:spcPts val="0"/>
              </a:spcBef>
              <a:buFontTx/>
              <a:buNone/>
              <a:defRPr sz="40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 de l’intervention</a:t>
            </a:r>
          </a:p>
        </p:txBody>
      </p:sp>
      <p:sp>
        <p:nvSpPr>
          <p:cNvPr id="9" name="Espace réservé du texte 30">
            <a:extLst>
              <a:ext uri="{FF2B5EF4-FFF2-40B4-BE49-F238E27FC236}">
                <a16:creationId xmlns:a16="http://schemas.microsoft.com/office/drawing/2014/main" id="{CF3F082F-F1C0-B0BF-3FE0-0EE2A4B9A171}"/>
              </a:ext>
            </a:extLst>
          </p:cNvPr>
          <p:cNvSpPr>
            <a:spLocks noGrp="1"/>
          </p:cNvSpPr>
          <p:nvPr>
            <p:ph type="body" sz="quarter" idx="26" hasCustomPrompt="1"/>
          </p:nvPr>
        </p:nvSpPr>
        <p:spPr>
          <a:xfrm>
            <a:off x="6401256" y="3300556"/>
            <a:ext cx="5422444" cy="365125"/>
          </a:xfrm>
          <a:prstGeom prst="rect">
            <a:avLst/>
          </a:prstGeom>
        </p:spPr>
        <p:txBody>
          <a:bodyPr/>
          <a:lstStyle>
            <a:lvl1pPr marL="0" indent="0">
              <a:buFontTx/>
              <a:buNone/>
              <a:defRPr sz="20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10" name="Espace réservé du texte 35">
            <a:extLst>
              <a:ext uri="{FF2B5EF4-FFF2-40B4-BE49-F238E27FC236}">
                <a16:creationId xmlns:a16="http://schemas.microsoft.com/office/drawing/2014/main" id="{B92AA0FA-C30C-804C-2263-CD2260BCCB6F}"/>
              </a:ext>
            </a:extLst>
          </p:cNvPr>
          <p:cNvSpPr>
            <a:spLocks noGrp="1"/>
          </p:cNvSpPr>
          <p:nvPr>
            <p:ph type="body" sz="quarter" idx="27" hasCustomPrompt="1"/>
          </p:nvPr>
        </p:nvSpPr>
        <p:spPr>
          <a:xfrm>
            <a:off x="6413867" y="4564865"/>
            <a:ext cx="5662020" cy="1165640"/>
          </a:xfrm>
          <a:prstGeom prst="rect">
            <a:avLst/>
          </a:prstGeom>
        </p:spPr>
        <p:txBody>
          <a:bodyPr/>
          <a:lstStyle>
            <a:lvl1pPr marL="0" indent="0">
              <a:spcBef>
                <a:spcPts val="0"/>
              </a:spcBef>
              <a:buNone/>
              <a:defRPr sz="1200" b="1" i="0">
                <a:solidFill>
                  <a:srgbClr val="1A808E"/>
                </a:solidFill>
                <a:latin typeface="Poppins Light" pitchFamily="2" charset="77"/>
                <a:cs typeface="Poppins Light" pitchFamily="2" charset="77"/>
              </a:defRPr>
            </a:lvl1pPr>
          </a:lstStyle>
          <a:p>
            <a:pPr lvl="0"/>
            <a:r>
              <a:rPr lang="fr-FR"/>
              <a:t>Intervenants</a:t>
            </a:r>
          </a:p>
          <a:p>
            <a:pPr lvl="0"/>
            <a:endParaRPr lang="fr-FR"/>
          </a:p>
        </p:txBody>
      </p:sp>
      <p:sp>
        <p:nvSpPr>
          <p:cNvPr id="20" name="Espace réservé du texte 27">
            <a:extLst>
              <a:ext uri="{FF2B5EF4-FFF2-40B4-BE49-F238E27FC236}">
                <a16:creationId xmlns:a16="http://schemas.microsoft.com/office/drawing/2014/main" id="{2FC6EFAA-0EFF-625C-441E-2C66450DC72B}"/>
              </a:ext>
            </a:extLst>
          </p:cNvPr>
          <p:cNvSpPr>
            <a:spLocks noGrp="1"/>
          </p:cNvSpPr>
          <p:nvPr>
            <p:ph type="body" sz="quarter" idx="29"/>
          </p:nvPr>
        </p:nvSpPr>
        <p:spPr>
          <a:xfrm rot="16200000">
            <a:off x="7035611" y="3241598"/>
            <a:ext cx="695926" cy="1764883"/>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25" name="Espace réservé du texte 35">
            <a:extLst>
              <a:ext uri="{FF2B5EF4-FFF2-40B4-BE49-F238E27FC236}">
                <a16:creationId xmlns:a16="http://schemas.microsoft.com/office/drawing/2014/main" id="{47D7122D-96E3-833D-6404-6D1C4A0EBDFB}"/>
              </a:ext>
            </a:extLst>
          </p:cNvPr>
          <p:cNvSpPr>
            <a:spLocks noGrp="1"/>
          </p:cNvSpPr>
          <p:nvPr>
            <p:ph type="body" sz="quarter" idx="32" hasCustomPrompt="1"/>
          </p:nvPr>
        </p:nvSpPr>
        <p:spPr>
          <a:xfrm>
            <a:off x="7969778" y="6002665"/>
            <a:ext cx="2042191" cy="365125"/>
          </a:xfrm>
          <a:prstGeom prst="rect">
            <a:avLst/>
          </a:prstGeom>
        </p:spPr>
        <p:txBody>
          <a:bodyPr/>
          <a:lstStyle>
            <a:lvl1pPr marL="0" indent="0">
              <a:spcBef>
                <a:spcPts val="0"/>
              </a:spcBef>
              <a:buNone/>
              <a:defRPr sz="900" b="1" i="0">
                <a:solidFill>
                  <a:schemeClr val="bg1"/>
                </a:solidFill>
                <a:latin typeface="Poppins Light" pitchFamily="2" charset="77"/>
                <a:cs typeface="Poppins Light" pitchFamily="2" charset="77"/>
              </a:defRPr>
            </a:lvl1pPr>
          </a:lstStyle>
          <a:p>
            <a:pPr lvl="0"/>
            <a:r>
              <a:rPr lang="fr-FR"/>
              <a:t>Un événement de </a:t>
            </a:r>
          </a:p>
        </p:txBody>
      </p:sp>
      <p:cxnSp>
        <p:nvCxnSpPr>
          <p:cNvPr id="29" name="Connecteur droit 28">
            <a:extLst>
              <a:ext uri="{FF2B5EF4-FFF2-40B4-BE49-F238E27FC236}">
                <a16:creationId xmlns:a16="http://schemas.microsoft.com/office/drawing/2014/main" id="{8E7BFC6D-55B3-0FC4-B8E2-D37F6F739D91}"/>
              </a:ext>
            </a:extLst>
          </p:cNvPr>
          <p:cNvCxnSpPr>
            <a:cxnSpLocks/>
          </p:cNvCxnSpPr>
          <p:nvPr userDrawn="1"/>
        </p:nvCxnSpPr>
        <p:spPr>
          <a:xfrm>
            <a:off x="7889966" y="6047346"/>
            <a:ext cx="0" cy="5069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pour une image  21">
            <a:extLst>
              <a:ext uri="{FF2B5EF4-FFF2-40B4-BE49-F238E27FC236}">
                <a16:creationId xmlns:a16="http://schemas.microsoft.com/office/drawing/2014/main" id="{1948F2A0-CF14-4DC6-E704-72A34FF57B0D}"/>
              </a:ext>
            </a:extLst>
          </p:cNvPr>
          <p:cNvSpPr>
            <a:spLocks noGrp="1"/>
          </p:cNvSpPr>
          <p:nvPr>
            <p:ph type="pic" sz="quarter" idx="33" hasCustomPrompt="1"/>
          </p:nvPr>
        </p:nvSpPr>
        <p:spPr>
          <a:xfrm>
            <a:off x="6657887" y="3874354"/>
            <a:ext cx="680011" cy="476829"/>
          </a:xfrm>
          <a:prstGeom prst="rect">
            <a:avLst/>
          </a:prstGeom>
        </p:spPr>
        <p:txBody>
          <a:bodyPr/>
          <a:lstStyle>
            <a:lvl1pPr marL="0" indent="0">
              <a:buNone/>
              <a:defRPr sz="1600"/>
            </a:lvl1pPr>
          </a:lstStyle>
          <a:p>
            <a:r>
              <a:rPr lang="fr-FR"/>
              <a:t>logo</a:t>
            </a:r>
          </a:p>
        </p:txBody>
      </p:sp>
      <p:sp>
        <p:nvSpPr>
          <p:cNvPr id="32" name="Espace réservé pour une image  21">
            <a:extLst>
              <a:ext uri="{FF2B5EF4-FFF2-40B4-BE49-F238E27FC236}">
                <a16:creationId xmlns:a16="http://schemas.microsoft.com/office/drawing/2014/main" id="{436AC463-708B-62BF-7601-C3FCE17789D5}"/>
              </a:ext>
            </a:extLst>
          </p:cNvPr>
          <p:cNvSpPr>
            <a:spLocks noGrp="1"/>
          </p:cNvSpPr>
          <p:nvPr>
            <p:ph type="pic" sz="quarter" idx="34" hasCustomPrompt="1"/>
          </p:nvPr>
        </p:nvSpPr>
        <p:spPr>
          <a:xfrm>
            <a:off x="7494652" y="3874353"/>
            <a:ext cx="680011" cy="476829"/>
          </a:xfrm>
          <a:prstGeom prst="rect">
            <a:avLst/>
          </a:prstGeom>
        </p:spPr>
        <p:txBody>
          <a:bodyPr/>
          <a:lstStyle>
            <a:lvl1pPr marL="0" indent="0">
              <a:buNone/>
              <a:defRPr lang="fr-FR" sz="1600" kern="1200" dirty="0">
                <a:solidFill>
                  <a:schemeClr val="tx1"/>
                </a:solidFill>
                <a:latin typeface="+mn-lt"/>
                <a:ea typeface="+mn-ea"/>
                <a:cs typeface="+mn-cs"/>
              </a:defRPr>
            </a:lvl1pPr>
          </a:lstStyle>
          <a:p>
            <a:r>
              <a:rPr lang="fr-FR"/>
              <a:t>logo</a:t>
            </a:r>
          </a:p>
        </p:txBody>
      </p:sp>
      <p:pic>
        <p:nvPicPr>
          <p:cNvPr id="3" name="Image 2" descr="Une image contenant Police, texte, Graphique, graphisme&#10;&#10;Le contenu généré par l’IA peut être incorrect.">
            <a:extLst>
              <a:ext uri="{FF2B5EF4-FFF2-40B4-BE49-F238E27FC236}">
                <a16:creationId xmlns:a16="http://schemas.microsoft.com/office/drawing/2014/main" id="{CEE73BE4-585F-24BD-3BE2-877E3EAD4F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99878" y="6172165"/>
            <a:ext cx="1781299" cy="467785"/>
          </a:xfrm>
          <a:prstGeom prst="rect">
            <a:avLst/>
          </a:prstGeom>
        </p:spPr>
      </p:pic>
      <p:sp>
        <p:nvSpPr>
          <p:cNvPr id="12" name="Espace réservé pour une image  11">
            <a:extLst>
              <a:ext uri="{FF2B5EF4-FFF2-40B4-BE49-F238E27FC236}">
                <a16:creationId xmlns:a16="http://schemas.microsoft.com/office/drawing/2014/main" id="{D19F9E47-C5EE-EA63-73BD-4E9F3E18B64D}"/>
              </a:ext>
            </a:extLst>
          </p:cNvPr>
          <p:cNvSpPr>
            <a:spLocks noGrp="1"/>
          </p:cNvSpPr>
          <p:nvPr>
            <p:ph type="pic" sz="quarter" idx="35" hasCustomPrompt="1"/>
          </p:nvPr>
        </p:nvSpPr>
        <p:spPr>
          <a:xfrm>
            <a:off x="6400800" y="6046788"/>
            <a:ext cx="1379538" cy="508000"/>
          </a:xfrm>
          <a:prstGeom prst="rect">
            <a:avLst/>
          </a:prstGeom>
        </p:spPr>
        <p:txBody>
          <a:bodyPr/>
          <a:lstStyle/>
          <a:p>
            <a:r>
              <a:rPr lang="fr-FR"/>
              <a:t>logo </a:t>
            </a:r>
            <a:r>
              <a:rPr lang="fr-FR" err="1"/>
              <a:t>innov</a:t>
            </a:r>
            <a:endParaRPr lang="fr-FR"/>
          </a:p>
        </p:txBody>
      </p:sp>
    </p:spTree>
    <p:extLst>
      <p:ext uri="{BB962C8B-B14F-4D97-AF65-F5344CB8AC3E}">
        <p14:creationId xmlns:p14="http://schemas.microsoft.com/office/powerpoint/2010/main" val="405335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solidFill>
          <a:srgbClr val="1A808E"/>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276814E-F863-B839-BD9F-A3ABAE04A1F8}"/>
              </a:ext>
            </a:extLst>
          </p:cNvPr>
          <p:cNvSpPr>
            <a:spLocks noGrp="1"/>
          </p:cNvSpPr>
          <p:nvPr>
            <p:ph type="pic" sz="quarter" idx="10"/>
          </p:nvPr>
        </p:nvSpPr>
        <p:spPr>
          <a:xfrm>
            <a:off x="0" y="0"/>
            <a:ext cx="5842000" cy="6858000"/>
          </a:xfrm>
          <a:prstGeom prst="rect">
            <a:avLst/>
          </a:prstGeom>
        </p:spPr>
        <p:txBody>
          <a:bodyPr/>
          <a:lstStyle/>
          <a:p>
            <a:endParaRPr lang="fr-FR"/>
          </a:p>
        </p:txBody>
      </p:sp>
      <p:sp>
        <p:nvSpPr>
          <p:cNvPr id="5" name="Espace réservé du texte 27">
            <a:extLst>
              <a:ext uri="{FF2B5EF4-FFF2-40B4-BE49-F238E27FC236}">
                <a16:creationId xmlns:a16="http://schemas.microsoft.com/office/drawing/2014/main" id="{0AC53389-478C-FE92-82B2-A1F729D88E78}"/>
              </a:ext>
            </a:extLst>
          </p:cNvPr>
          <p:cNvSpPr>
            <a:spLocks noGrp="1"/>
          </p:cNvSpPr>
          <p:nvPr>
            <p:ph type="body" sz="quarter" idx="17"/>
          </p:nvPr>
        </p:nvSpPr>
        <p:spPr>
          <a:xfrm>
            <a:off x="6502400" y="342900"/>
            <a:ext cx="3125212" cy="2986088"/>
          </a:xfrm>
          <a:prstGeom prst="pie">
            <a:avLst>
              <a:gd name="adj1" fmla="val 10765454"/>
              <a:gd name="adj2" fmla="val 16200000"/>
            </a:avLst>
          </a:prstGeom>
          <a:solidFill>
            <a:srgbClr val="F0C82D"/>
          </a:solidFill>
        </p:spPr>
        <p:txBody>
          <a:bodyPr/>
          <a:lstStyle>
            <a:lvl1pPr marL="0" indent="0">
              <a:buNone/>
              <a:defRPr>
                <a:noFill/>
              </a:defRPr>
            </a:lvl1pPr>
          </a:lstStyle>
          <a:p>
            <a:pPr lvl="0"/>
            <a:endParaRPr lang="fr-FR"/>
          </a:p>
        </p:txBody>
      </p:sp>
      <p:sp>
        <p:nvSpPr>
          <p:cNvPr id="22" name="Espace réservé pour une image  21">
            <a:extLst>
              <a:ext uri="{FF2B5EF4-FFF2-40B4-BE49-F238E27FC236}">
                <a16:creationId xmlns:a16="http://schemas.microsoft.com/office/drawing/2014/main" id="{10BFC3E4-CC5E-A4F6-5412-3C52DBE5A68F}"/>
              </a:ext>
            </a:extLst>
          </p:cNvPr>
          <p:cNvSpPr>
            <a:spLocks noGrp="1"/>
          </p:cNvSpPr>
          <p:nvPr>
            <p:ph type="pic" sz="quarter" idx="30" hasCustomPrompt="1"/>
          </p:nvPr>
        </p:nvSpPr>
        <p:spPr>
          <a:xfrm>
            <a:off x="6501132" y="6172165"/>
            <a:ext cx="1232079" cy="476829"/>
          </a:xfrm>
          <a:prstGeom prst="rect">
            <a:avLst/>
          </a:prstGeom>
        </p:spPr>
        <p:txBody>
          <a:bodyPr/>
          <a:lstStyle>
            <a:lvl1pPr marL="0" indent="0">
              <a:buNone/>
              <a:defRPr sz="1800">
                <a:solidFill>
                  <a:schemeClr val="bg1"/>
                </a:solidFill>
              </a:defRPr>
            </a:lvl1pPr>
          </a:lstStyle>
          <a:p>
            <a:r>
              <a:rPr lang="fr-FR"/>
              <a:t>logo </a:t>
            </a:r>
            <a:r>
              <a:rPr lang="fr-FR" err="1"/>
              <a:t>innov</a:t>
            </a:r>
            <a:endParaRPr lang="fr-FR"/>
          </a:p>
        </p:txBody>
      </p:sp>
      <p:sp>
        <p:nvSpPr>
          <p:cNvPr id="25" name="Espace réservé du texte 35">
            <a:extLst>
              <a:ext uri="{FF2B5EF4-FFF2-40B4-BE49-F238E27FC236}">
                <a16:creationId xmlns:a16="http://schemas.microsoft.com/office/drawing/2014/main" id="{47D7122D-96E3-833D-6404-6D1C4A0EBDFB}"/>
              </a:ext>
            </a:extLst>
          </p:cNvPr>
          <p:cNvSpPr>
            <a:spLocks noGrp="1"/>
          </p:cNvSpPr>
          <p:nvPr>
            <p:ph type="body" sz="quarter" idx="32" hasCustomPrompt="1"/>
          </p:nvPr>
        </p:nvSpPr>
        <p:spPr>
          <a:xfrm>
            <a:off x="7969778" y="6002665"/>
            <a:ext cx="2042191" cy="365125"/>
          </a:xfrm>
          <a:prstGeom prst="rect">
            <a:avLst/>
          </a:prstGeom>
        </p:spPr>
        <p:txBody>
          <a:bodyPr/>
          <a:lstStyle>
            <a:lvl1pPr marL="0" indent="0">
              <a:spcBef>
                <a:spcPts val="0"/>
              </a:spcBef>
              <a:buNone/>
              <a:defRPr sz="900" b="1" i="0">
                <a:solidFill>
                  <a:schemeClr val="bg1"/>
                </a:solidFill>
                <a:latin typeface="Poppins Light" pitchFamily="2" charset="77"/>
                <a:cs typeface="Poppins Light" pitchFamily="2" charset="77"/>
              </a:defRPr>
            </a:lvl1pPr>
          </a:lstStyle>
          <a:p>
            <a:pPr lvl="0"/>
            <a:r>
              <a:rPr lang="fr-FR"/>
              <a:t>Un événement de </a:t>
            </a:r>
          </a:p>
        </p:txBody>
      </p:sp>
      <p:cxnSp>
        <p:nvCxnSpPr>
          <p:cNvPr id="29" name="Connecteur droit 28">
            <a:extLst>
              <a:ext uri="{FF2B5EF4-FFF2-40B4-BE49-F238E27FC236}">
                <a16:creationId xmlns:a16="http://schemas.microsoft.com/office/drawing/2014/main" id="{8E7BFC6D-55B3-0FC4-B8E2-D37F6F739D91}"/>
              </a:ext>
            </a:extLst>
          </p:cNvPr>
          <p:cNvCxnSpPr>
            <a:cxnSpLocks/>
          </p:cNvCxnSpPr>
          <p:nvPr userDrawn="1"/>
        </p:nvCxnSpPr>
        <p:spPr>
          <a:xfrm>
            <a:off x="7889966" y="6047346"/>
            <a:ext cx="0" cy="5069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Police, texte, Graphique, graphisme&#10;&#10;Le contenu généré par l’IA peut être incorrect.">
            <a:extLst>
              <a:ext uri="{FF2B5EF4-FFF2-40B4-BE49-F238E27FC236}">
                <a16:creationId xmlns:a16="http://schemas.microsoft.com/office/drawing/2014/main" id="{A85AC1F7-3017-6625-D38C-32227A348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99878" y="6172165"/>
            <a:ext cx="1781299" cy="467785"/>
          </a:xfrm>
          <a:prstGeom prst="rect">
            <a:avLst/>
          </a:prstGeom>
        </p:spPr>
      </p:pic>
      <p:sp>
        <p:nvSpPr>
          <p:cNvPr id="3" name="Espace réservé du texte 30">
            <a:extLst>
              <a:ext uri="{FF2B5EF4-FFF2-40B4-BE49-F238E27FC236}">
                <a16:creationId xmlns:a16="http://schemas.microsoft.com/office/drawing/2014/main" id="{EB6B9A23-51A7-CD87-EBBD-462B15A05342}"/>
              </a:ext>
            </a:extLst>
          </p:cNvPr>
          <p:cNvSpPr>
            <a:spLocks noGrp="1"/>
          </p:cNvSpPr>
          <p:nvPr>
            <p:ph type="body" sz="quarter" idx="25" hasCustomPrompt="1"/>
          </p:nvPr>
        </p:nvSpPr>
        <p:spPr>
          <a:xfrm>
            <a:off x="6400803" y="2134916"/>
            <a:ext cx="5422897" cy="1165640"/>
          </a:xfrm>
          <a:prstGeom prst="rect">
            <a:avLst/>
          </a:prstGeom>
        </p:spPr>
        <p:txBody>
          <a:bodyPr/>
          <a:lstStyle>
            <a:lvl1pPr marL="0" indent="0">
              <a:spcBef>
                <a:spcPts val="0"/>
              </a:spcBef>
              <a:buFontTx/>
              <a:buNone/>
              <a:defRPr sz="4000" b="1" i="0">
                <a:solidFill>
                  <a:schemeClr val="bg1"/>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marL="0" marR="0" lvl="0" indent="0" algn="l" defTabSz="914400" rtl="0" eaLnBrk="1" fontAlgn="auto" latinLnBrk="0" hangingPunct="1">
              <a:lnSpc>
                <a:spcPct val="90000"/>
              </a:lnSpc>
              <a:spcBef>
                <a:spcPts val="0"/>
              </a:spcBef>
              <a:spcAft>
                <a:spcPts val="0"/>
              </a:spcAft>
              <a:buClrTx/>
              <a:buSzTx/>
              <a:buFontTx/>
              <a:buNone/>
              <a:tabLst/>
              <a:defRPr/>
            </a:pPr>
            <a:r>
              <a:rPr lang="fr-FR"/>
              <a:t>Titre de l’intervention</a:t>
            </a:r>
          </a:p>
        </p:txBody>
      </p:sp>
      <p:sp>
        <p:nvSpPr>
          <p:cNvPr id="6" name="Espace réservé du texte 30">
            <a:extLst>
              <a:ext uri="{FF2B5EF4-FFF2-40B4-BE49-F238E27FC236}">
                <a16:creationId xmlns:a16="http://schemas.microsoft.com/office/drawing/2014/main" id="{0AACE9EF-ACC4-182D-3B9B-C27FDAB3A2B6}"/>
              </a:ext>
            </a:extLst>
          </p:cNvPr>
          <p:cNvSpPr>
            <a:spLocks noGrp="1"/>
          </p:cNvSpPr>
          <p:nvPr>
            <p:ph type="body" sz="quarter" idx="26" hasCustomPrompt="1"/>
          </p:nvPr>
        </p:nvSpPr>
        <p:spPr>
          <a:xfrm>
            <a:off x="6401256" y="3300556"/>
            <a:ext cx="5422444" cy="365125"/>
          </a:xfrm>
          <a:prstGeom prst="rect">
            <a:avLst/>
          </a:prstGeom>
        </p:spPr>
        <p:txBody>
          <a:bodyPr/>
          <a:lstStyle>
            <a:lvl1pPr marL="0" indent="0">
              <a:buFontTx/>
              <a:buNone/>
              <a:defRPr sz="2000" b="1" i="0">
                <a:solidFill>
                  <a:schemeClr val="bg1"/>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7" name="Espace réservé du texte 35">
            <a:extLst>
              <a:ext uri="{FF2B5EF4-FFF2-40B4-BE49-F238E27FC236}">
                <a16:creationId xmlns:a16="http://schemas.microsoft.com/office/drawing/2014/main" id="{EEE72133-5018-95AC-DCE9-E7AC50FDC41E}"/>
              </a:ext>
            </a:extLst>
          </p:cNvPr>
          <p:cNvSpPr>
            <a:spLocks noGrp="1"/>
          </p:cNvSpPr>
          <p:nvPr>
            <p:ph type="body" sz="quarter" idx="27" hasCustomPrompt="1"/>
          </p:nvPr>
        </p:nvSpPr>
        <p:spPr>
          <a:xfrm>
            <a:off x="6413867" y="4564865"/>
            <a:ext cx="5662020" cy="1165640"/>
          </a:xfrm>
          <a:prstGeom prst="rect">
            <a:avLst/>
          </a:prstGeom>
        </p:spPr>
        <p:txBody>
          <a:bodyPr/>
          <a:lstStyle>
            <a:lvl1pPr marL="0" indent="0">
              <a:spcBef>
                <a:spcPts val="0"/>
              </a:spcBef>
              <a:buNone/>
              <a:defRPr sz="1200" b="1" i="0">
                <a:solidFill>
                  <a:schemeClr val="bg1"/>
                </a:solidFill>
                <a:latin typeface="Poppins Light" pitchFamily="2" charset="77"/>
                <a:cs typeface="Poppins Light" pitchFamily="2" charset="77"/>
              </a:defRPr>
            </a:lvl1pPr>
          </a:lstStyle>
          <a:p>
            <a:pPr lvl="0"/>
            <a:r>
              <a:rPr lang="fr-FR"/>
              <a:t>Intervenants</a:t>
            </a:r>
          </a:p>
          <a:p>
            <a:pPr lvl="0"/>
            <a:endParaRPr lang="fr-FR"/>
          </a:p>
        </p:txBody>
      </p:sp>
      <p:sp>
        <p:nvSpPr>
          <p:cNvPr id="11" name="Espace réservé du texte 27">
            <a:extLst>
              <a:ext uri="{FF2B5EF4-FFF2-40B4-BE49-F238E27FC236}">
                <a16:creationId xmlns:a16="http://schemas.microsoft.com/office/drawing/2014/main" id="{0EF5C33F-5176-4BF4-BC14-7C17A4B0E1FF}"/>
              </a:ext>
            </a:extLst>
          </p:cNvPr>
          <p:cNvSpPr>
            <a:spLocks noGrp="1"/>
          </p:cNvSpPr>
          <p:nvPr>
            <p:ph type="body" sz="quarter" idx="29"/>
          </p:nvPr>
        </p:nvSpPr>
        <p:spPr>
          <a:xfrm rot="16200000">
            <a:off x="7035611" y="3241598"/>
            <a:ext cx="695926" cy="1764883"/>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12" name="Espace réservé pour une image  21">
            <a:extLst>
              <a:ext uri="{FF2B5EF4-FFF2-40B4-BE49-F238E27FC236}">
                <a16:creationId xmlns:a16="http://schemas.microsoft.com/office/drawing/2014/main" id="{061898AA-6531-6F8C-36DD-0CB1FBD341B4}"/>
              </a:ext>
            </a:extLst>
          </p:cNvPr>
          <p:cNvSpPr>
            <a:spLocks noGrp="1"/>
          </p:cNvSpPr>
          <p:nvPr>
            <p:ph type="pic" sz="quarter" idx="33" hasCustomPrompt="1"/>
          </p:nvPr>
        </p:nvSpPr>
        <p:spPr>
          <a:xfrm>
            <a:off x="6657887" y="3874354"/>
            <a:ext cx="680011" cy="476829"/>
          </a:xfrm>
          <a:prstGeom prst="rect">
            <a:avLst/>
          </a:prstGeom>
        </p:spPr>
        <p:txBody>
          <a:bodyPr/>
          <a:lstStyle>
            <a:lvl1pPr marL="0" indent="0">
              <a:buNone/>
              <a:defRPr sz="1600"/>
            </a:lvl1pPr>
          </a:lstStyle>
          <a:p>
            <a:r>
              <a:rPr lang="fr-FR"/>
              <a:t>logo</a:t>
            </a:r>
          </a:p>
        </p:txBody>
      </p:sp>
      <p:sp>
        <p:nvSpPr>
          <p:cNvPr id="13" name="Espace réservé pour une image  21">
            <a:extLst>
              <a:ext uri="{FF2B5EF4-FFF2-40B4-BE49-F238E27FC236}">
                <a16:creationId xmlns:a16="http://schemas.microsoft.com/office/drawing/2014/main" id="{4EB846EB-A6FF-AF36-73E7-6564565563D4}"/>
              </a:ext>
            </a:extLst>
          </p:cNvPr>
          <p:cNvSpPr>
            <a:spLocks noGrp="1"/>
          </p:cNvSpPr>
          <p:nvPr>
            <p:ph type="pic" sz="quarter" idx="34" hasCustomPrompt="1"/>
          </p:nvPr>
        </p:nvSpPr>
        <p:spPr>
          <a:xfrm>
            <a:off x="7494652" y="3874353"/>
            <a:ext cx="680011" cy="476829"/>
          </a:xfrm>
          <a:prstGeom prst="rect">
            <a:avLst/>
          </a:prstGeom>
        </p:spPr>
        <p:txBody>
          <a:bodyPr/>
          <a:lstStyle>
            <a:lvl1pPr marL="0" indent="0">
              <a:buNone/>
              <a:defRPr lang="fr-FR" sz="1600" kern="1200" dirty="0">
                <a:solidFill>
                  <a:schemeClr val="tx1"/>
                </a:solidFill>
                <a:latin typeface="+mn-lt"/>
                <a:ea typeface="+mn-ea"/>
                <a:cs typeface="+mn-cs"/>
              </a:defRPr>
            </a:lvl1pPr>
          </a:lstStyle>
          <a:p>
            <a:r>
              <a:rPr lang="fr-FR"/>
              <a:t>logo</a:t>
            </a:r>
          </a:p>
        </p:txBody>
      </p:sp>
    </p:spTree>
    <p:extLst>
      <p:ext uri="{BB962C8B-B14F-4D97-AF65-F5344CB8AC3E}">
        <p14:creationId xmlns:p14="http://schemas.microsoft.com/office/powerpoint/2010/main" val="437801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solidFill>
          <a:srgbClr val="17AEBA"/>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276814E-F863-B839-BD9F-A3ABAE04A1F8}"/>
              </a:ext>
            </a:extLst>
          </p:cNvPr>
          <p:cNvSpPr>
            <a:spLocks noGrp="1"/>
          </p:cNvSpPr>
          <p:nvPr>
            <p:ph type="pic" sz="quarter" idx="10"/>
          </p:nvPr>
        </p:nvSpPr>
        <p:spPr>
          <a:xfrm>
            <a:off x="0" y="0"/>
            <a:ext cx="5842000" cy="6858000"/>
          </a:xfrm>
          <a:prstGeom prst="rect">
            <a:avLst/>
          </a:prstGeom>
        </p:spPr>
        <p:txBody>
          <a:bodyPr/>
          <a:lstStyle/>
          <a:p>
            <a:endParaRPr lang="fr-FR"/>
          </a:p>
        </p:txBody>
      </p:sp>
      <p:sp>
        <p:nvSpPr>
          <p:cNvPr id="5" name="Espace réservé du texte 27">
            <a:extLst>
              <a:ext uri="{FF2B5EF4-FFF2-40B4-BE49-F238E27FC236}">
                <a16:creationId xmlns:a16="http://schemas.microsoft.com/office/drawing/2014/main" id="{0AC53389-478C-FE92-82B2-A1F729D88E78}"/>
              </a:ext>
            </a:extLst>
          </p:cNvPr>
          <p:cNvSpPr>
            <a:spLocks noGrp="1"/>
          </p:cNvSpPr>
          <p:nvPr>
            <p:ph type="body" sz="quarter" idx="17"/>
          </p:nvPr>
        </p:nvSpPr>
        <p:spPr>
          <a:xfrm>
            <a:off x="6502400" y="342900"/>
            <a:ext cx="3125212" cy="2986088"/>
          </a:xfrm>
          <a:prstGeom prst="pie">
            <a:avLst>
              <a:gd name="adj1" fmla="val 10765454"/>
              <a:gd name="adj2" fmla="val 16200000"/>
            </a:avLst>
          </a:prstGeom>
          <a:solidFill>
            <a:srgbClr val="F0C82D"/>
          </a:solidFill>
        </p:spPr>
        <p:txBody>
          <a:bodyPr/>
          <a:lstStyle>
            <a:lvl1pPr marL="0" indent="0">
              <a:buNone/>
              <a:defRPr>
                <a:noFill/>
              </a:defRPr>
            </a:lvl1pPr>
          </a:lstStyle>
          <a:p>
            <a:pPr lvl="0"/>
            <a:endParaRPr lang="fr-FR"/>
          </a:p>
        </p:txBody>
      </p:sp>
      <p:sp>
        <p:nvSpPr>
          <p:cNvPr id="8" name="Espace réservé du texte 30">
            <a:extLst>
              <a:ext uri="{FF2B5EF4-FFF2-40B4-BE49-F238E27FC236}">
                <a16:creationId xmlns:a16="http://schemas.microsoft.com/office/drawing/2014/main" id="{36C15EE9-40CD-3117-DE28-066D0589C941}"/>
              </a:ext>
            </a:extLst>
          </p:cNvPr>
          <p:cNvSpPr>
            <a:spLocks noGrp="1"/>
          </p:cNvSpPr>
          <p:nvPr>
            <p:ph type="body" sz="quarter" idx="25" hasCustomPrompt="1"/>
          </p:nvPr>
        </p:nvSpPr>
        <p:spPr>
          <a:xfrm>
            <a:off x="6400803" y="2134916"/>
            <a:ext cx="5422897" cy="1165640"/>
          </a:xfrm>
          <a:prstGeom prst="rect">
            <a:avLst/>
          </a:prstGeom>
        </p:spPr>
        <p:txBody>
          <a:bodyPr/>
          <a:lstStyle>
            <a:lvl1pPr marL="0" indent="0">
              <a:spcBef>
                <a:spcPts val="0"/>
              </a:spcBef>
              <a:buFontTx/>
              <a:buNone/>
              <a:defRPr sz="4000" b="1" i="0">
                <a:solidFill>
                  <a:schemeClr val="bg1"/>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 de l’intervention</a:t>
            </a:r>
          </a:p>
        </p:txBody>
      </p:sp>
      <p:sp>
        <p:nvSpPr>
          <p:cNvPr id="9" name="Espace réservé du texte 30">
            <a:extLst>
              <a:ext uri="{FF2B5EF4-FFF2-40B4-BE49-F238E27FC236}">
                <a16:creationId xmlns:a16="http://schemas.microsoft.com/office/drawing/2014/main" id="{CF3F082F-F1C0-B0BF-3FE0-0EE2A4B9A171}"/>
              </a:ext>
            </a:extLst>
          </p:cNvPr>
          <p:cNvSpPr>
            <a:spLocks noGrp="1"/>
          </p:cNvSpPr>
          <p:nvPr>
            <p:ph type="body" sz="quarter" idx="26" hasCustomPrompt="1"/>
          </p:nvPr>
        </p:nvSpPr>
        <p:spPr>
          <a:xfrm>
            <a:off x="6401256" y="3300556"/>
            <a:ext cx="5422444" cy="365125"/>
          </a:xfrm>
          <a:prstGeom prst="rect">
            <a:avLst/>
          </a:prstGeom>
        </p:spPr>
        <p:txBody>
          <a:bodyPr/>
          <a:lstStyle>
            <a:lvl1pPr marL="0" indent="0">
              <a:buFontTx/>
              <a:buNone/>
              <a:defRPr sz="2000" b="1" i="0">
                <a:solidFill>
                  <a:schemeClr val="bg1"/>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22" name="Espace réservé pour une image  21">
            <a:extLst>
              <a:ext uri="{FF2B5EF4-FFF2-40B4-BE49-F238E27FC236}">
                <a16:creationId xmlns:a16="http://schemas.microsoft.com/office/drawing/2014/main" id="{10BFC3E4-CC5E-A4F6-5412-3C52DBE5A68F}"/>
              </a:ext>
            </a:extLst>
          </p:cNvPr>
          <p:cNvSpPr>
            <a:spLocks noGrp="1"/>
          </p:cNvSpPr>
          <p:nvPr>
            <p:ph type="pic" sz="quarter" idx="30" hasCustomPrompt="1"/>
          </p:nvPr>
        </p:nvSpPr>
        <p:spPr>
          <a:xfrm>
            <a:off x="6501132" y="6172165"/>
            <a:ext cx="1232079" cy="476829"/>
          </a:xfrm>
          <a:prstGeom prst="rect">
            <a:avLst/>
          </a:prstGeom>
        </p:spPr>
        <p:txBody>
          <a:bodyPr/>
          <a:lstStyle>
            <a:lvl1pPr marL="0" indent="0">
              <a:buNone/>
              <a:defRPr sz="1800">
                <a:solidFill>
                  <a:schemeClr val="bg1"/>
                </a:solidFill>
              </a:defRPr>
            </a:lvl1pPr>
          </a:lstStyle>
          <a:p>
            <a:r>
              <a:rPr lang="fr-FR"/>
              <a:t>logo </a:t>
            </a:r>
            <a:r>
              <a:rPr lang="fr-FR" err="1"/>
              <a:t>innov</a:t>
            </a:r>
            <a:endParaRPr lang="fr-FR"/>
          </a:p>
        </p:txBody>
      </p:sp>
      <p:sp>
        <p:nvSpPr>
          <p:cNvPr id="25" name="Espace réservé du texte 35">
            <a:extLst>
              <a:ext uri="{FF2B5EF4-FFF2-40B4-BE49-F238E27FC236}">
                <a16:creationId xmlns:a16="http://schemas.microsoft.com/office/drawing/2014/main" id="{47D7122D-96E3-833D-6404-6D1C4A0EBDFB}"/>
              </a:ext>
            </a:extLst>
          </p:cNvPr>
          <p:cNvSpPr>
            <a:spLocks noGrp="1"/>
          </p:cNvSpPr>
          <p:nvPr>
            <p:ph type="body" sz="quarter" idx="32" hasCustomPrompt="1"/>
          </p:nvPr>
        </p:nvSpPr>
        <p:spPr>
          <a:xfrm>
            <a:off x="7969778" y="6002665"/>
            <a:ext cx="2042191" cy="365125"/>
          </a:xfrm>
          <a:prstGeom prst="rect">
            <a:avLst/>
          </a:prstGeom>
        </p:spPr>
        <p:txBody>
          <a:bodyPr/>
          <a:lstStyle>
            <a:lvl1pPr marL="0" indent="0">
              <a:spcBef>
                <a:spcPts val="0"/>
              </a:spcBef>
              <a:buNone/>
              <a:defRPr sz="900" b="1" i="0">
                <a:solidFill>
                  <a:schemeClr val="bg1"/>
                </a:solidFill>
                <a:latin typeface="Poppins Light" pitchFamily="2" charset="77"/>
                <a:cs typeface="Poppins Light" pitchFamily="2" charset="77"/>
              </a:defRPr>
            </a:lvl1pPr>
          </a:lstStyle>
          <a:p>
            <a:pPr lvl="0"/>
            <a:r>
              <a:rPr lang="fr-FR"/>
              <a:t>Un événement de </a:t>
            </a:r>
          </a:p>
        </p:txBody>
      </p:sp>
      <p:cxnSp>
        <p:nvCxnSpPr>
          <p:cNvPr id="29" name="Connecteur droit 28">
            <a:extLst>
              <a:ext uri="{FF2B5EF4-FFF2-40B4-BE49-F238E27FC236}">
                <a16:creationId xmlns:a16="http://schemas.microsoft.com/office/drawing/2014/main" id="{8E7BFC6D-55B3-0FC4-B8E2-D37F6F739D91}"/>
              </a:ext>
            </a:extLst>
          </p:cNvPr>
          <p:cNvCxnSpPr>
            <a:cxnSpLocks/>
          </p:cNvCxnSpPr>
          <p:nvPr userDrawn="1"/>
        </p:nvCxnSpPr>
        <p:spPr>
          <a:xfrm>
            <a:off x="7889966" y="6047346"/>
            <a:ext cx="0" cy="5069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Police, texte, Graphique, graphisme&#10;&#10;Le contenu généré par l’IA peut être incorrect.">
            <a:extLst>
              <a:ext uri="{FF2B5EF4-FFF2-40B4-BE49-F238E27FC236}">
                <a16:creationId xmlns:a16="http://schemas.microsoft.com/office/drawing/2014/main" id="{EF09CC64-09AA-70F4-5177-83EF3EBA42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99878" y="6172165"/>
            <a:ext cx="1781299" cy="467785"/>
          </a:xfrm>
          <a:prstGeom prst="rect">
            <a:avLst/>
          </a:prstGeom>
        </p:spPr>
      </p:pic>
      <p:sp>
        <p:nvSpPr>
          <p:cNvPr id="6" name="Espace réservé du texte 35">
            <a:extLst>
              <a:ext uri="{FF2B5EF4-FFF2-40B4-BE49-F238E27FC236}">
                <a16:creationId xmlns:a16="http://schemas.microsoft.com/office/drawing/2014/main" id="{9AE31872-4FD3-4A24-EE35-63BF8A61B706}"/>
              </a:ext>
            </a:extLst>
          </p:cNvPr>
          <p:cNvSpPr>
            <a:spLocks noGrp="1"/>
          </p:cNvSpPr>
          <p:nvPr>
            <p:ph type="body" sz="quarter" idx="27" hasCustomPrompt="1"/>
          </p:nvPr>
        </p:nvSpPr>
        <p:spPr>
          <a:xfrm>
            <a:off x="6413867" y="4564865"/>
            <a:ext cx="5662020" cy="1165640"/>
          </a:xfrm>
          <a:prstGeom prst="rect">
            <a:avLst/>
          </a:prstGeom>
        </p:spPr>
        <p:txBody>
          <a:bodyPr/>
          <a:lstStyle>
            <a:lvl1pPr marL="0" indent="0">
              <a:spcBef>
                <a:spcPts val="0"/>
              </a:spcBef>
              <a:buNone/>
              <a:defRPr sz="1200" b="1" i="0">
                <a:solidFill>
                  <a:schemeClr val="bg1"/>
                </a:solidFill>
                <a:latin typeface="Poppins Light" pitchFamily="2" charset="77"/>
                <a:cs typeface="Poppins Light" pitchFamily="2" charset="77"/>
              </a:defRPr>
            </a:lvl1pPr>
          </a:lstStyle>
          <a:p>
            <a:pPr lvl="0"/>
            <a:r>
              <a:rPr lang="fr-FR"/>
              <a:t>Intervenants</a:t>
            </a:r>
          </a:p>
          <a:p>
            <a:pPr lvl="0"/>
            <a:endParaRPr lang="fr-FR"/>
          </a:p>
        </p:txBody>
      </p:sp>
      <p:sp>
        <p:nvSpPr>
          <p:cNvPr id="7" name="Espace réservé du texte 27">
            <a:extLst>
              <a:ext uri="{FF2B5EF4-FFF2-40B4-BE49-F238E27FC236}">
                <a16:creationId xmlns:a16="http://schemas.microsoft.com/office/drawing/2014/main" id="{C3C1047D-2819-EEA7-92C0-B10FAED28735}"/>
              </a:ext>
            </a:extLst>
          </p:cNvPr>
          <p:cNvSpPr>
            <a:spLocks noGrp="1"/>
          </p:cNvSpPr>
          <p:nvPr>
            <p:ph type="body" sz="quarter" idx="29"/>
          </p:nvPr>
        </p:nvSpPr>
        <p:spPr>
          <a:xfrm rot="16200000">
            <a:off x="7035611" y="3241598"/>
            <a:ext cx="695926" cy="1764883"/>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11" name="Espace réservé pour une image  21">
            <a:extLst>
              <a:ext uri="{FF2B5EF4-FFF2-40B4-BE49-F238E27FC236}">
                <a16:creationId xmlns:a16="http://schemas.microsoft.com/office/drawing/2014/main" id="{A2618B39-66C1-A955-1CBC-F8CCFF4BD9F8}"/>
              </a:ext>
            </a:extLst>
          </p:cNvPr>
          <p:cNvSpPr>
            <a:spLocks noGrp="1"/>
          </p:cNvSpPr>
          <p:nvPr>
            <p:ph type="pic" sz="quarter" idx="33" hasCustomPrompt="1"/>
          </p:nvPr>
        </p:nvSpPr>
        <p:spPr>
          <a:xfrm>
            <a:off x="6657887" y="3874354"/>
            <a:ext cx="680011" cy="476829"/>
          </a:xfrm>
          <a:prstGeom prst="rect">
            <a:avLst/>
          </a:prstGeom>
        </p:spPr>
        <p:txBody>
          <a:bodyPr/>
          <a:lstStyle>
            <a:lvl1pPr marL="0" indent="0">
              <a:buNone/>
              <a:defRPr sz="1600"/>
            </a:lvl1pPr>
          </a:lstStyle>
          <a:p>
            <a:r>
              <a:rPr lang="fr-FR"/>
              <a:t>logo</a:t>
            </a:r>
          </a:p>
        </p:txBody>
      </p:sp>
      <p:sp>
        <p:nvSpPr>
          <p:cNvPr id="12" name="Espace réservé pour une image  21">
            <a:extLst>
              <a:ext uri="{FF2B5EF4-FFF2-40B4-BE49-F238E27FC236}">
                <a16:creationId xmlns:a16="http://schemas.microsoft.com/office/drawing/2014/main" id="{9887B349-A009-FFEB-0117-54A907D026F5}"/>
              </a:ext>
            </a:extLst>
          </p:cNvPr>
          <p:cNvSpPr>
            <a:spLocks noGrp="1"/>
          </p:cNvSpPr>
          <p:nvPr>
            <p:ph type="pic" sz="quarter" idx="34" hasCustomPrompt="1"/>
          </p:nvPr>
        </p:nvSpPr>
        <p:spPr>
          <a:xfrm>
            <a:off x="7494652" y="3874353"/>
            <a:ext cx="680011" cy="476829"/>
          </a:xfrm>
          <a:prstGeom prst="rect">
            <a:avLst/>
          </a:prstGeom>
        </p:spPr>
        <p:txBody>
          <a:bodyPr/>
          <a:lstStyle>
            <a:lvl1pPr marL="0" indent="0">
              <a:buNone/>
              <a:defRPr lang="fr-FR" sz="1600" kern="1200" dirty="0">
                <a:solidFill>
                  <a:schemeClr val="tx1"/>
                </a:solidFill>
                <a:latin typeface="+mn-lt"/>
                <a:ea typeface="+mn-ea"/>
                <a:cs typeface="+mn-cs"/>
              </a:defRPr>
            </a:lvl1pPr>
          </a:lstStyle>
          <a:p>
            <a:r>
              <a:rPr lang="fr-FR"/>
              <a:t>logo</a:t>
            </a:r>
          </a:p>
        </p:txBody>
      </p:sp>
    </p:spTree>
    <p:extLst>
      <p:ext uri="{BB962C8B-B14F-4D97-AF65-F5344CB8AC3E}">
        <p14:creationId xmlns:p14="http://schemas.microsoft.com/office/powerpoint/2010/main" val="4145797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ge intercalaire type 1 Bleu">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F0C82D"/>
          </a:solidFill>
        </p:spPr>
        <p:txBody>
          <a:bodyPr/>
          <a:lstStyle>
            <a:lvl1pPr marL="0" indent="0">
              <a:buNone/>
              <a:defRPr>
                <a:no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F0C82D"/>
          </a:solidFill>
        </p:spPr>
        <p:txBody>
          <a:bodyPr/>
          <a:lstStyle>
            <a:lvl1pPr marL="0" indent="0">
              <a:buNone/>
              <a:defRPr>
                <a:noFill/>
              </a:defRPr>
            </a:lvl1pPr>
          </a:lstStyle>
          <a:p>
            <a:pPr lvl="0"/>
            <a:r>
              <a:rPr lang="fr-FR"/>
              <a:t>..</a:t>
            </a:r>
          </a:p>
        </p:txBody>
      </p:sp>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48703"/>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1" name="Espace réservé du texte 19">
            <a:extLst>
              <a:ext uri="{FF2B5EF4-FFF2-40B4-BE49-F238E27FC236}">
                <a16:creationId xmlns:a16="http://schemas.microsoft.com/office/drawing/2014/main" id="{6B3664A8-2B01-4C21-4EF0-41EB8678E2A3}"/>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1A808E"/>
                </a:solidFill>
                <a:latin typeface="Poppins" pitchFamily="2" charset="77"/>
                <a:cs typeface="Poppins" pitchFamily="2" charset="77"/>
              </a:defRPr>
            </a:lvl1pPr>
          </a:lstStyle>
          <a:p>
            <a:pPr lvl="0"/>
            <a:r>
              <a:rPr lang="fr-FR"/>
              <a:t>Titre de la page</a:t>
            </a:r>
          </a:p>
        </p:txBody>
      </p:sp>
      <p:sp>
        <p:nvSpPr>
          <p:cNvPr id="4" name="Espace réservé du numéro de diapositive 3">
            <a:extLst>
              <a:ext uri="{FF2B5EF4-FFF2-40B4-BE49-F238E27FC236}">
                <a16:creationId xmlns:a16="http://schemas.microsoft.com/office/drawing/2014/main" id="{F5482EF8-9592-B1EA-E566-9D5208D17476}"/>
              </a:ext>
            </a:extLst>
          </p:cNvPr>
          <p:cNvSpPr>
            <a:spLocks noGrp="1"/>
          </p:cNvSpPr>
          <p:nvPr>
            <p:ph type="sldNum" sz="quarter" idx="21"/>
          </p:nvPr>
        </p:nvSpPr>
        <p:spPr/>
        <p:txBody>
          <a:bodyPr/>
          <a:lstStyle/>
          <a:p>
            <a:fld id="{52D2E2B4-40A2-954D-BBCC-ABFE8C38BCC8}" type="slidenum">
              <a:rPr lang="fr-FR" smtClean="0"/>
              <a:pPr/>
              <a:t>‹#›</a:t>
            </a:fld>
            <a:endParaRPr lang="fr-FR"/>
          </a:p>
        </p:txBody>
      </p:sp>
      <p:pic>
        <p:nvPicPr>
          <p:cNvPr id="6" name="Image 5">
            <a:extLst>
              <a:ext uri="{FF2B5EF4-FFF2-40B4-BE49-F238E27FC236}">
                <a16:creationId xmlns:a16="http://schemas.microsoft.com/office/drawing/2014/main" id="{A31D6735-A164-355D-D122-5BE6870D3CE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Tree>
    <p:extLst>
      <p:ext uri="{BB962C8B-B14F-4D97-AF65-F5344CB8AC3E}">
        <p14:creationId xmlns:p14="http://schemas.microsoft.com/office/powerpoint/2010/main" val="239336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ge intercalaire type 2 Bleu">
    <p:spTree>
      <p:nvGrpSpPr>
        <p:cNvPr id="1" name=""/>
        <p:cNvGrpSpPr/>
        <p:nvPr/>
      </p:nvGrpSpPr>
      <p:grpSpPr>
        <a:xfrm>
          <a:off x="0" y="0"/>
          <a:ext cx="0" cy="0"/>
          <a:chOff x="0" y="0"/>
          <a:chExt cx="0" cy="0"/>
        </a:xfrm>
      </p:grpSpPr>
      <p:sp>
        <p:nvSpPr>
          <p:cNvPr id="7" name="Espace réservé du texte 27">
            <a:extLst>
              <a:ext uri="{FF2B5EF4-FFF2-40B4-BE49-F238E27FC236}">
                <a16:creationId xmlns:a16="http://schemas.microsoft.com/office/drawing/2014/main" id="{CBC5905C-8B83-B882-13C5-D9BDDC92CA82}"/>
              </a:ext>
            </a:extLst>
          </p:cNvPr>
          <p:cNvSpPr>
            <a:spLocks noGrp="1"/>
          </p:cNvSpPr>
          <p:nvPr>
            <p:ph type="body" sz="quarter" idx="17" hasCustomPrompt="1"/>
          </p:nvPr>
        </p:nvSpPr>
        <p:spPr>
          <a:xfrm>
            <a:off x="3719802" y="1541437"/>
            <a:ext cx="2118049" cy="1968759"/>
          </a:xfrm>
          <a:prstGeom prst="pie">
            <a:avLst>
              <a:gd name="adj1" fmla="val 10796902"/>
              <a:gd name="adj2" fmla="val 16200000"/>
            </a:avLst>
          </a:prstGeom>
          <a:solidFill>
            <a:srgbClr val="1A808E"/>
          </a:solidFill>
        </p:spPr>
        <p:txBody>
          <a:bodyPr/>
          <a:lstStyle>
            <a:lvl1pPr marL="0" indent="0">
              <a:buNone/>
              <a:defRPr>
                <a:noFill/>
              </a:defRPr>
            </a:lvl1pPr>
          </a:lstStyle>
          <a:p>
            <a:pPr lvl="0"/>
            <a:r>
              <a:rPr lang="fr-FR"/>
              <a:t>..</a:t>
            </a:r>
          </a:p>
        </p:txBody>
      </p:sp>
      <p:sp>
        <p:nvSpPr>
          <p:cNvPr id="8" name="Espace réservé du texte 27">
            <a:extLst>
              <a:ext uri="{FF2B5EF4-FFF2-40B4-BE49-F238E27FC236}">
                <a16:creationId xmlns:a16="http://schemas.microsoft.com/office/drawing/2014/main" id="{7497CE39-F937-B1CA-BEC4-71F9FAC5B2FF}"/>
              </a:ext>
            </a:extLst>
          </p:cNvPr>
          <p:cNvSpPr>
            <a:spLocks noGrp="1"/>
          </p:cNvSpPr>
          <p:nvPr>
            <p:ph type="body" sz="quarter" idx="18" hasCustomPrompt="1"/>
          </p:nvPr>
        </p:nvSpPr>
        <p:spPr>
          <a:xfrm rot="10800000">
            <a:off x="4094228" y="142615"/>
            <a:ext cx="5341703" cy="5132573"/>
          </a:xfrm>
          <a:prstGeom prst="pie">
            <a:avLst>
              <a:gd name="adj1" fmla="val 10813496"/>
              <a:gd name="adj2" fmla="val 16200000"/>
            </a:avLst>
          </a:prstGeom>
          <a:solidFill>
            <a:srgbClr val="1A808E"/>
          </a:solidFill>
        </p:spPr>
        <p:txBody>
          <a:bodyPr/>
          <a:lstStyle>
            <a:lvl1pPr marL="0" indent="0">
              <a:buNone/>
              <a:defRPr>
                <a:noFill/>
              </a:defRPr>
            </a:lvl1pPr>
          </a:lstStyle>
          <a:p>
            <a:pPr lvl="0"/>
            <a:r>
              <a:rPr lang="fr-FR"/>
              <a:t>..</a:t>
            </a:r>
          </a:p>
        </p:txBody>
      </p:sp>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48703"/>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2" name="Espace réservé du texte 19">
            <a:extLst>
              <a:ext uri="{FF2B5EF4-FFF2-40B4-BE49-F238E27FC236}">
                <a16:creationId xmlns:a16="http://schemas.microsoft.com/office/drawing/2014/main" id="{6E8EB7DD-7D5E-9C9F-06BA-CF05794F12E9}"/>
              </a:ext>
            </a:extLst>
          </p:cNvPr>
          <p:cNvSpPr>
            <a:spLocks noGrp="1"/>
          </p:cNvSpPr>
          <p:nvPr>
            <p:ph type="body" sz="quarter" idx="20" hasCustomPrompt="1"/>
          </p:nvPr>
        </p:nvSpPr>
        <p:spPr>
          <a:xfrm>
            <a:off x="4021494" y="1709021"/>
            <a:ext cx="3437095" cy="2884488"/>
          </a:xfrm>
          <a:prstGeom prst="rect">
            <a:avLst/>
          </a:prstGeom>
        </p:spPr>
        <p:txBody>
          <a:bodyPr>
            <a:noAutofit/>
          </a:bodyPr>
          <a:lstStyle>
            <a:lvl1pPr marL="0" indent="0" algn="r">
              <a:buNone/>
              <a:defRPr sz="7000" b="1" i="0">
                <a:solidFill>
                  <a:srgbClr val="F0C82D"/>
                </a:solidFill>
                <a:latin typeface="Poppins" pitchFamily="2" charset="77"/>
                <a:cs typeface="Poppins" pitchFamily="2" charset="77"/>
              </a:defRPr>
            </a:lvl1pPr>
          </a:lstStyle>
          <a:p>
            <a:pPr lvl="0"/>
            <a:r>
              <a:rPr lang="fr-FR"/>
              <a:t>Titre de la page</a:t>
            </a:r>
          </a:p>
        </p:txBody>
      </p:sp>
      <p:sp>
        <p:nvSpPr>
          <p:cNvPr id="6" name="Espace réservé du numéro de diapositive 5">
            <a:extLst>
              <a:ext uri="{FF2B5EF4-FFF2-40B4-BE49-F238E27FC236}">
                <a16:creationId xmlns:a16="http://schemas.microsoft.com/office/drawing/2014/main" id="{083CBB1B-B3EC-E4C9-E19A-9F8F7DD83181}"/>
              </a:ext>
            </a:extLst>
          </p:cNvPr>
          <p:cNvSpPr>
            <a:spLocks noGrp="1"/>
          </p:cNvSpPr>
          <p:nvPr>
            <p:ph type="sldNum" sz="quarter" idx="21"/>
          </p:nvPr>
        </p:nvSpPr>
        <p:spPr/>
        <p:txBody>
          <a:bodyPr/>
          <a:lstStyle/>
          <a:p>
            <a:fld id="{52D2E2B4-40A2-954D-BBCC-ABFE8C38BCC8}" type="slidenum">
              <a:rPr lang="fr-FR" smtClean="0"/>
              <a:pPr/>
              <a:t>‹#›</a:t>
            </a:fld>
            <a:endParaRPr lang="fr-FR"/>
          </a:p>
        </p:txBody>
      </p:sp>
      <p:pic>
        <p:nvPicPr>
          <p:cNvPr id="5" name="Image 4">
            <a:extLst>
              <a:ext uri="{FF2B5EF4-FFF2-40B4-BE49-F238E27FC236}">
                <a16:creationId xmlns:a16="http://schemas.microsoft.com/office/drawing/2014/main" id="{2D06C2E8-F216-2530-D276-A2B1E81720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Tree>
    <p:extLst>
      <p:ext uri="{BB962C8B-B14F-4D97-AF65-F5344CB8AC3E}">
        <p14:creationId xmlns:p14="http://schemas.microsoft.com/office/powerpoint/2010/main" val="1414646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age contenus bleu - Texte seul">
    <p:spTree>
      <p:nvGrpSpPr>
        <p:cNvPr id="1" name=""/>
        <p:cNvGrpSpPr/>
        <p:nvPr/>
      </p:nvGrpSpPr>
      <p:grpSpPr>
        <a:xfrm>
          <a:off x="0" y="0"/>
          <a:ext cx="0" cy="0"/>
          <a:chOff x="0" y="0"/>
          <a:chExt cx="0" cy="0"/>
        </a:xfrm>
      </p:grpSpPr>
      <p:sp>
        <p:nvSpPr>
          <p:cNvPr id="2" name="Espace réservé pour une image  19">
            <a:extLst>
              <a:ext uri="{FF2B5EF4-FFF2-40B4-BE49-F238E27FC236}">
                <a16:creationId xmlns:a16="http://schemas.microsoft.com/office/drawing/2014/main" id="{8AA1E276-7C50-5D10-F643-F3AACCDCB21C}"/>
              </a:ext>
            </a:extLst>
          </p:cNvPr>
          <p:cNvSpPr>
            <a:spLocks noGrp="1" noChangeAspect="1"/>
          </p:cNvSpPr>
          <p:nvPr>
            <p:ph type="pic" sz="quarter" idx="28"/>
          </p:nvPr>
        </p:nvSpPr>
        <p:spPr>
          <a:xfrm rot="16200000">
            <a:off x="449238" y="460404"/>
            <a:ext cx="676800" cy="633960"/>
          </a:xfrm>
          <a:prstGeom prst="pie">
            <a:avLst>
              <a:gd name="adj1" fmla="val 16184527"/>
              <a:gd name="adj2" fmla="val 21570099"/>
            </a:avLst>
          </a:prstGeom>
          <a:solidFill>
            <a:srgbClr val="1A808E"/>
          </a:solidFill>
        </p:spPr>
        <p:txBody>
          <a:bodyPr/>
          <a:lstStyle>
            <a:lvl1pPr>
              <a:defRPr>
                <a:noFill/>
              </a:defRPr>
            </a:lvl1pPr>
          </a:lstStyle>
          <a:p>
            <a:endParaRPr lang="fr-FR"/>
          </a:p>
        </p:txBody>
      </p:sp>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3217"/>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1A808E"/>
                </a:solidFill>
                <a:latin typeface="Poppins" pitchFamily="2" charset="77"/>
                <a:cs typeface="Poppins" pitchFamily="2" charset="77"/>
              </a:defRPr>
            </a:lvl1pPr>
          </a:lstStyle>
          <a:p>
            <a:pPr lvl="0"/>
            <a:r>
              <a:rPr lang="fr-FR"/>
              <a:t>Titre de la page</a:t>
            </a:r>
          </a:p>
        </p:txBody>
      </p:sp>
      <p:sp>
        <p:nvSpPr>
          <p:cNvPr id="4" name="Espace réservé du texte 30">
            <a:extLst>
              <a:ext uri="{FF2B5EF4-FFF2-40B4-BE49-F238E27FC236}">
                <a16:creationId xmlns:a16="http://schemas.microsoft.com/office/drawing/2014/main" id="{8464AA32-6B3C-B058-CC5E-42389B7780C6}"/>
              </a:ext>
            </a:extLst>
          </p:cNvPr>
          <p:cNvSpPr>
            <a:spLocks noGrp="1"/>
          </p:cNvSpPr>
          <p:nvPr>
            <p:ph type="body" sz="quarter" idx="25" hasCustomPrompt="1"/>
          </p:nvPr>
        </p:nvSpPr>
        <p:spPr>
          <a:xfrm>
            <a:off x="3419634" y="2050073"/>
            <a:ext cx="5776850" cy="642226"/>
          </a:xfrm>
          <a:prstGeom prst="rect">
            <a:avLst/>
          </a:prstGeom>
        </p:spPr>
        <p:txBody>
          <a:bodyPr/>
          <a:lstStyle>
            <a:lvl1pPr marL="0" indent="0">
              <a:buFontTx/>
              <a:buNone/>
              <a:defRPr sz="45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5" name="Espace réservé du texte 30">
            <a:extLst>
              <a:ext uri="{FF2B5EF4-FFF2-40B4-BE49-F238E27FC236}">
                <a16:creationId xmlns:a16="http://schemas.microsoft.com/office/drawing/2014/main" id="{A0D1EDE9-FD00-54B1-627E-5F0B50A408DD}"/>
              </a:ext>
            </a:extLst>
          </p:cNvPr>
          <p:cNvSpPr>
            <a:spLocks noGrp="1"/>
          </p:cNvSpPr>
          <p:nvPr>
            <p:ph type="body" sz="quarter" idx="26" hasCustomPrompt="1"/>
          </p:nvPr>
        </p:nvSpPr>
        <p:spPr>
          <a:xfrm>
            <a:off x="3419634" y="2750731"/>
            <a:ext cx="5776850" cy="365125"/>
          </a:xfrm>
          <a:prstGeom prst="rect">
            <a:avLst/>
          </a:prstGeom>
        </p:spPr>
        <p:txBody>
          <a:bodyPr/>
          <a:lstStyle>
            <a:lvl1pPr marL="0" indent="0">
              <a:buFontTx/>
              <a:buNone/>
              <a:defRPr sz="18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6" name="Espace réservé du texte 35">
            <a:extLst>
              <a:ext uri="{FF2B5EF4-FFF2-40B4-BE49-F238E27FC236}">
                <a16:creationId xmlns:a16="http://schemas.microsoft.com/office/drawing/2014/main" id="{CE520CB9-B322-E7E8-EB43-F50D48FD3085}"/>
              </a:ext>
            </a:extLst>
          </p:cNvPr>
          <p:cNvSpPr>
            <a:spLocks noGrp="1"/>
          </p:cNvSpPr>
          <p:nvPr>
            <p:ph type="body" sz="quarter" idx="27"/>
          </p:nvPr>
        </p:nvSpPr>
        <p:spPr>
          <a:xfrm>
            <a:off x="3419633" y="3232720"/>
            <a:ext cx="5776851" cy="1581150"/>
          </a:xfrm>
          <a:prstGeom prst="rect">
            <a:avLst/>
          </a:prstGeom>
        </p:spPr>
        <p:txBody>
          <a:bodyPr/>
          <a:lstStyle>
            <a:lvl1pPr>
              <a:defRPr sz="1400" b="0" i="0">
                <a:solidFill>
                  <a:srgbClr val="6F6E6E"/>
                </a:solidFill>
                <a:latin typeface="Poppins" pitchFamily="2" charset="77"/>
                <a:cs typeface="Poppins" pitchFamily="2" charset="77"/>
              </a:defRPr>
            </a:lvl1pPr>
            <a:lvl2pPr>
              <a:defRPr sz="1400">
                <a:solidFill>
                  <a:srgbClr val="57565A"/>
                </a:solidFill>
                <a:latin typeface="Poppins" pitchFamily="2" charset="77"/>
                <a:cs typeface="Poppins" pitchFamily="2" charset="77"/>
              </a:defRPr>
            </a:lvl2pPr>
            <a:lvl3pPr>
              <a:defRPr sz="1400">
                <a:solidFill>
                  <a:srgbClr val="57565A"/>
                </a:solidFill>
                <a:latin typeface="Poppins" pitchFamily="2" charset="77"/>
                <a:cs typeface="Poppins" pitchFamily="2" charset="77"/>
              </a:defRPr>
            </a:lvl3pPr>
            <a:lvl4pPr>
              <a:defRPr sz="1400">
                <a:solidFill>
                  <a:srgbClr val="57565A"/>
                </a:solidFill>
                <a:latin typeface="Poppins" pitchFamily="2" charset="77"/>
                <a:cs typeface="Poppins" pitchFamily="2" charset="77"/>
              </a:defRPr>
            </a:lvl4pPr>
            <a:lvl5pPr>
              <a:defRPr sz="1400">
                <a:solidFill>
                  <a:srgbClr val="57565A"/>
                </a:solidFill>
                <a:latin typeface="Poppins" pitchFamily="2" charset="77"/>
                <a:cs typeface="Poppins" pitchFamily="2" charset="77"/>
              </a:defRPr>
            </a:lvl5pPr>
          </a:lstStyle>
          <a:p>
            <a:pPr lvl="0"/>
            <a:r>
              <a:rPr lang="fr-FR"/>
              <a:t>Cliquez pour modifier les styles du texte du masque</a:t>
            </a:r>
          </a:p>
        </p:txBody>
      </p:sp>
      <p:sp>
        <p:nvSpPr>
          <p:cNvPr id="7" name="Espace réservé de la date 3">
            <a:extLst>
              <a:ext uri="{FF2B5EF4-FFF2-40B4-BE49-F238E27FC236}">
                <a16:creationId xmlns:a16="http://schemas.microsoft.com/office/drawing/2014/main" id="{CA4B7E36-DAF3-AF1B-6501-00EB684CE13B}"/>
              </a:ext>
            </a:extLst>
          </p:cNvPr>
          <p:cNvSpPr>
            <a:spLocks noGrp="1"/>
          </p:cNvSpPr>
          <p:nvPr>
            <p:ph type="dt" sz="half" idx="2"/>
          </p:nvPr>
        </p:nvSpPr>
        <p:spPr>
          <a:xfrm>
            <a:off x="408992" y="6028418"/>
            <a:ext cx="2743200" cy="365125"/>
          </a:xfrm>
          <a:prstGeom prst="rect">
            <a:avLst/>
          </a:prstGeom>
        </p:spPr>
        <p:txBody>
          <a:bodyPr/>
          <a:lstStyle>
            <a:lvl1pPr>
              <a:defRPr lang="fr-FR" sz="1100" b="0" i="0" smtClean="0">
                <a:solidFill>
                  <a:srgbClr val="1A808E"/>
                </a:solidFill>
                <a:latin typeface="Poppins" pitchFamily="2" charset="77"/>
                <a:cs typeface="Poppins" pitchFamily="2" charset="77"/>
              </a:defRPr>
            </a:lvl1pPr>
          </a:lstStyle>
          <a:p>
            <a:fld id="{C3F7AEA7-927C-3A44-8255-E235BB05B5F5}" type="datetime1">
              <a:rPr lang="fr-FR" smtClean="0"/>
              <a:pPr/>
              <a:t>17/02/2026</a:t>
            </a:fld>
            <a:endParaRPr lang="fr-FR"/>
          </a:p>
        </p:txBody>
      </p:sp>
      <p:sp>
        <p:nvSpPr>
          <p:cNvPr id="10" name="Espace réservé du numéro de diapositive 9">
            <a:extLst>
              <a:ext uri="{FF2B5EF4-FFF2-40B4-BE49-F238E27FC236}">
                <a16:creationId xmlns:a16="http://schemas.microsoft.com/office/drawing/2014/main" id="{C44F4518-936F-BC56-B132-51E5C3A181DD}"/>
              </a:ext>
            </a:extLst>
          </p:cNvPr>
          <p:cNvSpPr>
            <a:spLocks noGrp="1"/>
          </p:cNvSpPr>
          <p:nvPr>
            <p:ph type="sldNum" sz="quarter" idx="29"/>
          </p:nvPr>
        </p:nvSpPr>
        <p:spPr/>
        <p:txBody>
          <a:bodyPr/>
          <a:lstStyle/>
          <a:p>
            <a:fld id="{52D2E2B4-40A2-954D-BBCC-ABFE8C38BCC8}" type="slidenum">
              <a:rPr lang="fr-FR" smtClean="0"/>
              <a:pPr/>
              <a:t>‹#›</a:t>
            </a:fld>
            <a:endParaRPr lang="fr-FR"/>
          </a:p>
        </p:txBody>
      </p:sp>
      <p:pic>
        <p:nvPicPr>
          <p:cNvPr id="9" name="Image 8">
            <a:extLst>
              <a:ext uri="{FF2B5EF4-FFF2-40B4-BE49-F238E27FC236}">
                <a16:creationId xmlns:a16="http://schemas.microsoft.com/office/drawing/2014/main" id="{8AB83D19-19BF-D1D7-1BC9-D5F01FEBF83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Tree>
    <p:extLst>
      <p:ext uri="{BB962C8B-B14F-4D97-AF65-F5344CB8AC3E}">
        <p14:creationId xmlns:p14="http://schemas.microsoft.com/office/powerpoint/2010/main" val="242676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uverture">
    <p:bg>
      <p:bgPr>
        <a:solidFill>
          <a:srgbClr val="F0C82D"/>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41E7F7C-B881-C182-6569-CB9CAA1CD96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061476" y="2807091"/>
            <a:ext cx="4339982" cy="1243817"/>
          </a:xfrm>
          <a:prstGeom prst="rect">
            <a:avLst/>
          </a:prstGeom>
        </p:spPr>
      </p:pic>
      <p:pic>
        <p:nvPicPr>
          <p:cNvPr id="2" name="Image 1" descr="Une image contenant Police, texte, Graphique, graphisme&#10;&#10;Le contenu généré par l’IA peut être incorrect.">
            <a:extLst>
              <a:ext uri="{FF2B5EF4-FFF2-40B4-BE49-F238E27FC236}">
                <a16:creationId xmlns:a16="http://schemas.microsoft.com/office/drawing/2014/main" id="{55939320-21A9-5961-E4B0-6BEA933DF4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6191" y="5695123"/>
            <a:ext cx="3041504" cy="798726"/>
          </a:xfrm>
          <a:prstGeom prst="rect">
            <a:avLst/>
          </a:prstGeom>
        </p:spPr>
      </p:pic>
      <p:sp>
        <p:nvSpPr>
          <p:cNvPr id="4" name="ZoneTexte 3">
            <a:extLst>
              <a:ext uri="{FF2B5EF4-FFF2-40B4-BE49-F238E27FC236}">
                <a16:creationId xmlns:a16="http://schemas.microsoft.com/office/drawing/2014/main" id="{C86DD731-6FC5-C82F-58E0-FDC76A702DD2}"/>
              </a:ext>
            </a:extLst>
          </p:cNvPr>
          <p:cNvSpPr txBox="1"/>
          <p:nvPr userDrawn="1"/>
        </p:nvSpPr>
        <p:spPr>
          <a:xfrm>
            <a:off x="8786191" y="5514542"/>
            <a:ext cx="1872245" cy="253916"/>
          </a:xfrm>
          <a:prstGeom prst="rect">
            <a:avLst/>
          </a:prstGeom>
          <a:noFill/>
        </p:spPr>
        <p:txBody>
          <a:bodyPr wrap="square" rtlCol="0">
            <a:spAutoFit/>
          </a:bodyPr>
          <a:lstStyle/>
          <a:p>
            <a:pPr lvl="0"/>
            <a:r>
              <a:rPr lang="fr-FR" sz="1050" b="0" i="0">
                <a:solidFill>
                  <a:schemeClr val="bg1"/>
                </a:solidFill>
                <a:latin typeface="Poppins" pitchFamily="2" charset="77"/>
                <a:cs typeface="Poppins" pitchFamily="2" charset="77"/>
              </a:rPr>
              <a:t>Un dispositif de </a:t>
            </a:r>
          </a:p>
        </p:txBody>
      </p:sp>
    </p:spTree>
    <p:extLst>
      <p:ext uri="{BB962C8B-B14F-4D97-AF65-F5344CB8AC3E}">
        <p14:creationId xmlns:p14="http://schemas.microsoft.com/office/powerpoint/2010/main" val="95537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age contenus bleu - Texte seul">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pour une image  19">
            <a:extLst>
              <a:ext uri="{FF2B5EF4-FFF2-40B4-BE49-F238E27FC236}">
                <a16:creationId xmlns:a16="http://schemas.microsoft.com/office/drawing/2014/main" id="{8AA1E276-7C50-5D10-F643-F3AACCDCB21C}"/>
              </a:ext>
            </a:extLst>
          </p:cNvPr>
          <p:cNvSpPr>
            <a:spLocks noGrp="1" noChangeAspect="1"/>
          </p:cNvSpPr>
          <p:nvPr>
            <p:ph type="pic" sz="quarter" idx="28"/>
          </p:nvPr>
        </p:nvSpPr>
        <p:spPr>
          <a:xfrm rot="16200000">
            <a:off x="449238" y="460404"/>
            <a:ext cx="676800" cy="633960"/>
          </a:xfrm>
          <a:prstGeom prst="pie">
            <a:avLst>
              <a:gd name="adj1" fmla="val 16184527"/>
              <a:gd name="adj2" fmla="val 21570099"/>
            </a:avLst>
          </a:prstGeom>
          <a:solidFill>
            <a:srgbClr val="F0C82D"/>
          </a:solidFill>
        </p:spPr>
        <p:txBody>
          <a:bodyPr/>
          <a:lstStyle>
            <a:lvl1pPr>
              <a:defRPr>
                <a:noFill/>
              </a:defRPr>
            </a:lvl1pPr>
          </a:lstStyle>
          <a:p>
            <a:endParaRPr lang="fr-FR"/>
          </a:p>
        </p:txBody>
      </p:sp>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3217"/>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F0C82D"/>
                </a:solidFill>
                <a:latin typeface="Poppins" pitchFamily="2" charset="77"/>
                <a:cs typeface="Poppins" pitchFamily="2" charset="77"/>
              </a:defRPr>
            </a:lvl1pPr>
          </a:lstStyle>
          <a:p>
            <a:pPr lvl="0"/>
            <a:r>
              <a:rPr lang="fr-FR"/>
              <a:t>Titre de la page</a:t>
            </a:r>
          </a:p>
        </p:txBody>
      </p:sp>
      <p:sp>
        <p:nvSpPr>
          <p:cNvPr id="4" name="Espace réservé du texte 30">
            <a:extLst>
              <a:ext uri="{FF2B5EF4-FFF2-40B4-BE49-F238E27FC236}">
                <a16:creationId xmlns:a16="http://schemas.microsoft.com/office/drawing/2014/main" id="{8464AA32-6B3C-B058-CC5E-42389B7780C6}"/>
              </a:ext>
            </a:extLst>
          </p:cNvPr>
          <p:cNvSpPr>
            <a:spLocks noGrp="1"/>
          </p:cNvSpPr>
          <p:nvPr>
            <p:ph type="body" sz="quarter" idx="25" hasCustomPrompt="1"/>
          </p:nvPr>
        </p:nvSpPr>
        <p:spPr>
          <a:xfrm>
            <a:off x="3419634" y="2050073"/>
            <a:ext cx="5776850" cy="642226"/>
          </a:xfrm>
          <a:prstGeom prst="rect">
            <a:avLst/>
          </a:prstGeom>
        </p:spPr>
        <p:txBody>
          <a:bodyPr/>
          <a:lstStyle>
            <a:lvl1pPr marL="0" indent="0">
              <a:buFontTx/>
              <a:buNone/>
              <a:defRPr sz="4500" b="1" i="0">
                <a:solidFill>
                  <a:srgbClr val="F0C82D"/>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5" name="Espace réservé du texte 30">
            <a:extLst>
              <a:ext uri="{FF2B5EF4-FFF2-40B4-BE49-F238E27FC236}">
                <a16:creationId xmlns:a16="http://schemas.microsoft.com/office/drawing/2014/main" id="{A0D1EDE9-FD00-54B1-627E-5F0B50A408DD}"/>
              </a:ext>
            </a:extLst>
          </p:cNvPr>
          <p:cNvSpPr>
            <a:spLocks noGrp="1"/>
          </p:cNvSpPr>
          <p:nvPr>
            <p:ph type="body" sz="quarter" idx="26" hasCustomPrompt="1"/>
          </p:nvPr>
        </p:nvSpPr>
        <p:spPr>
          <a:xfrm>
            <a:off x="3419634" y="2750731"/>
            <a:ext cx="5776850" cy="365125"/>
          </a:xfrm>
          <a:prstGeom prst="rect">
            <a:avLst/>
          </a:prstGeom>
        </p:spPr>
        <p:txBody>
          <a:bodyPr/>
          <a:lstStyle>
            <a:lvl1pPr marL="0" indent="0">
              <a:buFontTx/>
              <a:buNone/>
              <a:defRPr sz="1800" b="1" i="0">
                <a:solidFill>
                  <a:srgbClr val="F0C82D"/>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7" name="Espace réservé de la date 3">
            <a:extLst>
              <a:ext uri="{FF2B5EF4-FFF2-40B4-BE49-F238E27FC236}">
                <a16:creationId xmlns:a16="http://schemas.microsoft.com/office/drawing/2014/main" id="{CA4B7E36-DAF3-AF1B-6501-00EB684CE13B}"/>
              </a:ext>
            </a:extLst>
          </p:cNvPr>
          <p:cNvSpPr>
            <a:spLocks noGrp="1"/>
          </p:cNvSpPr>
          <p:nvPr>
            <p:ph type="dt" sz="half" idx="2"/>
          </p:nvPr>
        </p:nvSpPr>
        <p:spPr>
          <a:xfrm>
            <a:off x="408992" y="6028418"/>
            <a:ext cx="2743200" cy="365125"/>
          </a:xfrm>
          <a:prstGeom prst="rect">
            <a:avLst/>
          </a:prstGeom>
        </p:spPr>
        <p:txBody>
          <a:bodyPr/>
          <a:lstStyle>
            <a:lvl1pPr>
              <a:defRPr lang="fr-FR" sz="1100" b="0" i="0" smtClean="0">
                <a:solidFill>
                  <a:srgbClr val="F0C82D"/>
                </a:solidFill>
                <a:latin typeface="Poppins" pitchFamily="2" charset="77"/>
                <a:cs typeface="Poppins" pitchFamily="2" charset="77"/>
              </a:defRPr>
            </a:lvl1pPr>
          </a:lstStyle>
          <a:p>
            <a:fld id="{C3F7AEA7-927C-3A44-8255-E235BB05B5F5}" type="datetime1">
              <a:rPr lang="fr-FR" smtClean="0"/>
              <a:pPr/>
              <a:t>17/02/2026</a:t>
            </a:fld>
            <a:endParaRPr lang="fr-FR"/>
          </a:p>
        </p:txBody>
      </p:sp>
      <p:sp>
        <p:nvSpPr>
          <p:cNvPr id="10" name="Espace réservé du numéro de diapositive 9">
            <a:extLst>
              <a:ext uri="{FF2B5EF4-FFF2-40B4-BE49-F238E27FC236}">
                <a16:creationId xmlns:a16="http://schemas.microsoft.com/office/drawing/2014/main" id="{E2498AFB-BFC0-5D85-A775-CB8A0B0AC676}"/>
              </a:ext>
            </a:extLst>
          </p:cNvPr>
          <p:cNvSpPr>
            <a:spLocks noGrp="1"/>
          </p:cNvSpPr>
          <p:nvPr>
            <p:ph type="sldNum" sz="quarter" idx="29"/>
          </p:nvPr>
        </p:nvSpPr>
        <p:spPr/>
        <p:txBody>
          <a:bodyPr/>
          <a:lstStyle/>
          <a:p>
            <a:fld id="{52D2E2B4-40A2-954D-BBCC-ABFE8C38BCC8}" type="slidenum">
              <a:rPr lang="fr-FR" smtClean="0"/>
              <a:pPr/>
              <a:t>‹#›</a:t>
            </a:fld>
            <a:endParaRPr lang="fr-FR"/>
          </a:p>
        </p:txBody>
      </p:sp>
      <p:pic>
        <p:nvPicPr>
          <p:cNvPr id="8" name="Image 7">
            <a:extLst>
              <a:ext uri="{FF2B5EF4-FFF2-40B4-BE49-F238E27FC236}">
                <a16:creationId xmlns:a16="http://schemas.microsoft.com/office/drawing/2014/main" id="{0DDD7D81-4D85-184B-B063-38A133F737B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
        <p:nvSpPr>
          <p:cNvPr id="3" name="Espace réservé du texte 35">
            <a:extLst>
              <a:ext uri="{FF2B5EF4-FFF2-40B4-BE49-F238E27FC236}">
                <a16:creationId xmlns:a16="http://schemas.microsoft.com/office/drawing/2014/main" id="{500F38E7-D2CA-85AC-8480-A94711BB6A10}"/>
              </a:ext>
            </a:extLst>
          </p:cNvPr>
          <p:cNvSpPr>
            <a:spLocks noGrp="1"/>
          </p:cNvSpPr>
          <p:nvPr>
            <p:ph type="body" sz="quarter" idx="27"/>
          </p:nvPr>
        </p:nvSpPr>
        <p:spPr>
          <a:xfrm>
            <a:off x="3419633" y="3232720"/>
            <a:ext cx="5776851" cy="1581150"/>
          </a:xfrm>
          <a:prstGeom prst="rect">
            <a:avLst/>
          </a:prstGeom>
        </p:spPr>
        <p:txBody>
          <a:bodyPr/>
          <a:lstStyle>
            <a:lvl1pPr>
              <a:defRPr sz="1400" b="0" i="0">
                <a:solidFill>
                  <a:srgbClr val="6F6E6E"/>
                </a:solidFill>
                <a:latin typeface="Poppins" pitchFamily="2" charset="77"/>
                <a:cs typeface="Poppins" pitchFamily="2" charset="77"/>
              </a:defRPr>
            </a:lvl1pPr>
            <a:lvl2pPr>
              <a:defRPr sz="1400">
                <a:solidFill>
                  <a:srgbClr val="57565A"/>
                </a:solidFill>
                <a:latin typeface="Poppins" pitchFamily="2" charset="77"/>
                <a:cs typeface="Poppins" pitchFamily="2" charset="77"/>
              </a:defRPr>
            </a:lvl2pPr>
            <a:lvl3pPr>
              <a:defRPr sz="1400">
                <a:solidFill>
                  <a:srgbClr val="57565A"/>
                </a:solidFill>
                <a:latin typeface="Poppins" pitchFamily="2" charset="77"/>
                <a:cs typeface="Poppins" pitchFamily="2" charset="77"/>
              </a:defRPr>
            </a:lvl3pPr>
            <a:lvl4pPr>
              <a:defRPr sz="1400">
                <a:solidFill>
                  <a:srgbClr val="57565A"/>
                </a:solidFill>
                <a:latin typeface="Poppins" pitchFamily="2" charset="77"/>
                <a:cs typeface="Poppins" pitchFamily="2" charset="77"/>
              </a:defRPr>
            </a:lvl4pPr>
            <a:lvl5pPr>
              <a:defRPr sz="1400">
                <a:solidFill>
                  <a:srgbClr val="57565A"/>
                </a:solidFill>
                <a:latin typeface="Poppins" pitchFamily="2" charset="77"/>
                <a:cs typeface="Poppins" pitchFamily="2" charset="77"/>
              </a:defRPr>
            </a:lvl5pPr>
          </a:lstStyle>
          <a:p>
            <a:pPr lvl="0"/>
            <a:r>
              <a:rPr lang="fr-FR"/>
              <a:t>Cliquez pour modifier les styles du texte du masque</a:t>
            </a:r>
          </a:p>
        </p:txBody>
      </p:sp>
    </p:spTree>
    <p:extLst>
      <p:ext uri="{BB962C8B-B14F-4D97-AF65-F5344CB8AC3E}">
        <p14:creationId xmlns:p14="http://schemas.microsoft.com/office/powerpoint/2010/main" val="1442443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contenus bleu - Texte e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2991"/>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1A808E"/>
                </a:solidFill>
                <a:latin typeface="Poppins" pitchFamily="2" charset="77"/>
                <a:cs typeface="Poppins" pitchFamily="2" charset="77"/>
              </a:defRPr>
            </a:lvl1pPr>
          </a:lstStyle>
          <a:p>
            <a:pPr lvl="0"/>
            <a:r>
              <a:rPr lang="fr-FR"/>
              <a:t>Titre de la page</a:t>
            </a:r>
          </a:p>
        </p:txBody>
      </p:sp>
      <p:sp>
        <p:nvSpPr>
          <p:cNvPr id="27" name="Espace réservé pour une image  26">
            <a:extLst>
              <a:ext uri="{FF2B5EF4-FFF2-40B4-BE49-F238E27FC236}">
                <a16:creationId xmlns:a16="http://schemas.microsoft.com/office/drawing/2014/main" id="{4BE2190B-4D53-5A85-018F-67D2F6FF2766}"/>
              </a:ext>
            </a:extLst>
          </p:cNvPr>
          <p:cNvSpPr>
            <a:spLocks noGrp="1"/>
          </p:cNvSpPr>
          <p:nvPr>
            <p:ph type="pic" sz="quarter" idx="22"/>
          </p:nvPr>
        </p:nvSpPr>
        <p:spPr>
          <a:xfrm>
            <a:off x="1501549" y="2143715"/>
            <a:ext cx="2576512" cy="2576513"/>
          </a:xfrm>
          <a:prstGeom prst="ellipse">
            <a:avLst/>
          </a:prstGeom>
        </p:spPr>
        <p:txBody>
          <a:bodyPr/>
          <a:lstStyle/>
          <a:p>
            <a:endParaRPr lang="fr-F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4446001" y="2050073"/>
            <a:ext cx="5776850" cy="642226"/>
          </a:xfrm>
          <a:prstGeom prst="rect">
            <a:avLst/>
          </a:prstGeom>
        </p:spPr>
        <p:txBody>
          <a:bodyPr/>
          <a:lstStyle>
            <a:lvl1pPr marL="0" indent="0">
              <a:buFontTx/>
              <a:buNone/>
              <a:defRPr sz="45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4446001" y="2750731"/>
            <a:ext cx="5776850" cy="365125"/>
          </a:xfrm>
          <a:prstGeom prst="rect">
            <a:avLst/>
          </a:prstGeom>
        </p:spPr>
        <p:txBody>
          <a:bodyPr/>
          <a:lstStyle>
            <a:lvl1pPr marL="0" indent="0">
              <a:buFontTx/>
              <a:buNone/>
              <a:defRPr sz="18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 name="Espace réservé pour une image  19">
            <a:extLst>
              <a:ext uri="{FF2B5EF4-FFF2-40B4-BE49-F238E27FC236}">
                <a16:creationId xmlns:a16="http://schemas.microsoft.com/office/drawing/2014/main" id="{1AF04DA8-BFE9-9C48-0394-CFFCDE584A8F}"/>
              </a:ext>
            </a:extLst>
          </p:cNvPr>
          <p:cNvSpPr>
            <a:spLocks noGrp="1" noChangeAspect="1"/>
          </p:cNvSpPr>
          <p:nvPr>
            <p:ph type="pic" sz="quarter" idx="28"/>
          </p:nvPr>
        </p:nvSpPr>
        <p:spPr>
          <a:xfrm rot="16200000">
            <a:off x="449238" y="460404"/>
            <a:ext cx="676800" cy="633960"/>
          </a:xfrm>
          <a:prstGeom prst="pie">
            <a:avLst>
              <a:gd name="adj1" fmla="val 16184527"/>
              <a:gd name="adj2" fmla="val 21570099"/>
            </a:avLst>
          </a:prstGeom>
          <a:solidFill>
            <a:srgbClr val="1A808E"/>
          </a:solidFill>
        </p:spPr>
        <p:txBody>
          <a:bodyPr/>
          <a:lstStyle>
            <a:lvl1pPr>
              <a:defRPr>
                <a:noFill/>
              </a:defRPr>
            </a:lvl1pPr>
          </a:lstStyle>
          <a:p>
            <a:endParaRPr lang="fr-FR"/>
          </a:p>
        </p:txBody>
      </p:sp>
      <p:sp>
        <p:nvSpPr>
          <p:cNvPr id="4" name="Espace réservé de la date 3">
            <a:extLst>
              <a:ext uri="{FF2B5EF4-FFF2-40B4-BE49-F238E27FC236}">
                <a16:creationId xmlns:a16="http://schemas.microsoft.com/office/drawing/2014/main" id="{981950FD-28C8-33A5-D7EE-634402341156}"/>
              </a:ext>
            </a:extLst>
          </p:cNvPr>
          <p:cNvSpPr>
            <a:spLocks noGrp="1"/>
          </p:cNvSpPr>
          <p:nvPr>
            <p:ph type="dt" sz="half" idx="2"/>
          </p:nvPr>
        </p:nvSpPr>
        <p:spPr>
          <a:xfrm>
            <a:off x="408992" y="6028418"/>
            <a:ext cx="2743200" cy="365125"/>
          </a:xfrm>
          <a:prstGeom prst="rect">
            <a:avLst/>
          </a:prstGeom>
        </p:spPr>
        <p:txBody>
          <a:bodyPr/>
          <a:lstStyle>
            <a:lvl1pPr>
              <a:defRPr lang="fr-FR" sz="1100" b="0" i="0" kern="1200" smtClean="0">
                <a:solidFill>
                  <a:srgbClr val="F0C82D"/>
                </a:solidFill>
                <a:latin typeface="Poppins" pitchFamily="2" charset="77"/>
                <a:ea typeface="+mn-ea"/>
                <a:cs typeface="Poppins" pitchFamily="2" charset="77"/>
              </a:defRPr>
            </a:lvl1pPr>
          </a:lstStyle>
          <a:p>
            <a:fld id="{C3F7AEA7-927C-3A44-8255-E235BB05B5F5}" type="datetime1">
              <a:rPr lang="fr-FR" smtClean="0"/>
              <a:pPr/>
              <a:t>17/02/2026</a:t>
            </a:fld>
            <a:endParaRPr lang="fr-FR"/>
          </a:p>
        </p:txBody>
      </p:sp>
      <p:sp>
        <p:nvSpPr>
          <p:cNvPr id="7" name="Espace réservé du numéro de diapositive 6">
            <a:extLst>
              <a:ext uri="{FF2B5EF4-FFF2-40B4-BE49-F238E27FC236}">
                <a16:creationId xmlns:a16="http://schemas.microsoft.com/office/drawing/2014/main" id="{D4CB4B98-2441-1C4C-D3F3-8754B498040A}"/>
              </a:ext>
            </a:extLst>
          </p:cNvPr>
          <p:cNvSpPr>
            <a:spLocks noGrp="1"/>
          </p:cNvSpPr>
          <p:nvPr>
            <p:ph type="sldNum" sz="quarter" idx="29"/>
          </p:nvPr>
        </p:nvSpPr>
        <p:spPr/>
        <p:txBody>
          <a:bodyPr/>
          <a:lstStyle/>
          <a:p>
            <a:fld id="{52D2E2B4-40A2-954D-BBCC-ABFE8C38BCC8}" type="slidenum">
              <a:rPr lang="fr-FR" smtClean="0"/>
              <a:pPr/>
              <a:t>‹#›</a:t>
            </a:fld>
            <a:endParaRPr lang="fr-FR"/>
          </a:p>
        </p:txBody>
      </p:sp>
      <p:pic>
        <p:nvPicPr>
          <p:cNvPr id="6" name="Image 5">
            <a:extLst>
              <a:ext uri="{FF2B5EF4-FFF2-40B4-BE49-F238E27FC236}">
                <a16:creationId xmlns:a16="http://schemas.microsoft.com/office/drawing/2014/main" id="{9530342A-5E6E-6C92-522A-19EE5FDE57E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
        <p:nvSpPr>
          <p:cNvPr id="5" name="Espace réservé du texte 35">
            <a:extLst>
              <a:ext uri="{FF2B5EF4-FFF2-40B4-BE49-F238E27FC236}">
                <a16:creationId xmlns:a16="http://schemas.microsoft.com/office/drawing/2014/main" id="{8328272C-1548-8842-B089-163DB957731C}"/>
              </a:ext>
            </a:extLst>
          </p:cNvPr>
          <p:cNvSpPr>
            <a:spLocks noGrp="1"/>
          </p:cNvSpPr>
          <p:nvPr>
            <p:ph type="body" sz="quarter" idx="27"/>
          </p:nvPr>
        </p:nvSpPr>
        <p:spPr>
          <a:xfrm>
            <a:off x="4446000" y="3232720"/>
            <a:ext cx="5776851" cy="1581150"/>
          </a:xfrm>
          <a:prstGeom prst="rect">
            <a:avLst/>
          </a:prstGeom>
        </p:spPr>
        <p:txBody>
          <a:bodyPr/>
          <a:lstStyle>
            <a:lvl1pPr>
              <a:defRPr sz="1400" b="0" i="0">
                <a:solidFill>
                  <a:srgbClr val="6F6E6E"/>
                </a:solidFill>
                <a:latin typeface="Poppins" pitchFamily="2" charset="77"/>
                <a:cs typeface="Poppins" pitchFamily="2" charset="77"/>
              </a:defRPr>
            </a:lvl1pPr>
            <a:lvl2pPr marL="457200" indent="0">
              <a:buNone/>
              <a:defRPr sz="1400">
                <a:solidFill>
                  <a:srgbClr val="6F6E6E"/>
                </a:solidFill>
                <a:latin typeface="Poppins" pitchFamily="2" charset="77"/>
                <a:cs typeface="Poppins" pitchFamily="2" charset="77"/>
              </a:defRPr>
            </a:lvl2pPr>
            <a:lvl3pPr marL="914400" indent="0">
              <a:buNone/>
              <a:defRPr sz="1400">
                <a:solidFill>
                  <a:srgbClr val="6F6E6E"/>
                </a:solidFill>
                <a:latin typeface="Poppins" pitchFamily="2" charset="77"/>
                <a:cs typeface="Poppins" pitchFamily="2" charset="77"/>
              </a:defRPr>
            </a:lvl3pPr>
            <a:lvl4pPr marL="1371600" indent="0">
              <a:buNone/>
              <a:defRPr sz="1400">
                <a:solidFill>
                  <a:srgbClr val="6F6E6E"/>
                </a:solidFill>
                <a:latin typeface="Poppins" pitchFamily="2" charset="77"/>
                <a:cs typeface="Poppins" pitchFamily="2" charset="77"/>
              </a:defRPr>
            </a:lvl4pPr>
            <a:lvl5pPr marL="1828800" indent="0">
              <a:buNone/>
              <a:defRPr sz="1400">
                <a:solidFill>
                  <a:srgbClr val="6F6E6E"/>
                </a:solidFill>
                <a:latin typeface="Poppins" pitchFamily="2" charset="77"/>
                <a:cs typeface="Poppins" pitchFamily="2" charset="77"/>
              </a:defRPr>
            </a:lvl5pPr>
          </a:lstStyle>
          <a:p>
            <a:pPr lvl="0"/>
            <a:r>
              <a:rPr lang="fr-FR"/>
              <a:t>Cliquez pour modifier les styles du texte du masque</a:t>
            </a:r>
          </a:p>
        </p:txBody>
      </p:sp>
    </p:spTree>
    <p:extLst>
      <p:ext uri="{BB962C8B-B14F-4D97-AF65-F5344CB8AC3E}">
        <p14:creationId xmlns:p14="http://schemas.microsoft.com/office/powerpoint/2010/main" val="305796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age contenus bleu - Texte e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14523" y="763217"/>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F0C82D"/>
                </a:solidFill>
                <a:latin typeface="Poppins" pitchFamily="2" charset="77"/>
                <a:cs typeface="Poppins" pitchFamily="2" charset="77"/>
              </a:defRPr>
            </a:lvl1pPr>
          </a:lstStyle>
          <a:p>
            <a:pPr lvl="0"/>
            <a:r>
              <a:rPr lang="fr-FR"/>
              <a:t>Titre de la page</a:t>
            </a:r>
          </a:p>
        </p:txBody>
      </p:sp>
      <p:sp>
        <p:nvSpPr>
          <p:cNvPr id="27" name="Espace réservé pour une image  26">
            <a:extLst>
              <a:ext uri="{FF2B5EF4-FFF2-40B4-BE49-F238E27FC236}">
                <a16:creationId xmlns:a16="http://schemas.microsoft.com/office/drawing/2014/main" id="{4BE2190B-4D53-5A85-018F-67D2F6FF2766}"/>
              </a:ext>
            </a:extLst>
          </p:cNvPr>
          <p:cNvSpPr>
            <a:spLocks noGrp="1"/>
          </p:cNvSpPr>
          <p:nvPr>
            <p:ph type="pic" sz="quarter" idx="22"/>
          </p:nvPr>
        </p:nvSpPr>
        <p:spPr>
          <a:xfrm>
            <a:off x="1501549" y="2143715"/>
            <a:ext cx="2576512" cy="2576513"/>
          </a:xfrm>
          <a:prstGeom prst="ellipse">
            <a:avLst/>
          </a:prstGeom>
        </p:spPr>
        <p:txBody>
          <a:bodyPr/>
          <a:lstStyle/>
          <a:p>
            <a:endParaRPr lang="fr-F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4446001" y="2050073"/>
            <a:ext cx="5776850" cy="642226"/>
          </a:xfrm>
          <a:prstGeom prst="rect">
            <a:avLst/>
          </a:prstGeom>
        </p:spPr>
        <p:txBody>
          <a:bodyPr/>
          <a:lstStyle>
            <a:lvl1pPr marL="0" indent="0">
              <a:buFontTx/>
              <a:buNone/>
              <a:defRPr sz="4500" b="1" i="0">
                <a:solidFill>
                  <a:srgbClr val="F0C82D"/>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4446001" y="2750731"/>
            <a:ext cx="5776850" cy="365125"/>
          </a:xfrm>
          <a:prstGeom prst="rect">
            <a:avLst/>
          </a:prstGeom>
        </p:spPr>
        <p:txBody>
          <a:bodyPr/>
          <a:lstStyle>
            <a:lvl1pPr marL="0" indent="0">
              <a:buFontTx/>
              <a:buNone/>
              <a:defRPr sz="1800" b="1" i="0">
                <a:solidFill>
                  <a:srgbClr val="F0C82D"/>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6" name="Espace réservé du texte 35">
            <a:extLst>
              <a:ext uri="{FF2B5EF4-FFF2-40B4-BE49-F238E27FC236}">
                <a16:creationId xmlns:a16="http://schemas.microsoft.com/office/drawing/2014/main" id="{A7DF300D-FF67-A1D0-C594-82DAB6F94F09}"/>
              </a:ext>
            </a:extLst>
          </p:cNvPr>
          <p:cNvSpPr>
            <a:spLocks noGrp="1"/>
          </p:cNvSpPr>
          <p:nvPr>
            <p:ph type="body" sz="quarter" idx="27"/>
          </p:nvPr>
        </p:nvSpPr>
        <p:spPr>
          <a:xfrm>
            <a:off x="4446000" y="3232720"/>
            <a:ext cx="5776851" cy="1581150"/>
          </a:xfrm>
          <a:prstGeom prst="rect">
            <a:avLst/>
          </a:prstGeom>
        </p:spPr>
        <p:txBody>
          <a:bodyPr/>
          <a:lstStyle>
            <a:lvl1pPr>
              <a:defRPr sz="1400" b="0" i="0">
                <a:solidFill>
                  <a:srgbClr val="6F6E6E"/>
                </a:solidFill>
                <a:latin typeface="Poppins" pitchFamily="2" charset="77"/>
                <a:cs typeface="Poppins" pitchFamily="2" charset="77"/>
              </a:defRPr>
            </a:lvl1pPr>
            <a:lvl2pPr marL="457200" indent="0">
              <a:buNone/>
              <a:defRPr sz="1400">
                <a:solidFill>
                  <a:srgbClr val="6F6E6E"/>
                </a:solidFill>
                <a:latin typeface="Poppins" pitchFamily="2" charset="77"/>
                <a:cs typeface="Poppins" pitchFamily="2" charset="77"/>
              </a:defRPr>
            </a:lvl2pPr>
            <a:lvl3pPr marL="914400" indent="0">
              <a:buNone/>
              <a:defRPr sz="1400">
                <a:solidFill>
                  <a:srgbClr val="6F6E6E"/>
                </a:solidFill>
                <a:latin typeface="Poppins" pitchFamily="2" charset="77"/>
                <a:cs typeface="Poppins" pitchFamily="2" charset="77"/>
              </a:defRPr>
            </a:lvl3pPr>
            <a:lvl4pPr marL="1371600" indent="0">
              <a:buNone/>
              <a:defRPr sz="1400">
                <a:solidFill>
                  <a:srgbClr val="6F6E6E"/>
                </a:solidFill>
                <a:latin typeface="Poppins" pitchFamily="2" charset="77"/>
                <a:cs typeface="Poppins" pitchFamily="2" charset="77"/>
              </a:defRPr>
            </a:lvl4pPr>
            <a:lvl5pPr marL="1828800" indent="0">
              <a:buNone/>
              <a:defRPr sz="1400">
                <a:solidFill>
                  <a:srgbClr val="6F6E6E"/>
                </a:solidFill>
                <a:latin typeface="Poppins" pitchFamily="2" charset="77"/>
                <a:cs typeface="Poppins" pitchFamily="2" charset="77"/>
              </a:defRPr>
            </a:lvl5pPr>
          </a:lstStyle>
          <a:p>
            <a:pPr lvl="0"/>
            <a:r>
              <a:rPr lang="fr-FR"/>
              <a:t>Cliquez pour modifier les styles du texte du masque</a:t>
            </a:r>
          </a:p>
        </p:txBody>
      </p:sp>
      <p:sp>
        <p:nvSpPr>
          <p:cNvPr id="3" name="Espace réservé pour une image  19">
            <a:extLst>
              <a:ext uri="{FF2B5EF4-FFF2-40B4-BE49-F238E27FC236}">
                <a16:creationId xmlns:a16="http://schemas.microsoft.com/office/drawing/2014/main" id="{1AF04DA8-BFE9-9C48-0394-CFFCDE584A8F}"/>
              </a:ext>
            </a:extLst>
          </p:cNvPr>
          <p:cNvSpPr>
            <a:spLocks noGrp="1" noChangeAspect="1"/>
          </p:cNvSpPr>
          <p:nvPr>
            <p:ph type="pic" sz="quarter" idx="28"/>
          </p:nvPr>
        </p:nvSpPr>
        <p:spPr>
          <a:xfrm rot="16200000">
            <a:off x="449238" y="460404"/>
            <a:ext cx="676800" cy="633960"/>
          </a:xfrm>
          <a:prstGeom prst="pie">
            <a:avLst>
              <a:gd name="adj1" fmla="val 16184527"/>
              <a:gd name="adj2" fmla="val 21570099"/>
            </a:avLst>
          </a:prstGeom>
          <a:solidFill>
            <a:srgbClr val="F0C82D"/>
          </a:solidFill>
        </p:spPr>
        <p:txBody>
          <a:bodyPr/>
          <a:lstStyle>
            <a:lvl1pPr>
              <a:defRPr>
                <a:noFill/>
              </a:defRPr>
            </a:lvl1pPr>
          </a:lstStyle>
          <a:p>
            <a:endParaRPr lang="fr-FR"/>
          </a:p>
        </p:txBody>
      </p:sp>
      <p:sp>
        <p:nvSpPr>
          <p:cNvPr id="4" name="Espace réservé de la date 3">
            <a:extLst>
              <a:ext uri="{FF2B5EF4-FFF2-40B4-BE49-F238E27FC236}">
                <a16:creationId xmlns:a16="http://schemas.microsoft.com/office/drawing/2014/main" id="{981950FD-28C8-33A5-D7EE-634402341156}"/>
              </a:ext>
            </a:extLst>
          </p:cNvPr>
          <p:cNvSpPr>
            <a:spLocks noGrp="1"/>
          </p:cNvSpPr>
          <p:nvPr>
            <p:ph type="dt" sz="half" idx="2"/>
          </p:nvPr>
        </p:nvSpPr>
        <p:spPr>
          <a:xfrm>
            <a:off x="408992" y="6028418"/>
            <a:ext cx="2743200" cy="365125"/>
          </a:xfrm>
          <a:prstGeom prst="rect">
            <a:avLst/>
          </a:prstGeom>
        </p:spPr>
        <p:txBody>
          <a:bodyPr/>
          <a:lstStyle>
            <a:lvl1pPr>
              <a:defRPr lang="fr-FR" sz="1100" b="0" i="0" kern="1200" smtClean="0">
                <a:solidFill>
                  <a:srgbClr val="F0C82D"/>
                </a:solidFill>
                <a:latin typeface="Poppins" pitchFamily="2" charset="77"/>
                <a:ea typeface="+mn-ea"/>
                <a:cs typeface="Poppins" pitchFamily="2" charset="77"/>
              </a:defRPr>
            </a:lvl1pPr>
          </a:lstStyle>
          <a:p>
            <a:fld id="{C3F7AEA7-927C-3A44-8255-E235BB05B5F5}" type="datetime1">
              <a:rPr lang="fr-FR" smtClean="0"/>
              <a:pPr/>
              <a:t>17/02/2026</a:t>
            </a:fld>
            <a:endParaRPr lang="fr-FR"/>
          </a:p>
        </p:txBody>
      </p:sp>
      <p:sp>
        <p:nvSpPr>
          <p:cNvPr id="7" name="Espace réservé du numéro de diapositive 6">
            <a:extLst>
              <a:ext uri="{FF2B5EF4-FFF2-40B4-BE49-F238E27FC236}">
                <a16:creationId xmlns:a16="http://schemas.microsoft.com/office/drawing/2014/main" id="{95DA393E-601F-3BFC-FB0B-D72700EBBB6A}"/>
              </a:ext>
            </a:extLst>
          </p:cNvPr>
          <p:cNvSpPr>
            <a:spLocks noGrp="1"/>
          </p:cNvSpPr>
          <p:nvPr>
            <p:ph type="sldNum" sz="quarter" idx="29"/>
          </p:nvPr>
        </p:nvSpPr>
        <p:spPr/>
        <p:txBody>
          <a:bodyPr/>
          <a:lstStyle/>
          <a:p>
            <a:fld id="{52D2E2B4-40A2-954D-BBCC-ABFE8C38BCC8}" type="slidenum">
              <a:rPr lang="fr-FR" smtClean="0"/>
              <a:pPr/>
              <a:t>‹#›</a:t>
            </a:fld>
            <a:endParaRPr lang="fr-FR"/>
          </a:p>
        </p:txBody>
      </p:sp>
      <p:pic>
        <p:nvPicPr>
          <p:cNvPr id="6" name="Image 5">
            <a:extLst>
              <a:ext uri="{FF2B5EF4-FFF2-40B4-BE49-F238E27FC236}">
                <a16:creationId xmlns:a16="http://schemas.microsoft.com/office/drawing/2014/main" id="{310A58C4-5452-396A-1E53-6ADAC12B56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Tree>
    <p:extLst>
      <p:ext uri="{BB962C8B-B14F-4D97-AF65-F5344CB8AC3E}">
        <p14:creationId xmlns:p14="http://schemas.microsoft.com/office/powerpoint/2010/main" val="2015841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contenus bleu - Texte et grande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95C97703-6DB5-3CBD-693C-FF61CB1B04EB}"/>
              </a:ext>
            </a:extLst>
          </p:cNvPr>
          <p:cNvSpPr>
            <a:spLocks noGrp="1"/>
          </p:cNvSpPr>
          <p:nvPr>
            <p:ph type="pic" sz="quarter" idx="28"/>
          </p:nvPr>
        </p:nvSpPr>
        <p:spPr>
          <a:xfrm>
            <a:off x="6819901" y="201884"/>
            <a:ext cx="5174178" cy="6454233"/>
          </a:xfrm>
          <a:prstGeom prst="rect">
            <a:avLst/>
          </a:prstGeom>
        </p:spPr>
        <p:txBody>
          <a:bodyPr/>
          <a:lstStyle/>
          <a:p>
            <a:endParaRPr lang="fr-FR"/>
          </a:p>
        </p:txBody>
      </p:sp>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3217"/>
            <a:ext cx="201882" cy="12000018"/>
          </a:xfrm>
          <a:prstGeom prst="rect">
            <a:avLst/>
          </a:prstGeom>
          <a:solidFill>
            <a:srgbClr val="F0C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1A808E"/>
                </a:solidFill>
                <a:latin typeface="Poppins" pitchFamily="2" charset="77"/>
                <a:cs typeface="Poppins" pitchFamily="2" charset="77"/>
              </a:defRPr>
            </a:lvl1pPr>
          </a:lstStyle>
          <a:p>
            <a:pPr lvl="0"/>
            <a:r>
              <a:rPr lang="fr-FR"/>
              <a:t>Titre de la page</a:t>
            </a: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824318" y="2020616"/>
            <a:ext cx="5776850" cy="642226"/>
          </a:xfrm>
          <a:prstGeom prst="rect">
            <a:avLst/>
          </a:prstGeom>
        </p:spPr>
        <p:txBody>
          <a:bodyPr/>
          <a:lstStyle>
            <a:lvl1pPr marL="0" indent="0">
              <a:buFontTx/>
              <a:buNone/>
              <a:defRPr sz="45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824318" y="2721274"/>
            <a:ext cx="5776850" cy="365125"/>
          </a:xfrm>
          <a:prstGeom prst="rect">
            <a:avLst/>
          </a:prstGeom>
        </p:spPr>
        <p:txBody>
          <a:bodyPr/>
          <a:lstStyle>
            <a:lvl1pPr marL="0" indent="0">
              <a:buFontTx/>
              <a:buNone/>
              <a:defRPr sz="1800" b="1" i="0">
                <a:solidFill>
                  <a:srgbClr val="1A808E"/>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4" name="Espace réservé pour une image  19">
            <a:extLst>
              <a:ext uri="{FF2B5EF4-FFF2-40B4-BE49-F238E27FC236}">
                <a16:creationId xmlns:a16="http://schemas.microsoft.com/office/drawing/2014/main" id="{7AC03255-ABCB-2B22-40AC-6C36602A3BDF}"/>
              </a:ext>
            </a:extLst>
          </p:cNvPr>
          <p:cNvSpPr>
            <a:spLocks noGrp="1" noChangeAspect="1"/>
          </p:cNvSpPr>
          <p:nvPr>
            <p:ph type="pic" sz="quarter" idx="29"/>
          </p:nvPr>
        </p:nvSpPr>
        <p:spPr>
          <a:xfrm rot="16200000">
            <a:off x="449238" y="460404"/>
            <a:ext cx="676800" cy="633960"/>
          </a:xfrm>
          <a:prstGeom prst="pie">
            <a:avLst>
              <a:gd name="adj1" fmla="val 16184527"/>
              <a:gd name="adj2" fmla="val 21570099"/>
            </a:avLst>
          </a:prstGeom>
          <a:solidFill>
            <a:srgbClr val="1A808E"/>
          </a:solidFill>
        </p:spPr>
        <p:txBody>
          <a:bodyPr/>
          <a:lstStyle>
            <a:lvl1pPr>
              <a:defRPr>
                <a:noFill/>
              </a:defRPr>
            </a:lvl1pPr>
          </a:lstStyle>
          <a:p>
            <a:endParaRPr lang="fr-FR"/>
          </a:p>
        </p:txBody>
      </p:sp>
      <p:sp>
        <p:nvSpPr>
          <p:cNvPr id="5" name="Espace réservé de la date 3">
            <a:extLst>
              <a:ext uri="{FF2B5EF4-FFF2-40B4-BE49-F238E27FC236}">
                <a16:creationId xmlns:a16="http://schemas.microsoft.com/office/drawing/2014/main" id="{55215CC2-E4A4-B59B-9F0B-D776D5D33281}"/>
              </a:ext>
            </a:extLst>
          </p:cNvPr>
          <p:cNvSpPr>
            <a:spLocks noGrp="1"/>
          </p:cNvSpPr>
          <p:nvPr>
            <p:ph type="dt" sz="half" idx="2"/>
          </p:nvPr>
        </p:nvSpPr>
        <p:spPr>
          <a:xfrm>
            <a:off x="408992" y="6028418"/>
            <a:ext cx="2743200" cy="365125"/>
          </a:xfrm>
          <a:prstGeom prst="rect">
            <a:avLst/>
          </a:prstGeom>
        </p:spPr>
        <p:txBody>
          <a:bodyPr/>
          <a:lstStyle>
            <a:lvl1pPr>
              <a:defRPr lang="fr-FR" sz="1100" b="0" i="0" smtClean="0">
                <a:solidFill>
                  <a:srgbClr val="1A808E"/>
                </a:solidFill>
                <a:latin typeface="Poppins" pitchFamily="2" charset="77"/>
                <a:cs typeface="Poppins" pitchFamily="2" charset="77"/>
              </a:defRPr>
            </a:lvl1pPr>
          </a:lstStyle>
          <a:p>
            <a:fld id="{C3F7AEA7-927C-3A44-8255-E235BB05B5F5}" type="datetime1">
              <a:rPr lang="fr-FR" smtClean="0"/>
              <a:pPr/>
              <a:t>17/02/2026</a:t>
            </a:fld>
            <a:endParaRPr lang="fr-FR"/>
          </a:p>
        </p:txBody>
      </p:sp>
      <p:sp>
        <p:nvSpPr>
          <p:cNvPr id="8" name="Espace réservé du numéro de diapositive 7">
            <a:extLst>
              <a:ext uri="{FF2B5EF4-FFF2-40B4-BE49-F238E27FC236}">
                <a16:creationId xmlns:a16="http://schemas.microsoft.com/office/drawing/2014/main" id="{B6E3BBC4-9E6C-3E9C-8DDD-CF9B02A68D3A}"/>
              </a:ext>
            </a:extLst>
          </p:cNvPr>
          <p:cNvSpPr>
            <a:spLocks noGrp="1"/>
          </p:cNvSpPr>
          <p:nvPr>
            <p:ph type="sldNum" sz="quarter" idx="30"/>
          </p:nvPr>
        </p:nvSpPr>
        <p:spPr/>
        <p:txBody>
          <a:bodyPr/>
          <a:lstStyle/>
          <a:p>
            <a:fld id="{52D2E2B4-40A2-954D-BBCC-ABFE8C38BCC8}" type="slidenum">
              <a:rPr lang="fr-FR" smtClean="0"/>
              <a:pPr/>
              <a:t>‹#›</a:t>
            </a:fld>
            <a:endParaRPr lang="fr-FR"/>
          </a:p>
        </p:txBody>
      </p:sp>
      <p:pic>
        <p:nvPicPr>
          <p:cNvPr id="6" name="Image 5">
            <a:extLst>
              <a:ext uri="{FF2B5EF4-FFF2-40B4-BE49-F238E27FC236}">
                <a16:creationId xmlns:a16="http://schemas.microsoft.com/office/drawing/2014/main" id="{15D778EE-CA5E-06C5-F791-ECF1BFAF2C7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
        <p:nvSpPr>
          <p:cNvPr id="2" name="Espace réservé du texte 35">
            <a:extLst>
              <a:ext uri="{FF2B5EF4-FFF2-40B4-BE49-F238E27FC236}">
                <a16:creationId xmlns:a16="http://schemas.microsoft.com/office/drawing/2014/main" id="{50EBA02D-6C2F-699D-57A8-E8CFDC8673BA}"/>
              </a:ext>
            </a:extLst>
          </p:cNvPr>
          <p:cNvSpPr>
            <a:spLocks noGrp="1"/>
          </p:cNvSpPr>
          <p:nvPr>
            <p:ph type="body" sz="quarter" idx="31"/>
          </p:nvPr>
        </p:nvSpPr>
        <p:spPr>
          <a:xfrm>
            <a:off x="824317" y="3203263"/>
            <a:ext cx="5776851" cy="1581150"/>
          </a:xfrm>
          <a:prstGeom prst="rect">
            <a:avLst/>
          </a:prstGeom>
        </p:spPr>
        <p:txBody>
          <a:bodyPr/>
          <a:lstStyle>
            <a:lvl1pPr>
              <a:defRPr sz="1400" b="0" i="0">
                <a:solidFill>
                  <a:srgbClr val="6F6E6E"/>
                </a:solidFill>
                <a:latin typeface="Poppins" pitchFamily="2" charset="77"/>
                <a:cs typeface="Poppins" pitchFamily="2" charset="77"/>
              </a:defRPr>
            </a:lvl1pPr>
            <a:lvl2pPr marL="457200" indent="0">
              <a:buNone/>
              <a:defRPr sz="1400">
                <a:solidFill>
                  <a:srgbClr val="6F6E6E"/>
                </a:solidFill>
                <a:latin typeface="Poppins" pitchFamily="2" charset="77"/>
                <a:cs typeface="Poppins" pitchFamily="2" charset="77"/>
              </a:defRPr>
            </a:lvl2pPr>
            <a:lvl3pPr marL="914400" indent="0">
              <a:buNone/>
              <a:defRPr sz="1400">
                <a:solidFill>
                  <a:srgbClr val="6F6E6E"/>
                </a:solidFill>
                <a:latin typeface="Poppins" pitchFamily="2" charset="77"/>
                <a:cs typeface="Poppins" pitchFamily="2" charset="77"/>
              </a:defRPr>
            </a:lvl3pPr>
            <a:lvl4pPr marL="1371600" indent="0">
              <a:buNone/>
              <a:defRPr sz="1400">
                <a:solidFill>
                  <a:srgbClr val="6F6E6E"/>
                </a:solidFill>
                <a:latin typeface="Poppins" pitchFamily="2" charset="77"/>
                <a:cs typeface="Poppins" pitchFamily="2" charset="77"/>
              </a:defRPr>
            </a:lvl4pPr>
            <a:lvl5pPr marL="1828800" indent="0">
              <a:buNone/>
              <a:defRPr sz="1400">
                <a:solidFill>
                  <a:srgbClr val="6F6E6E"/>
                </a:solidFill>
                <a:latin typeface="Poppins" pitchFamily="2" charset="77"/>
                <a:cs typeface="Poppins" pitchFamily="2" charset="77"/>
              </a:defRPr>
            </a:lvl5pPr>
          </a:lstStyle>
          <a:p>
            <a:pPr lvl="0"/>
            <a:r>
              <a:rPr lang="fr-FR"/>
              <a:t>Cliquez pour modifier les styles du texte du masque</a:t>
            </a:r>
          </a:p>
        </p:txBody>
      </p:sp>
    </p:spTree>
    <p:extLst>
      <p:ext uri="{BB962C8B-B14F-4D97-AF65-F5344CB8AC3E}">
        <p14:creationId xmlns:p14="http://schemas.microsoft.com/office/powerpoint/2010/main" val="4030784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ge contenus bleu - Texte et grande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95C97703-6DB5-3CBD-693C-FF61CB1B04EB}"/>
              </a:ext>
            </a:extLst>
          </p:cNvPr>
          <p:cNvSpPr>
            <a:spLocks noGrp="1"/>
          </p:cNvSpPr>
          <p:nvPr>
            <p:ph type="pic" sz="quarter" idx="28"/>
          </p:nvPr>
        </p:nvSpPr>
        <p:spPr>
          <a:xfrm>
            <a:off x="6819901" y="201884"/>
            <a:ext cx="5174178" cy="6454233"/>
          </a:xfrm>
          <a:prstGeom prst="rect">
            <a:avLst/>
          </a:prstGeom>
        </p:spPr>
        <p:txBody>
          <a:bodyPr/>
          <a:lstStyle/>
          <a:p>
            <a:endParaRPr lang="fr-FR"/>
          </a:p>
        </p:txBody>
      </p:sp>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00009" y="763217"/>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C6357"/>
              </a:solidFill>
            </a:endParaRPr>
          </a:p>
        </p:txBody>
      </p:sp>
      <p:sp>
        <p:nvSpPr>
          <p:cNvPr id="18" name="Espace réservé du texte 19">
            <a:extLst>
              <a:ext uri="{FF2B5EF4-FFF2-40B4-BE49-F238E27FC236}">
                <a16:creationId xmlns:a16="http://schemas.microsoft.com/office/drawing/2014/main" id="{F22F7905-1082-7D72-6ADA-E60B6C5DCD60}"/>
              </a:ext>
            </a:extLst>
          </p:cNvPr>
          <p:cNvSpPr>
            <a:spLocks noGrp="1"/>
          </p:cNvSpPr>
          <p:nvPr>
            <p:ph type="body" sz="quarter" idx="20" hasCustomPrompt="1"/>
          </p:nvPr>
        </p:nvSpPr>
        <p:spPr>
          <a:xfrm>
            <a:off x="886521" y="435392"/>
            <a:ext cx="2670110" cy="365125"/>
          </a:xfrm>
          <a:prstGeom prst="rect">
            <a:avLst/>
          </a:prstGeom>
        </p:spPr>
        <p:txBody>
          <a:bodyPr>
            <a:noAutofit/>
          </a:bodyPr>
          <a:lstStyle>
            <a:lvl1pPr marL="0" indent="0" algn="l">
              <a:buNone/>
              <a:defRPr sz="2300" b="1" i="0">
                <a:solidFill>
                  <a:srgbClr val="F0C82D"/>
                </a:solidFill>
                <a:latin typeface="Poppins" pitchFamily="2" charset="77"/>
                <a:cs typeface="Poppins" pitchFamily="2" charset="77"/>
              </a:defRPr>
            </a:lvl1pPr>
          </a:lstStyle>
          <a:p>
            <a:pPr lvl="0"/>
            <a:r>
              <a:rPr lang="fr-FR"/>
              <a:t>Titre de la page</a:t>
            </a:r>
          </a:p>
        </p:txBody>
      </p:sp>
      <p:sp>
        <p:nvSpPr>
          <p:cNvPr id="33" name="Espace réservé du texte 30">
            <a:extLst>
              <a:ext uri="{FF2B5EF4-FFF2-40B4-BE49-F238E27FC236}">
                <a16:creationId xmlns:a16="http://schemas.microsoft.com/office/drawing/2014/main" id="{0B6BEC6F-5222-A6E8-2228-AA7B12442169}"/>
              </a:ext>
            </a:extLst>
          </p:cNvPr>
          <p:cNvSpPr>
            <a:spLocks noGrp="1"/>
          </p:cNvSpPr>
          <p:nvPr>
            <p:ph type="body" sz="quarter" idx="25" hasCustomPrompt="1"/>
          </p:nvPr>
        </p:nvSpPr>
        <p:spPr>
          <a:xfrm>
            <a:off x="824318" y="2020616"/>
            <a:ext cx="5776850" cy="642226"/>
          </a:xfrm>
          <a:prstGeom prst="rect">
            <a:avLst/>
          </a:prstGeom>
        </p:spPr>
        <p:txBody>
          <a:bodyPr/>
          <a:lstStyle>
            <a:lvl1pPr marL="0" indent="0">
              <a:buFontTx/>
              <a:buNone/>
              <a:defRPr sz="4500" b="1" i="0">
                <a:solidFill>
                  <a:srgbClr val="F0C82D"/>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4" name="Espace réservé du texte 30">
            <a:extLst>
              <a:ext uri="{FF2B5EF4-FFF2-40B4-BE49-F238E27FC236}">
                <a16:creationId xmlns:a16="http://schemas.microsoft.com/office/drawing/2014/main" id="{D3214403-EF34-0178-F2DF-AA0BA84AC1A6}"/>
              </a:ext>
            </a:extLst>
          </p:cNvPr>
          <p:cNvSpPr>
            <a:spLocks noGrp="1"/>
          </p:cNvSpPr>
          <p:nvPr>
            <p:ph type="body" sz="quarter" idx="26" hasCustomPrompt="1"/>
          </p:nvPr>
        </p:nvSpPr>
        <p:spPr>
          <a:xfrm>
            <a:off x="824318" y="2721274"/>
            <a:ext cx="5776850" cy="365125"/>
          </a:xfrm>
          <a:prstGeom prst="rect">
            <a:avLst/>
          </a:prstGeom>
        </p:spPr>
        <p:txBody>
          <a:bodyPr/>
          <a:lstStyle>
            <a:lvl1pPr marL="0" indent="0">
              <a:buFontTx/>
              <a:buNone/>
              <a:defRPr sz="1800" b="1" i="0">
                <a:solidFill>
                  <a:srgbClr val="F0C82D"/>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4" name="Espace réservé pour une image  19">
            <a:extLst>
              <a:ext uri="{FF2B5EF4-FFF2-40B4-BE49-F238E27FC236}">
                <a16:creationId xmlns:a16="http://schemas.microsoft.com/office/drawing/2014/main" id="{7AC03255-ABCB-2B22-40AC-6C36602A3BDF}"/>
              </a:ext>
            </a:extLst>
          </p:cNvPr>
          <p:cNvSpPr>
            <a:spLocks noGrp="1" noChangeAspect="1"/>
          </p:cNvSpPr>
          <p:nvPr>
            <p:ph type="pic" sz="quarter" idx="29"/>
          </p:nvPr>
        </p:nvSpPr>
        <p:spPr>
          <a:xfrm rot="16200000">
            <a:off x="449238" y="460404"/>
            <a:ext cx="676800" cy="633960"/>
          </a:xfrm>
          <a:prstGeom prst="pie">
            <a:avLst>
              <a:gd name="adj1" fmla="val 16184527"/>
              <a:gd name="adj2" fmla="val 21570099"/>
            </a:avLst>
          </a:prstGeom>
          <a:solidFill>
            <a:srgbClr val="F0C82D">
              <a:alpha val="99000"/>
            </a:srgbClr>
          </a:solidFill>
        </p:spPr>
        <p:txBody>
          <a:bodyPr/>
          <a:lstStyle>
            <a:lvl1pPr>
              <a:defRPr>
                <a:noFill/>
              </a:defRPr>
            </a:lvl1pPr>
          </a:lstStyle>
          <a:p>
            <a:endParaRPr lang="fr-FR"/>
          </a:p>
        </p:txBody>
      </p:sp>
      <p:sp>
        <p:nvSpPr>
          <p:cNvPr id="5" name="Espace réservé de la date 3">
            <a:extLst>
              <a:ext uri="{FF2B5EF4-FFF2-40B4-BE49-F238E27FC236}">
                <a16:creationId xmlns:a16="http://schemas.microsoft.com/office/drawing/2014/main" id="{55215CC2-E4A4-B59B-9F0B-D776D5D33281}"/>
              </a:ext>
            </a:extLst>
          </p:cNvPr>
          <p:cNvSpPr>
            <a:spLocks noGrp="1"/>
          </p:cNvSpPr>
          <p:nvPr>
            <p:ph type="dt" sz="half" idx="2"/>
          </p:nvPr>
        </p:nvSpPr>
        <p:spPr>
          <a:xfrm>
            <a:off x="408992" y="6028418"/>
            <a:ext cx="2743200" cy="365125"/>
          </a:xfrm>
          <a:prstGeom prst="rect">
            <a:avLst/>
          </a:prstGeom>
        </p:spPr>
        <p:txBody>
          <a:bodyPr/>
          <a:lstStyle>
            <a:lvl1pPr>
              <a:defRPr lang="fr-FR" sz="1100" b="0" i="0" smtClean="0">
                <a:solidFill>
                  <a:srgbClr val="F0C82D"/>
                </a:solidFill>
                <a:latin typeface="Poppins" pitchFamily="2" charset="77"/>
                <a:cs typeface="Poppins" pitchFamily="2" charset="77"/>
              </a:defRPr>
            </a:lvl1pPr>
          </a:lstStyle>
          <a:p>
            <a:fld id="{C3F7AEA7-927C-3A44-8255-E235BB05B5F5}" type="datetime1">
              <a:rPr lang="fr-FR" smtClean="0"/>
              <a:pPr/>
              <a:t>17/02/2026</a:t>
            </a:fld>
            <a:endParaRPr lang="fr-FR"/>
          </a:p>
        </p:txBody>
      </p:sp>
      <p:sp>
        <p:nvSpPr>
          <p:cNvPr id="8" name="Espace réservé du numéro de diapositive 7">
            <a:extLst>
              <a:ext uri="{FF2B5EF4-FFF2-40B4-BE49-F238E27FC236}">
                <a16:creationId xmlns:a16="http://schemas.microsoft.com/office/drawing/2014/main" id="{11C1B83C-337A-1F9E-BB7B-CD6A80E5586C}"/>
              </a:ext>
            </a:extLst>
          </p:cNvPr>
          <p:cNvSpPr>
            <a:spLocks noGrp="1"/>
          </p:cNvSpPr>
          <p:nvPr>
            <p:ph type="sldNum" sz="quarter" idx="30"/>
          </p:nvPr>
        </p:nvSpPr>
        <p:spPr/>
        <p:txBody>
          <a:bodyPr/>
          <a:lstStyle/>
          <a:p>
            <a:fld id="{52D2E2B4-40A2-954D-BBCC-ABFE8C38BCC8}" type="slidenum">
              <a:rPr lang="fr-FR" smtClean="0"/>
              <a:pPr/>
              <a:t>‹#›</a:t>
            </a:fld>
            <a:endParaRPr lang="fr-FR"/>
          </a:p>
        </p:txBody>
      </p:sp>
      <p:pic>
        <p:nvPicPr>
          <p:cNvPr id="6" name="Image 5">
            <a:extLst>
              <a:ext uri="{FF2B5EF4-FFF2-40B4-BE49-F238E27FC236}">
                <a16:creationId xmlns:a16="http://schemas.microsoft.com/office/drawing/2014/main" id="{378FA778-4BEF-22D2-785A-B61BE6C875F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17456" y="5880088"/>
            <a:ext cx="460985" cy="571429"/>
          </a:xfrm>
          <a:prstGeom prst="rect">
            <a:avLst/>
          </a:prstGeom>
          <a:noFill/>
        </p:spPr>
      </p:pic>
      <p:sp>
        <p:nvSpPr>
          <p:cNvPr id="2" name="Espace réservé du texte 35">
            <a:extLst>
              <a:ext uri="{FF2B5EF4-FFF2-40B4-BE49-F238E27FC236}">
                <a16:creationId xmlns:a16="http://schemas.microsoft.com/office/drawing/2014/main" id="{BEE34A0F-2864-1679-4EA3-6E38E513E776}"/>
              </a:ext>
            </a:extLst>
          </p:cNvPr>
          <p:cNvSpPr>
            <a:spLocks noGrp="1"/>
          </p:cNvSpPr>
          <p:nvPr>
            <p:ph type="body" sz="quarter" idx="31"/>
          </p:nvPr>
        </p:nvSpPr>
        <p:spPr>
          <a:xfrm>
            <a:off x="824317" y="3203263"/>
            <a:ext cx="5776851" cy="1581150"/>
          </a:xfrm>
          <a:prstGeom prst="rect">
            <a:avLst/>
          </a:prstGeom>
        </p:spPr>
        <p:txBody>
          <a:bodyPr/>
          <a:lstStyle>
            <a:lvl1pPr>
              <a:defRPr sz="1400" b="0" i="0">
                <a:solidFill>
                  <a:srgbClr val="6F6E6E"/>
                </a:solidFill>
                <a:latin typeface="Poppins" pitchFamily="2" charset="77"/>
                <a:cs typeface="Poppins" pitchFamily="2" charset="77"/>
              </a:defRPr>
            </a:lvl1pPr>
            <a:lvl2pPr marL="457200" indent="0">
              <a:buNone/>
              <a:defRPr sz="1400">
                <a:solidFill>
                  <a:srgbClr val="6F6E6E"/>
                </a:solidFill>
                <a:latin typeface="Poppins" pitchFamily="2" charset="77"/>
                <a:cs typeface="Poppins" pitchFamily="2" charset="77"/>
              </a:defRPr>
            </a:lvl2pPr>
            <a:lvl3pPr marL="914400" indent="0">
              <a:buNone/>
              <a:defRPr sz="1400">
                <a:solidFill>
                  <a:srgbClr val="6F6E6E"/>
                </a:solidFill>
                <a:latin typeface="Poppins" pitchFamily="2" charset="77"/>
                <a:cs typeface="Poppins" pitchFamily="2" charset="77"/>
              </a:defRPr>
            </a:lvl3pPr>
            <a:lvl4pPr marL="1371600" indent="0">
              <a:buNone/>
              <a:defRPr sz="1400">
                <a:solidFill>
                  <a:srgbClr val="6F6E6E"/>
                </a:solidFill>
                <a:latin typeface="Poppins" pitchFamily="2" charset="77"/>
                <a:cs typeface="Poppins" pitchFamily="2" charset="77"/>
              </a:defRPr>
            </a:lvl4pPr>
            <a:lvl5pPr marL="1828800" indent="0">
              <a:buNone/>
              <a:defRPr sz="1400">
                <a:solidFill>
                  <a:srgbClr val="6F6E6E"/>
                </a:solidFill>
                <a:latin typeface="Poppins" pitchFamily="2" charset="77"/>
                <a:cs typeface="Poppins" pitchFamily="2" charset="77"/>
              </a:defRPr>
            </a:lvl5pPr>
          </a:lstStyle>
          <a:p>
            <a:pPr lvl="0"/>
            <a:r>
              <a:rPr lang="fr-FR"/>
              <a:t>Cliquez pour modifier les styles du texte du masque</a:t>
            </a:r>
          </a:p>
        </p:txBody>
      </p:sp>
    </p:spTree>
    <p:extLst>
      <p:ext uri="{BB962C8B-B14F-4D97-AF65-F5344CB8AC3E}">
        <p14:creationId xmlns:p14="http://schemas.microsoft.com/office/powerpoint/2010/main" val="1552243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solidFill>
          <a:srgbClr val="FFC000"/>
        </a:solidFill>
        <a:effectLst/>
      </p:bgPr>
    </p:bg>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DB606F0A-256C-668F-54B5-22A0F174B97E}"/>
              </a:ext>
            </a:extLst>
          </p:cNvPr>
          <p:cNvSpPr>
            <a:spLocks noGrp="1"/>
          </p:cNvSpPr>
          <p:nvPr>
            <p:ph type="body" sz="quarter" idx="19" hasCustomPrompt="1"/>
          </p:nvPr>
        </p:nvSpPr>
        <p:spPr>
          <a:xfrm>
            <a:off x="748524" y="5535596"/>
            <a:ext cx="2377260" cy="395058"/>
          </a:xfrm>
          <a:prstGeom prst="rect">
            <a:avLst/>
          </a:prstGeom>
        </p:spPr>
        <p:txBody>
          <a:bodyPr/>
          <a:lstStyle>
            <a:lvl1pPr marL="0" indent="0" algn="l">
              <a:buNone/>
              <a:defRPr sz="1800" b="0" i="0">
                <a:solidFill>
                  <a:schemeClr val="bg1"/>
                </a:solidFill>
                <a:latin typeface="Poppins Light" pitchFamily="2" charset="77"/>
                <a:cs typeface="Poppins Light" pitchFamily="2" charset="77"/>
              </a:defRPr>
            </a:lvl1pPr>
            <a:lvl2pPr marL="457200" indent="0">
              <a:buNone/>
              <a:defRPr sz="1100" b="0" i="0">
                <a:solidFill>
                  <a:schemeClr val="bg1"/>
                </a:solidFill>
                <a:latin typeface="Poppins Light" pitchFamily="2" charset="77"/>
                <a:cs typeface="Poppins Light" pitchFamily="2" charset="77"/>
              </a:defRPr>
            </a:lvl2pPr>
            <a:lvl3pPr marL="914400" indent="0">
              <a:buNone/>
              <a:defRPr sz="1100" b="0" i="0">
                <a:solidFill>
                  <a:schemeClr val="bg1"/>
                </a:solidFill>
                <a:latin typeface="Poppins Light" pitchFamily="2" charset="77"/>
                <a:cs typeface="Poppins Light" pitchFamily="2" charset="77"/>
              </a:defRPr>
            </a:lvl3pPr>
            <a:lvl4pPr marL="1371600" indent="0">
              <a:buNone/>
              <a:defRPr sz="1100" b="0" i="0">
                <a:solidFill>
                  <a:schemeClr val="bg1"/>
                </a:solidFill>
                <a:latin typeface="Poppins Light" pitchFamily="2" charset="77"/>
                <a:cs typeface="Poppins Light" pitchFamily="2" charset="77"/>
              </a:defRPr>
            </a:lvl4pPr>
            <a:lvl5pPr marL="1828800" indent="0">
              <a:buNone/>
              <a:defRPr sz="1100" b="0" i="0">
                <a:solidFill>
                  <a:schemeClr val="bg1"/>
                </a:solidFill>
                <a:latin typeface="Poppins Light" pitchFamily="2" charset="77"/>
                <a:cs typeface="Poppins Light" pitchFamily="2" charset="77"/>
              </a:defRPr>
            </a:lvl5pPr>
          </a:lstStyle>
          <a:p>
            <a:pPr lvl="0"/>
            <a:r>
              <a:rPr lang="fr-FR"/>
              <a:t>votre site web</a:t>
            </a:r>
          </a:p>
        </p:txBody>
      </p:sp>
      <p:sp>
        <p:nvSpPr>
          <p:cNvPr id="14" name="Espace réservé du texte 27">
            <a:extLst>
              <a:ext uri="{FF2B5EF4-FFF2-40B4-BE49-F238E27FC236}">
                <a16:creationId xmlns:a16="http://schemas.microsoft.com/office/drawing/2014/main" id="{4747531E-CF8F-B631-9EC9-EEF1481F0810}"/>
              </a:ext>
            </a:extLst>
          </p:cNvPr>
          <p:cNvSpPr>
            <a:spLocks noGrp="1"/>
          </p:cNvSpPr>
          <p:nvPr>
            <p:ph type="body" sz="quarter" idx="17"/>
          </p:nvPr>
        </p:nvSpPr>
        <p:spPr>
          <a:xfrm rot="18829916">
            <a:off x="3146630" y="3232636"/>
            <a:ext cx="609740" cy="566763"/>
          </a:xfrm>
          <a:prstGeom prst="pie">
            <a:avLst>
              <a:gd name="adj1" fmla="val 10796902"/>
              <a:gd name="adj2" fmla="val 16200000"/>
            </a:avLst>
          </a:prstGeom>
          <a:solidFill>
            <a:srgbClr val="1A808E"/>
          </a:solidFill>
        </p:spPr>
        <p:txBody>
          <a:bodyPr/>
          <a:lstStyle>
            <a:lvl1pPr marL="0" indent="0">
              <a:buNone/>
              <a:defRPr>
                <a:noFill/>
              </a:defRPr>
            </a:lvl1pPr>
          </a:lstStyle>
          <a:p>
            <a:pPr lvl="0"/>
            <a:endParaRPr lang="fr-FR"/>
          </a:p>
        </p:txBody>
      </p:sp>
      <p:sp>
        <p:nvSpPr>
          <p:cNvPr id="15" name="Espace réservé du texte 27">
            <a:extLst>
              <a:ext uri="{FF2B5EF4-FFF2-40B4-BE49-F238E27FC236}">
                <a16:creationId xmlns:a16="http://schemas.microsoft.com/office/drawing/2014/main" id="{E29ADE6F-2CA8-0C7D-920E-AA4DF2553E2F}"/>
              </a:ext>
            </a:extLst>
          </p:cNvPr>
          <p:cNvSpPr>
            <a:spLocks noGrp="1"/>
          </p:cNvSpPr>
          <p:nvPr>
            <p:ph type="body" sz="quarter" idx="18"/>
          </p:nvPr>
        </p:nvSpPr>
        <p:spPr>
          <a:xfrm rot="2770084" flipH="1">
            <a:off x="8440927" y="3232634"/>
            <a:ext cx="609740" cy="566763"/>
          </a:xfrm>
          <a:prstGeom prst="pie">
            <a:avLst>
              <a:gd name="adj1" fmla="val 10796902"/>
              <a:gd name="adj2" fmla="val 16200000"/>
            </a:avLst>
          </a:prstGeom>
          <a:solidFill>
            <a:srgbClr val="1A808E"/>
          </a:solidFill>
        </p:spPr>
        <p:txBody>
          <a:bodyPr/>
          <a:lstStyle>
            <a:lvl1pPr marL="0" indent="0">
              <a:buNone/>
              <a:defRPr>
                <a:noFill/>
              </a:defRPr>
            </a:lvl1pPr>
          </a:lstStyle>
          <a:p>
            <a:pPr lvl="0"/>
            <a:endParaRPr lang="fr-FR"/>
          </a:p>
        </p:txBody>
      </p:sp>
      <p:sp>
        <p:nvSpPr>
          <p:cNvPr id="5" name="ZoneTexte 4">
            <a:extLst>
              <a:ext uri="{FF2B5EF4-FFF2-40B4-BE49-F238E27FC236}">
                <a16:creationId xmlns:a16="http://schemas.microsoft.com/office/drawing/2014/main" id="{8124AB41-0DC3-3048-9021-77FB265B4ADD}"/>
              </a:ext>
            </a:extLst>
          </p:cNvPr>
          <p:cNvSpPr txBox="1"/>
          <p:nvPr userDrawn="1"/>
        </p:nvSpPr>
        <p:spPr>
          <a:xfrm>
            <a:off x="2895600" y="1825479"/>
            <a:ext cx="6400800" cy="1631216"/>
          </a:xfrm>
          <a:prstGeom prst="rect">
            <a:avLst/>
          </a:prstGeom>
          <a:noFill/>
        </p:spPr>
        <p:txBody>
          <a:bodyPr wrap="square">
            <a:spAutoFit/>
          </a:bodyPr>
          <a:lstStyle/>
          <a:p>
            <a:pPr algn="ctr"/>
            <a:r>
              <a:rPr lang="fr-FR" sz="10000" b="1">
                <a:solidFill>
                  <a:schemeClr val="bg1"/>
                </a:solidFill>
                <a:latin typeface="Poppins" pitchFamily="2" charset="77"/>
                <a:cs typeface="Poppins" pitchFamily="2" charset="77"/>
              </a:rPr>
              <a:t>Merci </a:t>
            </a:r>
            <a:endParaRPr lang="fr-FR" sz="10000">
              <a:solidFill>
                <a:schemeClr val="bg1"/>
              </a:solidFill>
            </a:endParaRPr>
          </a:p>
        </p:txBody>
      </p:sp>
      <p:sp>
        <p:nvSpPr>
          <p:cNvPr id="13" name="Espace réservé du texte 12">
            <a:extLst>
              <a:ext uri="{FF2B5EF4-FFF2-40B4-BE49-F238E27FC236}">
                <a16:creationId xmlns:a16="http://schemas.microsoft.com/office/drawing/2014/main" id="{CEB65209-430E-BF7E-9991-55ECC01FC669}"/>
              </a:ext>
            </a:extLst>
          </p:cNvPr>
          <p:cNvSpPr>
            <a:spLocks noGrp="1"/>
          </p:cNvSpPr>
          <p:nvPr>
            <p:ph type="body" sz="quarter" idx="11" hasCustomPrompt="1"/>
          </p:nvPr>
        </p:nvSpPr>
        <p:spPr>
          <a:xfrm>
            <a:off x="1619250" y="3281417"/>
            <a:ext cx="8953500" cy="914400"/>
          </a:xfrm>
          <a:prstGeom prst="rect">
            <a:avLst/>
          </a:prstGeom>
        </p:spPr>
        <p:txBody>
          <a:bodyPr/>
          <a:lstStyle>
            <a:lvl1pPr marL="0" indent="0" algn="ctr">
              <a:buNone/>
              <a:defRPr sz="3000" b="0" i="0">
                <a:solidFill>
                  <a:srgbClr val="1A808E"/>
                </a:solidFill>
                <a:latin typeface="Poppins Light" pitchFamily="2" charset="77"/>
                <a:cs typeface="Poppins Light" pitchFamily="2" charset="77"/>
              </a:defRPr>
            </a:lvl1pPr>
          </a:lstStyle>
          <a:p>
            <a:pPr lvl="0"/>
            <a:r>
              <a:rPr lang="fr-FR"/>
              <a:t>Avez-vous des questions ? </a:t>
            </a:r>
          </a:p>
        </p:txBody>
      </p:sp>
      <p:pic>
        <p:nvPicPr>
          <p:cNvPr id="2" name="Image 1" descr="Une image contenant Police, texte, Graphique, graphisme&#10;&#10;Le contenu généré par l’IA peut être incorrect.">
            <a:extLst>
              <a:ext uri="{FF2B5EF4-FFF2-40B4-BE49-F238E27FC236}">
                <a16:creationId xmlns:a16="http://schemas.microsoft.com/office/drawing/2014/main" id="{C69C3588-C3FA-A2E0-0774-4A9CC57AC7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6457" y="6045904"/>
            <a:ext cx="1781299" cy="467785"/>
          </a:xfrm>
          <a:prstGeom prst="rect">
            <a:avLst/>
          </a:prstGeom>
        </p:spPr>
      </p:pic>
      <p:pic>
        <p:nvPicPr>
          <p:cNvPr id="6" name="Image 5">
            <a:extLst>
              <a:ext uri="{FF2B5EF4-FFF2-40B4-BE49-F238E27FC236}">
                <a16:creationId xmlns:a16="http://schemas.microsoft.com/office/drawing/2014/main" id="{64DCD369-A9D7-BFDE-A40F-A03ADAF6D84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229539" y="5930654"/>
            <a:ext cx="1806918" cy="615391"/>
          </a:xfrm>
          <a:prstGeom prst="rect">
            <a:avLst/>
          </a:prstGeom>
        </p:spPr>
      </p:pic>
      <p:sp>
        <p:nvSpPr>
          <p:cNvPr id="11" name="ZoneTexte 10">
            <a:extLst>
              <a:ext uri="{FF2B5EF4-FFF2-40B4-BE49-F238E27FC236}">
                <a16:creationId xmlns:a16="http://schemas.microsoft.com/office/drawing/2014/main" id="{56556853-89A3-7354-0B0E-C60032432C9D}"/>
              </a:ext>
            </a:extLst>
          </p:cNvPr>
          <p:cNvSpPr txBox="1"/>
          <p:nvPr userDrawn="1"/>
        </p:nvSpPr>
        <p:spPr>
          <a:xfrm>
            <a:off x="9990984" y="5870253"/>
            <a:ext cx="1872245" cy="230832"/>
          </a:xfrm>
          <a:prstGeom prst="rect">
            <a:avLst/>
          </a:prstGeom>
          <a:noFill/>
        </p:spPr>
        <p:txBody>
          <a:bodyPr wrap="square" rtlCol="0">
            <a:spAutoFit/>
          </a:bodyPr>
          <a:lstStyle/>
          <a:p>
            <a:pPr lvl="0"/>
            <a:r>
              <a:rPr lang="fr-FR" sz="900" b="0" i="0">
                <a:solidFill>
                  <a:schemeClr val="bg1"/>
                </a:solidFill>
                <a:latin typeface="Poppins" pitchFamily="2" charset="77"/>
                <a:cs typeface="Poppins" pitchFamily="2" charset="77"/>
              </a:rPr>
              <a:t>Un dispositif de </a:t>
            </a:r>
          </a:p>
        </p:txBody>
      </p:sp>
      <p:cxnSp>
        <p:nvCxnSpPr>
          <p:cNvPr id="16" name="Connecteur droit 15">
            <a:extLst>
              <a:ext uri="{FF2B5EF4-FFF2-40B4-BE49-F238E27FC236}">
                <a16:creationId xmlns:a16="http://schemas.microsoft.com/office/drawing/2014/main" id="{28F4C1BB-69BB-2B61-D8D3-A4A9FC8CC511}"/>
              </a:ext>
            </a:extLst>
          </p:cNvPr>
          <p:cNvCxnSpPr>
            <a:cxnSpLocks/>
          </p:cNvCxnSpPr>
          <p:nvPr userDrawn="1"/>
        </p:nvCxnSpPr>
        <p:spPr>
          <a:xfrm>
            <a:off x="9954760" y="6094670"/>
            <a:ext cx="0" cy="334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texte 2">
            <a:extLst>
              <a:ext uri="{FF2B5EF4-FFF2-40B4-BE49-F238E27FC236}">
                <a16:creationId xmlns:a16="http://schemas.microsoft.com/office/drawing/2014/main" id="{450102A7-3867-2013-1313-EF22205FA670}"/>
              </a:ext>
            </a:extLst>
          </p:cNvPr>
          <p:cNvSpPr>
            <a:spLocks noGrp="1"/>
          </p:cNvSpPr>
          <p:nvPr>
            <p:ph type="body" sz="quarter" idx="20" hasCustomPrompt="1"/>
          </p:nvPr>
        </p:nvSpPr>
        <p:spPr>
          <a:xfrm>
            <a:off x="3693259" y="5535596"/>
            <a:ext cx="4233863" cy="775469"/>
          </a:xfrm>
          <a:prstGeom prst="rect">
            <a:avLst/>
          </a:prstGeom>
        </p:spPr>
        <p:txBody>
          <a:bodyPr/>
          <a:lstStyle>
            <a:lvl1pPr marL="0" indent="0" algn="r">
              <a:spcBef>
                <a:spcPts val="0"/>
              </a:spcBef>
              <a:buFontTx/>
              <a:buNone/>
              <a:defRPr sz="1000" b="0" i="0">
                <a:solidFill>
                  <a:schemeClr val="bg1"/>
                </a:solidFill>
                <a:latin typeface="Poppins Light" pitchFamily="2" charset="77"/>
                <a:cs typeface="Poppins Light" pitchFamily="2" charset="77"/>
              </a:defRPr>
            </a:lvl1pPr>
          </a:lstStyle>
          <a:p>
            <a:pPr lvl="0"/>
            <a:r>
              <a:rPr lang="fr-FR"/>
              <a:t>Prénom Nom</a:t>
            </a:r>
            <a:br>
              <a:rPr lang="fr-FR"/>
            </a:br>
            <a:r>
              <a:rPr lang="fr-FR"/>
              <a:t>Fonction</a:t>
            </a:r>
            <a:br>
              <a:rPr lang="fr-FR"/>
            </a:br>
            <a:r>
              <a:rPr lang="fr-FR"/>
              <a:t>Tel</a:t>
            </a:r>
            <a:br>
              <a:rPr lang="fr-FR"/>
            </a:br>
            <a:r>
              <a:rPr lang="fr-FR"/>
              <a:t>Email</a:t>
            </a:r>
          </a:p>
        </p:txBody>
      </p:sp>
      <p:pic>
        <p:nvPicPr>
          <p:cNvPr id="19" name="Image 18" descr="Une image contenant logo, symbole&#10;&#10;Description générée automatiquement">
            <a:extLst>
              <a:ext uri="{FF2B5EF4-FFF2-40B4-BE49-F238E27FC236}">
                <a16:creationId xmlns:a16="http://schemas.microsoft.com/office/drawing/2014/main" id="{45023713-6960-6E71-AD08-52898B6453C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39456" y="5900913"/>
            <a:ext cx="387514" cy="387514"/>
          </a:xfrm>
          <a:prstGeom prst="rect">
            <a:avLst/>
          </a:prstGeom>
        </p:spPr>
      </p:pic>
      <p:pic>
        <p:nvPicPr>
          <p:cNvPr id="20" name="Image 19">
            <a:extLst>
              <a:ext uri="{FF2B5EF4-FFF2-40B4-BE49-F238E27FC236}">
                <a16:creationId xmlns:a16="http://schemas.microsoft.com/office/drawing/2014/main" id="{203353E6-C6FE-83B6-AF01-22804F483EC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96409" y="5900913"/>
            <a:ext cx="387514" cy="387514"/>
          </a:xfrm>
          <a:prstGeom prst="rect">
            <a:avLst/>
          </a:prstGeom>
        </p:spPr>
      </p:pic>
      <p:pic>
        <p:nvPicPr>
          <p:cNvPr id="21" name="Image 20">
            <a:extLst>
              <a:ext uri="{FF2B5EF4-FFF2-40B4-BE49-F238E27FC236}">
                <a16:creationId xmlns:a16="http://schemas.microsoft.com/office/drawing/2014/main" id="{B7E878C3-1E2B-1F38-5571-8A3B14841E28}"/>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2082503" y="5900913"/>
            <a:ext cx="387514" cy="387514"/>
          </a:xfrm>
          <a:prstGeom prst="rect">
            <a:avLst/>
          </a:prstGeom>
        </p:spPr>
      </p:pic>
      <p:pic>
        <p:nvPicPr>
          <p:cNvPr id="22" name="Image 21">
            <a:extLst>
              <a:ext uri="{FF2B5EF4-FFF2-40B4-BE49-F238E27FC236}">
                <a16:creationId xmlns:a16="http://schemas.microsoft.com/office/drawing/2014/main" id="{93AD0790-4C85-616D-DD57-77F15546372C}"/>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753362" y="5900913"/>
            <a:ext cx="387514" cy="387514"/>
          </a:xfrm>
          <a:prstGeom prst="rect">
            <a:avLst/>
          </a:prstGeom>
        </p:spPr>
      </p:pic>
      <p:pic>
        <p:nvPicPr>
          <p:cNvPr id="23" name="Image 22" descr="Une image contenant logo, symbole, Graphique, conception&#10;&#10;Le contenu généré par l’IA peut être incorrect.">
            <a:extLst>
              <a:ext uri="{FF2B5EF4-FFF2-40B4-BE49-F238E27FC236}">
                <a16:creationId xmlns:a16="http://schemas.microsoft.com/office/drawing/2014/main" id="{43D31AFB-B5FD-2644-9FEE-A0E203BC3F9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25549" y="5907328"/>
            <a:ext cx="387514" cy="387514"/>
          </a:xfrm>
          <a:prstGeom prst="rect">
            <a:avLst/>
          </a:prstGeom>
        </p:spPr>
      </p:pic>
      <p:pic>
        <p:nvPicPr>
          <p:cNvPr id="24" name="Image 23">
            <a:extLst>
              <a:ext uri="{FF2B5EF4-FFF2-40B4-BE49-F238E27FC236}">
                <a16:creationId xmlns:a16="http://schemas.microsoft.com/office/drawing/2014/main" id="{D7C42B63-1503-1CD0-ABAC-93CC7C9491E1}"/>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2969320" y="5916533"/>
            <a:ext cx="387514" cy="387514"/>
          </a:xfrm>
          <a:prstGeom prst="rect">
            <a:avLst/>
          </a:prstGeom>
        </p:spPr>
      </p:pic>
    </p:spTree>
    <p:extLst>
      <p:ext uri="{BB962C8B-B14F-4D97-AF65-F5344CB8AC3E}">
        <p14:creationId xmlns:p14="http://schemas.microsoft.com/office/powerpoint/2010/main" val="1119449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rgbClr val="1A808E"/>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C92401B-AC44-0B46-BBA4-FABC33758C5C}"/>
              </a:ext>
            </a:extLst>
          </p:cNvPr>
          <p:cNvSpPr>
            <a:spLocks noGrp="1"/>
          </p:cNvSpPr>
          <p:nvPr>
            <p:ph type="body" sz="quarter" idx="20" hasCustomPrompt="1"/>
          </p:nvPr>
        </p:nvSpPr>
        <p:spPr>
          <a:xfrm>
            <a:off x="3693259" y="5535596"/>
            <a:ext cx="4233863" cy="775469"/>
          </a:xfrm>
          <a:prstGeom prst="rect">
            <a:avLst/>
          </a:prstGeom>
        </p:spPr>
        <p:txBody>
          <a:bodyPr/>
          <a:lstStyle>
            <a:lvl1pPr marL="0" indent="0" algn="r">
              <a:spcBef>
                <a:spcPts val="0"/>
              </a:spcBef>
              <a:buFontTx/>
              <a:buNone/>
              <a:defRPr sz="1000" b="0" i="0">
                <a:solidFill>
                  <a:schemeClr val="bg1"/>
                </a:solidFill>
                <a:latin typeface="Poppins Light" pitchFamily="2" charset="77"/>
                <a:cs typeface="Poppins Light" pitchFamily="2" charset="77"/>
              </a:defRPr>
            </a:lvl1pPr>
          </a:lstStyle>
          <a:p>
            <a:pPr lvl="0"/>
            <a:r>
              <a:rPr lang="fr-FR"/>
              <a:t>Prénom Nom</a:t>
            </a:r>
            <a:br>
              <a:rPr lang="fr-FR"/>
            </a:br>
            <a:r>
              <a:rPr lang="fr-FR"/>
              <a:t>Fonction</a:t>
            </a:r>
            <a:br>
              <a:rPr lang="fr-FR"/>
            </a:br>
            <a:r>
              <a:rPr lang="fr-FR"/>
              <a:t>Tel</a:t>
            </a:r>
            <a:br>
              <a:rPr lang="fr-FR"/>
            </a:br>
            <a:r>
              <a:rPr lang="fr-FR"/>
              <a:t>Email</a:t>
            </a:r>
          </a:p>
        </p:txBody>
      </p:sp>
      <p:sp>
        <p:nvSpPr>
          <p:cNvPr id="17" name="Espace réservé du texte 16">
            <a:extLst>
              <a:ext uri="{FF2B5EF4-FFF2-40B4-BE49-F238E27FC236}">
                <a16:creationId xmlns:a16="http://schemas.microsoft.com/office/drawing/2014/main" id="{DB606F0A-256C-668F-54B5-22A0F174B97E}"/>
              </a:ext>
            </a:extLst>
          </p:cNvPr>
          <p:cNvSpPr>
            <a:spLocks noGrp="1"/>
          </p:cNvSpPr>
          <p:nvPr>
            <p:ph type="body" sz="quarter" idx="19" hasCustomPrompt="1"/>
          </p:nvPr>
        </p:nvSpPr>
        <p:spPr>
          <a:xfrm>
            <a:off x="748524" y="5535596"/>
            <a:ext cx="2377260" cy="395058"/>
          </a:xfrm>
          <a:prstGeom prst="rect">
            <a:avLst/>
          </a:prstGeom>
        </p:spPr>
        <p:txBody>
          <a:bodyPr/>
          <a:lstStyle>
            <a:lvl1pPr marL="0" indent="0" algn="l">
              <a:buNone/>
              <a:defRPr sz="1800" b="0" i="0">
                <a:solidFill>
                  <a:schemeClr val="bg1"/>
                </a:solidFill>
                <a:latin typeface="Poppins Light" pitchFamily="2" charset="77"/>
                <a:cs typeface="Poppins Light" pitchFamily="2" charset="77"/>
              </a:defRPr>
            </a:lvl1pPr>
            <a:lvl2pPr marL="457200" indent="0">
              <a:buNone/>
              <a:defRPr sz="1100" b="0" i="0">
                <a:solidFill>
                  <a:schemeClr val="bg1"/>
                </a:solidFill>
                <a:latin typeface="Poppins Light" pitchFamily="2" charset="77"/>
                <a:cs typeface="Poppins Light" pitchFamily="2" charset="77"/>
              </a:defRPr>
            </a:lvl2pPr>
            <a:lvl3pPr marL="914400" indent="0">
              <a:buNone/>
              <a:defRPr sz="1100" b="0" i="0">
                <a:solidFill>
                  <a:schemeClr val="bg1"/>
                </a:solidFill>
                <a:latin typeface="Poppins Light" pitchFamily="2" charset="77"/>
                <a:cs typeface="Poppins Light" pitchFamily="2" charset="77"/>
              </a:defRPr>
            </a:lvl3pPr>
            <a:lvl4pPr marL="1371600" indent="0">
              <a:buNone/>
              <a:defRPr sz="1100" b="0" i="0">
                <a:solidFill>
                  <a:schemeClr val="bg1"/>
                </a:solidFill>
                <a:latin typeface="Poppins Light" pitchFamily="2" charset="77"/>
                <a:cs typeface="Poppins Light" pitchFamily="2" charset="77"/>
              </a:defRPr>
            </a:lvl4pPr>
            <a:lvl5pPr marL="1828800" indent="0">
              <a:buNone/>
              <a:defRPr sz="1100" b="0" i="0">
                <a:solidFill>
                  <a:schemeClr val="bg1"/>
                </a:solidFill>
                <a:latin typeface="Poppins Light" pitchFamily="2" charset="77"/>
                <a:cs typeface="Poppins Light" pitchFamily="2" charset="77"/>
              </a:defRPr>
            </a:lvl5pPr>
          </a:lstStyle>
          <a:p>
            <a:pPr lvl="0"/>
            <a:r>
              <a:rPr lang="fr-FR"/>
              <a:t>votre site web</a:t>
            </a:r>
          </a:p>
        </p:txBody>
      </p:sp>
      <p:sp>
        <p:nvSpPr>
          <p:cNvPr id="14" name="Espace réservé du texte 27">
            <a:extLst>
              <a:ext uri="{FF2B5EF4-FFF2-40B4-BE49-F238E27FC236}">
                <a16:creationId xmlns:a16="http://schemas.microsoft.com/office/drawing/2014/main" id="{4747531E-CF8F-B631-9EC9-EEF1481F0810}"/>
              </a:ext>
            </a:extLst>
          </p:cNvPr>
          <p:cNvSpPr>
            <a:spLocks noGrp="1"/>
          </p:cNvSpPr>
          <p:nvPr>
            <p:ph type="body" sz="quarter" idx="17"/>
          </p:nvPr>
        </p:nvSpPr>
        <p:spPr>
          <a:xfrm rot="18829916">
            <a:off x="3146630" y="3232636"/>
            <a:ext cx="609740" cy="566763"/>
          </a:xfrm>
          <a:prstGeom prst="pie">
            <a:avLst>
              <a:gd name="adj1" fmla="val 10796902"/>
              <a:gd name="adj2" fmla="val 16200000"/>
            </a:avLst>
          </a:prstGeom>
          <a:solidFill>
            <a:srgbClr val="F0C82D"/>
          </a:solidFill>
        </p:spPr>
        <p:txBody>
          <a:bodyPr/>
          <a:lstStyle>
            <a:lvl1pPr marL="0" indent="0">
              <a:buNone/>
              <a:defRPr>
                <a:noFill/>
              </a:defRPr>
            </a:lvl1pPr>
          </a:lstStyle>
          <a:p>
            <a:pPr lvl="0"/>
            <a:endParaRPr lang="fr-FR"/>
          </a:p>
        </p:txBody>
      </p:sp>
      <p:sp>
        <p:nvSpPr>
          <p:cNvPr id="15" name="Espace réservé du texte 27">
            <a:extLst>
              <a:ext uri="{FF2B5EF4-FFF2-40B4-BE49-F238E27FC236}">
                <a16:creationId xmlns:a16="http://schemas.microsoft.com/office/drawing/2014/main" id="{E29ADE6F-2CA8-0C7D-920E-AA4DF2553E2F}"/>
              </a:ext>
            </a:extLst>
          </p:cNvPr>
          <p:cNvSpPr>
            <a:spLocks noGrp="1"/>
          </p:cNvSpPr>
          <p:nvPr>
            <p:ph type="body" sz="quarter" idx="18"/>
          </p:nvPr>
        </p:nvSpPr>
        <p:spPr>
          <a:xfrm rot="2770084" flipH="1">
            <a:off x="8440927" y="3232634"/>
            <a:ext cx="609740" cy="566763"/>
          </a:xfrm>
          <a:prstGeom prst="pie">
            <a:avLst>
              <a:gd name="adj1" fmla="val 10796902"/>
              <a:gd name="adj2" fmla="val 16200000"/>
            </a:avLst>
          </a:prstGeom>
          <a:solidFill>
            <a:srgbClr val="F0C82D"/>
          </a:solidFill>
        </p:spPr>
        <p:txBody>
          <a:bodyPr/>
          <a:lstStyle>
            <a:lvl1pPr marL="0" indent="0">
              <a:buNone/>
              <a:defRPr>
                <a:noFill/>
              </a:defRPr>
            </a:lvl1pPr>
          </a:lstStyle>
          <a:p>
            <a:pPr lvl="0"/>
            <a:endParaRPr lang="fr-FR"/>
          </a:p>
        </p:txBody>
      </p:sp>
      <p:sp>
        <p:nvSpPr>
          <p:cNvPr id="5" name="ZoneTexte 4">
            <a:extLst>
              <a:ext uri="{FF2B5EF4-FFF2-40B4-BE49-F238E27FC236}">
                <a16:creationId xmlns:a16="http://schemas.microsoft.com/office/drawing/2014/main" id="{8124AB41-0DC3-3048-9021-77FB265B4ADD}"/>
              </a:ext>
            </a:extLst>
          </p:cNvPr>
          <p:cNvSpPr txBox="1"/>
          <p:nvPr userDrawn="1"/>
        </p:nvSpPr>
        <p:spPr>
          <a:xfrm>
            <a:off x="2895600" y="1825479"/>
            <a:ext cx="6400800" cy="1631216"/>
          </a:xfrm>
          <a:prstGeom prst="rect">
            <a:avLst/>
          </a:prstGeom>
          <a:noFill/>
        </p:spPr>
        <p:txBody>
          <a:bodyPr wrap="square">
            <a:spAutoFit/>
          </a:bodyPr>
          <a:lstStyle/>
          <a:p>
            <a:pPr algn="ctr"/>
            <a:r>
              <a:rPr lang="fr-FR" sz="10000" b="1">
                <a:solidFill>
                  <a:schemeClr val="bg1"/>
                </a:solidFill>
                <a:latin typeface="Poppins" pitchFamily="2" charset="77"/>
                <a:cs typeface="Poppins" pitchFamily="2" charset="77"/>
              </a:rPr>
              <a:t>Merci </a:t>
            </a:r>
            <a:endParaRPr lang="fr-FR" sz="10000">
              <a:solidFill>
                <a:schemeClr val="bg1"/>
              </a:solidFill>
            </a:endParaRPr>
          </a:p>
        </p:txBody>
      </p:sp>
      <p:sp>
        <p:nvSpPr>
          <p:cNvPr id="13" name="Espace réservé du texte 12">
            <a:extLst>
              <a:ext uri="{FF2B5EF4-FFF2-40B4-BE49-F238E27FC236}">
                <a16:creationId xmlns:a16="http://schemas.microsoft.com/office/drawing/2014/main" id="{CEB65209-430E-BF7E-9991-55ECC01FC669}"/>
              </a:ext>
            </a:extLst>
          </p:cNvPr>
          <p:cNvSpPr>
            <a:spLocks noGrp="1"/>
          </p:cNvSpPr>
          <p:nvPr>
            <p:ph type="body" sz="quarter" idx="11" hasCustomPrompt="1"/>
          </p:nvPr>
        </p:nvSpPr>
        <p:spPr>
          <a:xfrm>
            <a:off x="1619250" y="3281417"/>
            <a:ext cx="8953500" cy="914400"/>
          </a:xfrm>
          <a:prstGeom prst="rect">
            <a:avLst/>
          </a:prstGeom>
        </p:spPr>
        <p:txBody>
          <a:bodyPr/>
          <a:lstStyle>
            <a:lvl1pPr marL="0" indent="0" algn="ctr">
              <a:buNone/>
              <a:defRPr sz="3000" b="0" i="0">
                <a:solidFill>
                  <a:srgbClr val="F0C82D"/>
                </a:solidFill>
                <a:latin typeface="Poppins Light" pitchFamily="2" charset="77"/>
                <a:cs typeface="Poppins Light" pitchFamily="2" charset="77"/>
              </a:defRPr>
            </a:lvl1pPr>
          </a:lstStyle>
          <a:p>
            <a:pPr lvl="0"/>
            <a:r>
              <a:rPr lang="fr-FR"/>
              <a:t>Avez-vous des questions ? </a:t>
            </a:r>
          </a:p>
        </p:txBody>
      </p:sp>
      <p:pic>
        <p:nvPicPr>
          <p:cNvPr id="7" name="Image 6" descr="Une image contenant logo, symbole&#10;&#10;Description générée automatiquement">
            <a:extLst>
              <a:ext uri="{FF2B5EF4-FFF2-40B4-BE49-F238E27FC236}">
                <a16:creationId xmlns:a16="http://schemas.microsoft.com/office/drawing/2014/main" id="{508F2640-D98F-C82C-9D1F-621546E657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39456" y="5900913"/>
            <a:ext cx="387514" cy="387514"/>
          </a:xfrm>
          <a:prstGeom prst="rect">
            <a:avLst/>
          </a:prstGeom>
        </p:spPr>
      </p:pic>
      <p:pic>
        <p:nvPicPr>
          <p:cNvPr id="8" name="Image 7">
            <a:extLst>
              <a:ext uri="{FF2B5EF4-FFF2-40B4-BE49-F238E27FC236}">
                <a16:creationId xmlns:a16="http://schemas.microsoft.com/office/drawing/2014/main" id="{F8D3F182-DB35-C167-6A24-407BDB83BB7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96409" y="5900913"/>
            <a:ext cx="387514" cy="387514"/>
          </a:xfrm>
          <a:prstGeom prst="rect">
            <a:avLst/>
          </a:prstGeom>
        </p:spPr>
      </p:pic>
      <p:pic>
        <p:nvPicPr>
          <p:cNvPr id="10" name="Image 9">
            <a:extLst>
              <a:ext uri="{FF2B5EF4-FFF2-40B4-BE49-F238E27FC236}">
                <a16:creationId xmlns:a16="http://schemas.microsoft.com/office/drawing/2014/main" id="{4F10B90B-83B2-4D41-462A-1A16CFC3B5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82503" y="5900913"/>
            <a:ext cx="387514" cy="387514"/>
          </a:xfrm>
          <a:prstGeom prst="rect">
            <a:avLst/>
          </a:prstGeom>
        </p:spPr>
      </p:pic>
      <p:pic>
        <p:nvPicPr>
          <p:cNvPr id="12" name="Image 11">
            <a:extLst>
              <a:ext uri="{FF2B5EF4-FFF2-40B4-BE49-F238E27FC236}">
                <a16:creationId xmlns:a16="http://schemas.microsoft.com/office/drawing/2014/main" id="{69FBDA5F-BF40-D27A-F635-C2BBCE50AE8A}"/>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753362" y="5900913"/>
            <a:ext cx="387514" cy="387514"/>
          </a:xfrm>
          <a:prstGeom prst="rect">
            <a:avLst/>
          </a:prstGeom>
        </p:spPr>
      </p:pic>
      <p:pic>
        <p:nvPicPr>
          <p:cNvPr id="20" name="Image 19" descr="Une image contenant logo, symbole, Graphique, conception&#10;&#10;Le contenu généré par l’IA peut être incorrect.">
            <a:extLst>
              <a:ext uri="{FF2B5EF4-FFF2-40B4-BE49-F238E27FC236}">
                <a16:creationId xmlns:a16="http://schemas.microsoft.com/office/drawing/2014/main" id="{B6F5A0FB-C7B5-E462-408A-2B8B9A2A739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525549" y="5907328"/>
            <a:ext cx="387514" cy="387514"/>
          </a:xfrm>
          <a:prstGeom prst="rect">
            <a:avLst/>
          </a:prstGeom>
        </p:spPr>
      </p:pic>
      <p:pic>
        <p:nvPicPr>
          <p:cNvPr id="21" name="Image 20">
            <a:extLst>
              <a:ext uri="{FF2B5EF4-FFF2-40B4-BE49-F238E27FC236}">
                <a16:creationId xmlns:a16="http://schemas.microsoft.com/office/drawing/2014/main" id="{C3C8FE72-8732-F7F3-9A9C-EB0FCE264E2E}"/>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2969320" y="5916533"/>
            <a:ext cx="387514" cy="387514"/>
          </a:xfrm>
          <a:prstGeom prst="rect">
            <a:avLst/>
          </a:prstGeom>
        </p:spPr>
      </p:pic>
      <p:pic>
        <p:nvPicPr>
          <p:cNvPr id="9" name="Image 8" descr="Une image contenant Police, texte, Graphique, graphisme&#10;&#10;Le contenu généré par l’IA peut être incorrect.">
            <a:extLst>
              <a:ext uri="{FF2B5EF4-FFF2-40B4-BE49-F238E27FC236}">
                <a16:creationId xmlns:a16="http://schemas.microsoft.com/office/drawing/2014/main" id="{C4C5244D-704A-0F9D-B3B6-52DF9626077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036457" y="6045904"/>
            <a:ext cx="1781299" cy="467785"/>
          </a:xfrm>
          <a:prstGeom prst="rect">
            <a:avLst/>
          </a:prstGeom>
        </p:spPr>
      </p:pic>
      <p:pic>
        <p:nvPicPr>
          <p:cNvPr id="11" name="Image 10">
            <a:extLst>
              <a:ext uri="{FF2B5EF4-FFF2-40B4-BE49-F238E27FC236}">
                <a16:creationId xmlns:a16="http://schemas.microsoft.com/office/drawing/2014/main" id="{D142CA4A-BB38-F609-52E7-FACE6524AB8D}"/>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8229539" y="5930654"/>
            <a:ext cx="1806918" cy="615391"/>
          </a:xfrm>
          <a:prstGeom prst="rect">
            <a:avLst/>
          </a:prstGeom>
        </p:spPr>
      </p:pic>
      <p:sp>
        <p:nvSpPr>
          <p:cNvPr id="18" name="ZoneTexte 17">
            <a:extLst>
              <a:ext uri="{FF2B5EF4-FFF2-40B4-BE49-F238E27FC236}">
                <a16:creationId xmlns:a16="http://schemas.microsoft.com/office/drawing/2014/main" id="{41DE7A74-44F5-A83A-3B1C-8126411627D3}"/>
              </a:ext>
            </a:extLst>
          </p:cNvPr>
          <p:cNvSpPr txBox="1"/>
          <p:nvPr userDrawn="1"/>
        </p:nvSpPr>
        <p:spPr>
          <a:xfrm>
            <a:off x="9990984" y="5870253"/>
            <a:ext cx="1872245" cy="230832"/>
          </a:xfrm>
          <a:prstGeom prst="rect">
            <a:avLst/>
          </a:prstGeom>
          <a:noFill/>
        </p:spPr>
        <p:txBody>
          <a:bodyPr wrap="square" rtlCol="0">
            <a:spAutoFit/>
          </a:bodyPr>
          <a:lstStyle/>
          <a:p>
            <a:pPr lvl="0"/>
            <a:r>
              <a:rPr lang="fr-FR" sz="900" b="0" i="0">
                <a:solidFill>
                  <a:schemeClr val="bg1"/>
                </a:solidFill>
                <a:latin typeface="Poppins" pitchFamily="2" charset="77"/>
                <a:cs typeface="Poppins" pitchFamily="2" charset="77"/>
              </a:rPr>
              <a:t>Un dispositif de </a:t>
            </a:r>
          </a:p>
        </p:txBody>
      </p:sp>
      <p:cxnSp>
        <p:nvCxnSpPr>
          <p:cNvPr id="19" name="Connecteur droit 18">
            <a:extLst>
              <a:ext uri="{FF2B5EF4-FFF2-40B4-BE49-F238E27FC236}">
                <a16:creationId xmlns:a16="http://schemas.microsoft.com/office/drawing/2014/main" id="{A54F7B7F-3C18-0B8A-FB40-4AA507921C75}"/>
              </a:ext>
            </a:extLst>
          </p:cNvPr>
          <p:cNvCxnSpPr>
            <a:cxnSpLocks/>
          </p:cNvCxnSpPr>
          <p:nvPr userDrawn="1"/>
        </p:nvCxnSpPr>
        <p:spPr>
          <a:xfrm>
            <a:off x="9954760" y="6094670"/>
            <a:ext cx="0" cy="334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884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Page contenus bleu - Texte e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6417C7-A820-7683-169E-11A209B2C58D}"/>
              </a:ext>
            </a:extLst>
          </p:cNvPr>
          <p:cNvSpPr/>
          <p:nvPr userDrawn="1"/>
        </p:nvSpPr>
        <p:spPr>
          <a:xfrm>
            <a:off x="0"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C6357"/>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3EB360E-2B2A-F88C-483F-382E6051A899}"/>
              </a:ext>
            </a:extLst>
          </p:cNvPr>
          <p:cNvSpPr/>
          <p:nvPr userDrawn="1"/>
        </p:nvSpPr>
        <p:spPr>
          <a:xfrm>
            <a:off x="11994078" y="0"/>
            <a:ext cx="201881" cy="6858000"/>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C6357"/>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1AB41F2-9B99-3D8D-CCCB-7B6548E74397}"/>
              </a:ext>
            </a:extLst>
          </p:cNvPr>
          <p:cNvSpPr/>
          <p:nvPr userDrawn="1"/>
        </p:nvSpPr>
        <p:spPr>
          <a:xfrm rot="5400000">
            <a:off x="6000009" y="-5899066"/>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C6357"/>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7403EAD-6032-5C28-2FA5-E8A768B9DF32}"/>
              </a:ext>
            </a:extLst>
          </p:cNvPr>
          <p:cNvSpPr/>
          <p:nvPr userDrawn="1"/>
        </p:nvSpPr>
        <p:spPr>
          <a:xfrm rot="5400000">
            <a:off x="6014523" y="763217"/>
            <a:ext cx="201882" cy="12000018"/>
          </a:xfrm>
          <a:prstGeom prst="rect">
            <a:avLst/>
          </a:prstGeom>
          <a:solidFill>
            <a:srgbClr val="1A8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C6357"/>
              </a:solidFill>
              <a:effectLst/>
              <a:uLnTx/>
              <a:uFillTx/>
              <a:latin typeface="Calibri" panose="020F0502020204030204"/>
              <a:ea typeface="+mn-ea"/>
              <a:cs typeface="+mn-cs"/>
            </a:endParaRPr>
          </a:p>
        </p:txBody>
      </p:sp>
      <p:pic>
        <p:nvPicPr>
          <p:cNvPr id="17" name="Image 16">
            <a:extLst>
              <a:ext uri="{FF2B5EF4-FFF2-40B4-BE49-F238E27FC236}">
                <a16:creationId xmlns:a16="http://schemas.microsoft.com/office/drawing/2014/main" id="{DBE2F338-ACE0-42EB-ADB4-B6F3752B3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33" t="13823" r="12839" b="15110"/>
          <a:stretch/>
        </p:blipFill>
        <p:spPr>
          <a:xfrm rot="16200000">
            <a:off x="408239" y="405352"/>
            <a:ext cx="666703" cy="666703"/>
          </a:xfrm>
          <a:prstGeom prst="rect">
            <a:avLst/>
          </a:prstGeom>
        </p:spPr>
      </p:pic>
      <p:sp>
        <p:nvSpPr>
          <p:cNvPr id="19" name="Espace réservé du texte 19">
            <a:extLst>
              <a:ext uri="{FF2B5EF4-FFF2-40B4-BE49-F238E27FC236}">
                <a16:creationId xmlns:a16="http://schemas.microsoft.com/office/drawing/2014/main" id="{6544F2F8-9328-47AB-961F-E73A2B6CF393}"/>
              </a:ext>
            </a:extLst>
          </p:cNvPr>
          <p:cNvSpPr>
            <a:spLocks noGrp="1"/>
          </p:cNvSpPr>
          <p:nvPr>
            <p:ph type="body" sz="quarter" idx="30" hasCustomPrompt="1"/>
          </p:nvPr>
        </p:nvSpPr>
        <p:spPr>
          <a:xfrm>
            <a:off x="1128084" y="432110"/>
            <a:ext cx="10654923" cy="664566"/>
          </a:xfrm>
          <a:prstGeom prst="rect">
            <a:avLst/>
          </a:prstGeom>
        </p:spPr>
        <p:txBody>
          <a:bodyPr>
            <a:noAutofit/>
          </a:bodyPr>
          <a:lstStyle>
            <a:lvl1pPr marL="0" indent="0" algn="l">
              <a:buNone/>
              <a:defRPr sz="2400" b="1" i="0">
                <a:solidFill>
                  <a:srgbClr val="F0C82D"/>
                </a:solidFill>
                <a:latin typeface="Poppins" pitchFamily="2" charset="77"/>
                <a:cs typeface="Poppins" pitchFamily="2" charset="77"/>
              </a:defRPr>
            </a:lvl1pPr>
          </a:lstStyle>
          <a:p>
            <a:pPr lvl="0"/>
            <a:r>
              <a:rPr lang="fr-FR"/>
              <a:t>Titre de la page</a:t>
            </a:r>
          </a:p>
        </p:txBody>
      </p:sp>
      <p:sp>
        <p:nvSpPr>
          <p:cNvPr id="23" name="Espace réservé pour une image  26">
            <a:extLst>
              <a:ext uri="{FF2B5EF4-FFF2-40B4-BE49-F238E27FC236}">
                <a16:creationId xmlns:a16="http://schemas.microsoft.com/office/drawing/2014/main" id="{9490C290-D825-4819-BD52-2C8452AD2FB7}"/>
              </a:ext>
            </a:extLst>
          </p:cNvPr>
          <p:cNvSpPr>
            <a:spLocks noGrp="1" noChangeAspect="1"/>
          </p:cNvSpPr>
          <p:nvPr>
            <p:ph type="pic" sz="quarter" idx="31"/>
          </p:nvPr>
        </p:nvSpPr>
        <p:spPr>
          <a:xfrm>
            <a:off x="2132948" y="1794811"/>
            <a:ext cx="2130829" cy="2130830"/>
          </a:xfrm>
          <a:prstGeom prst="ellipse">
            <a:avLst/>
          </a:prstGeom>
        </p:spPr>
        <p:txBody>
          <a:bodyPr/>
          <a:lstStyle/>
          <a:p>
            <a:endParaRPr lang="fr-FR"/>
          </a:p>
        </p:txBody>
      </p:sp>
      <p:sp>
        <p:nvSpPr>
          <p:cNvPr id="28" name="Espace réservé pour une image  26">
            <a:extLst>
              <a:ext uri="{FF2B5EF4-FFF2-40B4-BE49-F238E27FC236}">
                <a16:creationId xmlns:a16="http://schemas.microsoft.com/office/drawing/2014/main" id="{7855A801-6EB6-4FCF-B837-7C950C6B6967}"/>
              </a:ext>
            </a:extLst>
          </p:cNvPr>
          <p:cNvSpPr>
            <a:spLocks noGrp="1" noChangeAspect="1"/>
          </p:cNvSpPr>
          <p:nvPr>
            <p:ph type="pic" sz="quarter" idx="35"/>
          </p:nvPr>
        </p:nvSpPr>
        <p:spPr>
          <a:xfrm>
            <a:off x="5037075" y="1794811"/>
            <a:ext cx="2130829" cy="2130830"/>
          </a:xfrm>
          <a:prstGeom prst="ellipse">
            <a:avLst/>
          </a:prstGeom>
        </p:spPr>
        <p:txBody>
          <a:bodyPr/>
          <a:lstStyle/>
          <a:p>
            <a:endParaRPr lang="fr-FR"/>
          </a:p>
        </p:txBody>
      </p:sp>
      <p:sp>
        <p:nvSpPr>
          <p:cNvPr id="29" name="Espace réservé pour une image  26">
            <a:extLst>
              <a:ext uri="{FF2B5EF4-FFF2-40B4-BE49-F238E27FC236}">
                <a16:creationId xmlns:a16="http://schemas.microsoft.com/office/drawing/2014/main" id="{A0E0A3E6-142B-4D93-9334-C462EB656953}"/>
              </a:ext>
            </a:extLst>
          </p:cNvPr>
          <p:cNvSpPr>
            <a:spLocks noGrp="1" noChangeAspect="1"/>
          </p:cNvSpPr>
          <p:nvPr>
            <p:ph type="pic" sz="quarter" idx="38"/>
          </p:nvPr>
        </p:nvSpPr>
        <p:spPr>
          <a:xfrm>
            <a:off x="7941201" y="1801441"/>
            <a:ext cx="2130829" cy="2130830"/>
          </a:xfrm>
          <a:prstGeom prst="ellipse">
            <a:avLst/>
          </a:prstGeom>
        </p:spPr>
        <p:txBody>
          <a:bodyPr/>
          <a:lstStyle/>
          <a:p>
            <a:endParaRPr lang="fr-FR"/>
          </a:p>
        </p:txBody>
      </p:sp>
      <p:sp>
        <p:nvSpPr>
          <p:cNvPr id="30" name="Espace réservé du texte 30">
            <a:extLst>
              <a:ext uri="{FF2B5EF4-FFF2-40B4-BE49-F238E27FC236}">
                <a16:creationId xmlns:a16="http://schemas.microsoft.com/office/drawing/2014/main" id="{53E20DA8-12BC-4B5E-8307-78B3234EAB71}"/>
              </a:ext>
            </a:extLst>
          </p:cNvPr>
          <p:cNvSpPr>
            <a:spLocks noGrp="1"/>
          </p:cNvSpPr>
          <p:nvPr>
            <p:ph type="body" sz="quarter" idx="41" hasCustomPrompt="1"/>
          </p:nvPr>
        </p:nvSpPr>
        <p:spPr>
          <a:xfrm>
            <a:off x="1897951" y="4170973"/>
            <a:ext cx="2601927" cy="657525"/>
          </a:xfrm>
          <a:prstGeom prst="rect">
            <a:avLst/>
          </a:prstGeom>
        </p:spPr>
        <p:txBody>
          <a:bodyPr/>
          <a:lstStyle>
            <a:lvl1pPr marL="0" indent="0">
              <a:buFontTx/>
              <a:buNone/>
              <a:defRPr sz="2800" b="1" i="0">
                <a:solidFill>
                  <a:srgbClr val="EFC72C"/>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1" name="Espace réservé du texte 30">
            <a:extLst>
              <a:ext uri="{FF2B5EF4-FFF2-40B4-BE49-F238E27FC236}">
                <a16:creationId xmlns:a16="http://schemas.microsoft.com/office/drawing/2014/main" id="{48FD4415-B4EA-4C3D-A9AC-78E104A14132}"/>
              </a:ext>
            </a:extLst>
          </p:cNvPr>
          <p:cNvSpPr>
            <a:spLocks noGrp="1"/>
          </p:cNvSpPr>
          <p:nvPr>
            <p:ph type="body" sz="quarter" idx="42" hasCustomPrompt="1"/>
          </p:nvPr>
        </p:nvSpPr>
        <p:spPr>
          <a:xfrm>
            <a:off x="1897951" y="4892131"/>
            <a:ext cx="2601927" cy="365125"/>
          </a:xfrm>
          <a:prstGeom prst="rect">
            <a:avLst/>
          </a:prstGeom>
        </p:spPr>
        <p:txBody>
          <a:bodyPr/>
          <a:lstStyle>
            <a:lvl1pPr marL="0" indent="0">
              <a:buFontTx/>
              <a:buNone/>
              <a:defRPr sz="1800" b="0" i="0">
                <a:solidFill>
                  <a:srgbClr val="706F6F"/>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2" name="Espace réservé du texte 30">
            <a:extLst>
              <a:ext uri="{FF2B5EF4-FFF2-40B4-BE49-F238E27FC236}">
                <a16:creationId xmlns:a16="http://schemas.microsoft.com/office/drawing/2014/main" id="{E61F783F-A26D-42B4-8FD8-A37A6ECB5DBB}"/>
              </a:ext>
            </a:extLst>
          </p:cNvPr>
          <p:cNvSpPr>
            <a:spLocks noGrp="1"/>
          </p:cNvSpPr>
          <p:nvPr>
            <p:ph type="body" sz="quarter" idx="43" hasCustomPrompt="1"/>
          </p:nvPr>
        </p:nvSpPr>
        <p:spPr>
          <a:xfrm>
            <a:off x="4797016" y="4170973"/>
            <a:ext cx="2601927" cy="657525"/>
          </a:xfrm>
          <a:prstGeom prst="rect">
            <a:avLst/>
          </a:prstGeom>
        </p:spPr>
        <p:txBody>
          <a:bodyPr/>
          <a:lstStyle>
            <a:lvl1pPr marL="0" indent="0">
              <a:buFontTx/>
              <a:buNone/>
              <a:defRPr sz="2800" b="1" i="0">
                <a:solidFill>
                  <a:srgbClr val="EFC72C"/>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36" name="Espace réservé du texte 30">
            <a:extLst>
              <a:ext uri="{FF2B5EF4-FFF2-40B4-BE49-F238E27FC236}">
                <a16:creationId xmlns:a16="http://schemas.microsoft.com/office/drawing/2014/main" id="{4EF543E4-7B95-440A-A1E0-ED7F7D751A76}"/>
              </a:ext>
            </a:extLst>
          </p:cNvPr>
          <p:cNvSpPr>
            <a:spLocks noGrp="1"/>
          </p:cNvSpPr>
          <p:nvPr>
            <p:ph type="body" sz="quarter" idx="44" hasCustomPrompt="1"/>
          </p:nvPr>
        </p:nvSpPr>
        <p:spPr>
          <a:xfrm>
            <a:off x="4797016" y="4892131"/>
            <a:ext cx="2601927" cy="365125"/>
          </a:xfrm>
          <a:prstGeom prst="rect">
            <a:avLst/>
          </a:prstGeom>
        </p:spPr>
        <p:txBody>
          <a:bodyPr/>
          <a:lstStyle>
            <a:lvl1pPr marL="0" indent="0">
              <a:buFontTx/>
              <a:buNone/>
              <a:defRPr sz="1800" b="0" i="0">
                <a:solidFill>
                  <a:srgbClr val="706F6F"/>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sp>
        <p:nvSpPr>
          <p:cNvPr id="39" name="Espace réservé du texte 30">
            <a:extLst>
              <a:ext uri="{FF2B5EF4-FFF2-40B4-BE49-F238E27FC236}">
                <a16:creationId xmlns:a16="http://schemas.microsoft.com/office/drawing/2014/main" id="{EF53092E-1BB3-4593-B2AD-686B85B443D0}"/>
              </a:ext>
            </a:extLst>
          </p:cNvPr>
          <p:cNvSpPr>
            <a:spLocks noGrp="1"/>
          </p:cNvSpPr>
          <p:nvPr>
            <p:ph type="body" sz="quarter" idx="45" hasCustomPrompt="1"/>
          </p:nvPr>
        </p:nvSpPr>
        <p:spPr>
          <a:xfrm>
            <a:off x="7696081" y="4170973"/>
            <a:ext cx="2601927" cy="657525"/>
          </a:xfrm>
          <a:prstGeom prst="rect">
            <a:avLst/>
          </a:prstGeom>
        </p:spPr>
        <p:txBody>
          <a:bodyPr/>
          <a:lstStyle>
            <a:lvl1pPr marL="0" indent="0">
              <a:buFontTx/>
              <a:buNone/>
              <a:defRPr sz="2800" b="1" i="0">
                <a:solidFill>
                  <a:srgbClr val="EFC72C"/>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Titre</a:t>
            </a:r>
          </a:p>
        </p:txBody>
      </p:sp>
      <p:sp>
        <p:nvSpPr>
          <p:cNvPr id="40" name="Espace réservé du texte 30">
            <a:extLst>
              <a:ext uri="{FF2B5EF4-FFF2-40B4-BE49-F238E27FC236}">
                <a16:creationId xmlns:a16="http://schemas.microsoft.com/office/drawing/2014/main" id="{26CE705C-4475-4B0E-99B5-914F7AE73867}"/>
              </a:ext>
            </a:extLst>
          </p:cNvPr>
          <p:cNvSpPr>
            <a:spLocks noGrp="1"/>
          </p:cNvSpPr>
          <p:nvPr>
            <p:ph type="body" sz="quarter" idx="46" hasCustomPrompt="1"/>
          </p:nvPr>
        </p:nvSpPr>
        <p:spPr>
          <a:xfrm>
            <a:off x="7696081" y="4892131"/>
            <a:ext cx="2601927" cy="365125"/>
          </a:xfrm>
          <a:prstGeom prst="rect">
            <a:avLst/>
          </a:prstGeom>
        </p:spPr>
        <p:txBody>
          <a:bodyPr/>
          <a:lstStyle>
            <a:lvl1pPr marL="0" indent="0">
              <a:buFontTx/>
              <a:buNone/>
              <a:defRPr sz="1800" b="0" i="0">
                <a:solidFill>
                  <a:srgbClr val="706F6F"/>
                </a:solidFill>
                <a:latin typeface="Poppins" pitchFamily="2" charset="77"/>
                <a:cs typeface="Poppins" pitchFamily="2" charset="77"/>
              </a:defRPr>
            </a:lvl1pPr>
            <a:lvl2pPr marL="457200" indent="0">
              <a:buFontTx/>
              <a:buNone/>
              <a:defRPr sz="1800" b="1" i="0">
                <a:solidFill>
                  <a:srgbClr val="EC6357"/>
                </a:solidFill>
                <a:latin typeface="Poppins" pitchFamily="2" charset="77"/>
                <a:cs typeface="Poppins" pitchFamily="2" charset="77"/>
              </a:defRPr>
            </a:lvl2pPr>
            <a:lvl3pPr marL="1200150" indent="-285750">
              <a:buFont typeface="Arial" panose="020B0604020202020204" pitchFamily="34" charset="0"/>
              <a:buChar char="•"/>
              <a:defRPr sz="1400" b="0" i="0">
                <a:solidFill>
                  <a:schemeClr val="tx1">
                    <a:lumMod val="65000"/>
                    <a:lumOff val="35000"/>
                  </a:schemeClr>
                </a:solidFill>
                <a:latin typeface="Poppins Light" pitchFamily="2" charset="77"/>
                <a:cs typeface="Poppins Light" pitchFamily="2" charset="77"/>
              </a:defRPr>
            </a:lvl3pPr>
          </a:lstStyle>
          <a:p>
            <a:pPr lvl="0"/>
            <a:r>
              <a:rPr lang="fr-FR"/>
              <a:t>Sous-titre</a:t>
            </a:r>
          </a:p>
        </p:txBody>
      </p:sp>
      <p:pic>
        <p:nvPicPr>
          <p:cNvPr id="18" name="Image 17">
            <a:extLst>
              <a:ext uri="{FF2B5EF4-FFF2-40B4-BE49-F238E27FC236}">
                <a16:creationId xmlns:a16="http://schemas.microsoft.com/office/drawing/2014/main" id="{679F8CE9-E327-4861-A073-23AF6F4E6D6C}"/>
              </a:ext>
            </a:extLst>
          </p:cNvPr>
          <p:cNvPicPr>
            <a:picLocks noChangeAspect="1"/>
          </p:cNvPicPr>
          <p:nvPr userDrawn="1"/>
        </p:nvPicPr>
        <p:blipFill>
          <a:blip r:embed="rId3"/>
          <a:stretch>
            <a:fillRect/>
          </a:stretch>
        </p:blipFill>
        <p:spPr>
          <a:xfrm>
            <a:off x="10074123" y="5304386"/>
            <a:ext cx="1824955" cy="1824087"/>
          </a:xfrm>
          <a:prstGeom prst="rect">
            <a:avLst/>
          </a:prstGeom>
        </p:spPr>
      </p:pic>
      <p:pic>
        <p:nvPicPr>
          <p:cNvPr id="21" name="Image 20">
            <a:extLst>
              <a:ext uri="{FF2B5EF4-FFF2-40B4-BE49-F238E27FC236}">
                <a16:creationId xmlns:a16="http://schemas.microsoft.com/office/drawing/2014/main" id="{B9C0A36F-2990-4241-865A-1AF33EF2985A}"/>
              </a:ext>
            </a:extLst>
          </p:cNvPr>
          <p:cNvPicPr>
            <a:picLocks noChangeAspect="1"/>
          </p:cNvPicPr>
          <p:nvPr userDrawn="1"/>
        </p:nvPicPr>
        <p:blipFill>
          <a:blip r:embed="rId4"/>
          <a:stretch>
            <a:fillRect/>
          </a:stretch>
        </p:blipFill>
        <p:spPr>
          <a:xfrm>
            <a:off x="9787782" y="6020268"/>
            <a:ext cx="446987" cy="446987"/>
          </a:xfrm>
          <a:prstGeom prst="rect">
            <a:avLst/>
          </a:prstGeom>
        </p:spPr>
      </p:pic>
    </p:spTree>
    <p:extLst>
      <p:ext uri="{BB962C8B-B14F-4D97-AF65-F5344CB8AC3E}">
        <p14:creationId xmlns:p14="http://schemas.microsoft.com/office/powerpoint/2010/main" val="3157546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2"/>
        <p:cNvGrpSpPr/>
        <p:nvPr/>
      </p:nvGrpSpPr>
      <p:grpSpPr>
        <a:xfrm>
          <a:off x="0" y="0"/>
          <a:ext cx="0" cy="0"/>
          <a:chOff x="0" y="0"/>
          <a:chExt cx="0" cy="0"/>
        </a:xfrm>
      </p:grpSpPr>
      <p:sp>
        <p:nvSpPr>
          <p:cNvPr id="13" name="Google Shape;13;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ptos Display" panose="020B00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Aptos Display" panose="020B00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ptos Display" panose="020B0004020202020204" pitchFamily="34" charset="0"/>
                <a:ea typeface="Aptos Display" panose="020B0004020202020204" pitchFamily="34" charset="0"/>
                <a:cs typeface="Aptos Display" panose="020B0004020202020204" pitchFamily="34" charset="0"/>
                <a:sym typeface="Play"/>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a:p>
        </p:txBody>
      </p:sp>
      <p:sp>
        <p:nvSpPr>
          <p:cNvPr id="16" name="Google Shape;1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ptos Display" panose="020B0004020202020204" pitchFamily="34" charset="0"/>
                <a:ea typeface="Aptos Display" panose="020B0004020202020204" pitchFamily="34" charset="0"/>
                <a:cs typeface="Aptos Display" panose="020B0004020202020204" pitchFamily="34" charset="0"/>
                <a:sym typeface="Play"/>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a:p>
        </p:txBody>
      </p:sp>
      <p:sp>
        <p:nvSpPr>
          <p:cNvPr id="17" name="Google Shape;1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b="0" i="0" u="none" strike="noStrike" cap="none">
                <a:solidFill>
                  <a:schemeClr val="dk1"/>
                </a:solidFill>
                <a:latin typeface="Aptos Display" panose="020B0004020202020204" pitchFamily="34" charset="0"/>
                <a:ea typeface="Aptos Display" panose="020B0004020202020204" pitchFamily="34" charset="0"/>
                <a:cs typeface="Aptos Display" panose="020B0004020202020204" pitchFamily="34" charset="0"/>
                <a:sym typeface="Play"/>
              </a:defRPr>
            </a:lvl1pPr>
            <a:lvl2pPr marL="0" marR="0" lvl="1" indent="0" algn="r" rtl="0">
              <a:spcBef>
                <a:spcPts val="0"/>
              </a:spcBef>
              <a:buNone/>
              <a:defRPr sz="1800" b="0" i="0" u="none" strike="noStrike" cap="none">
                <a:solidFill>
                  <a:schemeClr val="dk1"/>
                </a:solidFill>
                <a:latin typeface="Play"/>
                <a:ea typeface="Play"/>
                <a:cs typeface="Play"/>
                <a:sym typeface="Play"/>
              </a:defRPr>
            </a:lvl2pPr>
            <a:lvl3pPr marL="0" marR="0" lvl="2" indent="0" algn="r" rtl="0">
              <a:spcBef>
                <a:spcPts val="0"/>
              </a:spcBef>
              <a:buNone/>
              <a:defRPr sz="1800" b="0" i="0" u="none" strike="noStrike" cap="none">
                <a:solidFill>
                  <a:schemeClr val="dk1"/>
                </a:solidFill>
                <a:latin typeface="Play"/>
                <a:ea typeface="Play"/>
                <a:cs typeface="Play"/>
                <a:sym typeface="Play"/>
              </a:defRPr>
            </a:lvl3pPr>
            <a:lvl4pPr marL="0" marR="0" lvl="3" indent="0" algn="r" rtl="0">
              <a:spcBef>
                <a:spcPts val="0"/>
              </a:spcBef>
              <a:buNone/>
              <a:defRPr sz="1800" b="0" i="0" u="none" strike="noStrike" cap="none">
                <a:solidFill>
                  <a:schemeClr val="dk1"/>
                </a:solidFill>
                <a:latin typeface="Play"/>
                <a:ea typeface="Play"/>
                <a:cs typeface="Play"/>
                <a:sym typeface="Play"/>
              </a:defRPr>
            </a:lvl4pPr>
            <a:lvl5pPr marL="0" marR="0" lvl="4" indent="0" algn="r" rtl="0">
              <a:spcBef>
                <a:spcPts val="0"/>
              </a:spcBef>
              <a:buNone/>
              <a:defRPr sz="1800" b="0" i="0" u="none" strike="noStrike" cap="none">
                <a:solidFill>
                  <a:schemeClr val="dk1"/>
                </a:solidFill>
                <a:latin typeface="Play"/>
                <a:ea typeface="Play"/>
                <a:cs typeface="Play"/>
                <a:sym typeface="Play"/>
              </a:defRPr>
            </a:lvl5pPr>
            <a:lvl6pPr marL="0" marR="0" lvl="5" indent="0" algn="r" rtl="0">
              <a:spcBef>
                <a:spcPts val="0"/>
              </a:spcBef>
              <a:buNone/>
              <a:defRPr sz="1800" b="0" i="0" u="none" strike="noStrike" cap="none">
                <a:solidFill>
                  <a:schemeClr val="dk1"/>
                </a:solidFill>
                <a:latin typeface="Play"/>
                <a:ea typeface="Play"/>
                <a:cs typeface="Play"/>
                <a:sym typeface="Play"/>
              </a:defRPr>
            </a:lvl6pPr>
            <a:lvl7pPr marL="0" marR="0" lvl="6" indent="0" algn="r" rtl="0">
              <a:spcBef>
                <a:spcPts val="0"/>
              </a:spcBef>
              <a:buNone/>
              <a:defRPr sz="1800" b="0" i="0" u="none" strike="noStrike" cap="none">
                <a:solidFill>
                  <a:schemeClr val="dk1"/>
                </a:solidFill>
                <a:latin typeface="Play"/>
                <a:ea typeface="Play"/>
                <a:cs typeface="Play"/>
                <a:sym typeface="Play"/>
              </a:defRPr>
            </a:lvl7pPr>
            <a:lvl8pPr marL="0" marR="0" lvl="7" indent="0" algn="r" rtl="0">
              <a:spcBef>
                <a:spcPts val="0"/>
              </a:spcBef>
              <a:buNone/>
              <a:defRPr sz="1800" b="0" i="0" u="none" strike="noStrike" cap="none">
                <a:solidFill>
                  <a:schemeClr val="dk1"/>
                </a:solidFill>
                <a:latin typeface="Play"/>
                <a:ea typeface="Play"/>
                <a:cs typeface="Play"/>
                <a:sym typeface="Play"/>
              </a:defRPr>
            </a:lvl8pPr>
            <a:lvl9pPr marL="0" marR="0" lvl="8" indent="0" algn="r" rtl="0">
              <a:spcBef>
                <a:spcPts val="0"/>
              </a:spcBef>
              <a:buNone/>
              <a:defRPr sz="1800" b="0" i="0" u="none" strike="noStrike" cap="none">
                <a:solidFill>
                  <a:schemeClr val="dk1"/>
                </a:solidFill>
                <a:latin typeface="Play"/>
                <a:ea typeface="Play"/>
                <a:cs typeface="Play"/>
                <a:sym typeface="Play"/>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3069526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9" y="0"/>
            <a:ext cx="12185401" cy="6858000"/>
          </a:xfrm>
          <a:prstGeom prst="rect">
            <a:avLst/>
          </a:prstGeom>
        </p:spPr>
      </p:pic>
      <p:sp>
        <p:nvSpPr>
          <p:cNvPr id="9" name="Title 1"/>
          <p:cNvSpPr>
            <a:spLocks noGrp="1"/>
          </p:cNvSpPr>
          <p:nvPr>
            <p:ph type="title"/>
          </p:nvPr>
        </p:nvSpPr>
        <p:spPr>
          <a:xfrm>
            <a:off x="402779" y="1584317"/>
            <a:ext cx="11045707" cy="1325563"/>
          </a:xfrm>
          <a:prstGeom prst="rect">
            <a:avLst/>
          </a:prstGeom>
        </p:spPr>
        <p:txBody>
          <a:bodyPr>
            <a:normAutofit/>
          </a:bodyPr>
          <a:lstStyle>
            <a:lvl1pPr>
              <a:defRPr sz="3500">
                <a:solidFill>
                  <a:srgbClr val="5439A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377158"/>
            <a:ext cx="11045709" cy="3842667"/>
          </a:xfrm>
          <a:prstGeom prst="rect">
            <a:avLst/>
          </a:prstGeom>
        </p:spPr>
        <p:txBody>
          <a:bodyPr/>
          <a:lstStyle>
            <a:lvl1pPr>
              <a:buClr>
                <a:srgbClr val="CC2F2F"/>
              </a:buClr>
              <a:defRPr>
                <a:latin typeface="Segoe UI" panose="020B0502040204020203" pitchFamily="34" charset="0"/>
                <a:cs typeface="Segoe UI" panose="020B0502040204020203" pitchFamily="34" charset="0"/>
              </a:defRPr>
            </a:lvl1pPr>
            <a:lvl2pPr marL="536575" indent="-274638">
              <a:buFont typeface="Segoe UI" panose="020B0502040204020203" pitchFamily="34" charset="0"/>
              <a:buChar char="-"/>
              <a:defRPr>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4035761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uverture">
    <p:bg>
      <p:bgPr>
        <a:solidFill>
          <a:srgbClr val="1A808E"/>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41E7F7C-B881-C182-6569-CB9CAA1CD96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061476" y="2807091"/>
            <a:ext cx="4339982" cy="1243817"/>
          </a:xfrm>
          <a:prstGeom prst="rect">
            <a:avLst/>
          </a:prstGeom>
        </p:spPr>
      </p:pic>
      <p:sp>
        <p:nvSpPr>
          <p:cNvPr id="2" name="ZoneTexte 1">
            <a:extLst>
              <a:ext uri="{FF2B5EF4-FFF2-40B4-BE49-F238E27FC236}">
                <a16:creationId xmlns:a16="http://schemas.microsoft.com/office/drawing/2014/main" id="{C7C855FA-4B80-15A0-25AF-DA710CF7FBA7}"/>
              </a:ext>
            </a:extLst>
          </p:cNvPr>
          <p:cNvSpPr txBox="1"/>
          <p:nvPr userDrawn="1"/>
        </p:nvSpPr>
        <p:spPr>
          <a:xfrm>
            <a:off x="8786191" y="5514542"/>
            <a:ext cx="1872245" cy="253916"/>
          </a:xfrm>
          <a:prstGeom prst="rect">
            <a:avLst/>
          </a:prstGeom>
          <a:noFill/>
        </p:spPr>
        <p:txBody>
          <a:bodyPr wrap="square" rtlCol="0">
            <a:spAutoFit/>
          </a:bodyPr>
          <a:lstStyle/>
          <a:p>
            <a:pPr lvl="0"/>
            <a:r>
              <a:rPr lang="fr-FR" sz="1050" b="0" i="0">
                <a:solidFill>
                  <a:schemeClr val="bg1"/>
                </a:solidFill>
                <a:latin typeface="Poppins" pitchFamily="2" charset="77"/>
                <a:cs typeface="Poppins" pitchFamily="2" charset="77"/>
              </a:rPr>
              <a:t>Un dispositif de </a:t>
            </a:r>
          </a:p>
        </p:txBody>
      </p:sp>
      <p:pic>
        <p:nvPicPr>
          <p:cNvPr id="3" name="Image 2" descr="Une image contenant Police, texte, Graphique, graphisme&#10;&#10;Le contenu généré par l’IA peut être incorrect.">
            <a:extLst>
              <a:ext uri="{FF2B5EF4-FFF2-40B4-BE49-F238E27FC236}">
                <a16:creationId xmlns:a16="http://schemas.microsoft.com/office/drawing/2014/main" id="{10C2743F-269D-0D58-26AA-F0DAC476602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6191" y="5695123"/>
            <a:ext cx="3041504" cy="798726"/>
          </a:xfrm>
          <a:prstGeom prst="rect">
            <a:avLst/>
          </a:prstGeom>
        </p:spPr>
      </p:pic>
    </p:spTree>
    <p:extLst>
      <p:ext uri="{BB962C8B-B14F-4D97-AF65-F5344CB8AC3E}">
        <p14:creationId xmlns:p14="http://schemas.microsoft.com/office/powerpoint/2010/main" val="3905880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2"/>
            <a:ext cx="12195050" cy="6856287"/>
          </a:xfrm>
          <a:prstGeom prst="rect">
            <a:avLst/>
          </a:prstGeom>
        </p:spPr>
      </p:pic>
      <p:sp>
        <p:nvSpPr>
          <p:cNvPr id="2" name="Title 1"/>
          <p:cNvSpPr>
            <a:spLocks noGrp="1"/>
          </p:cNvSpPr>
          <p:nvPr>
            <p:ph type="ctrTitle"/>
          </p:nvPr>
        </p:nvSpPr>
        <p:spPr>
          <a:xfrm>
            <a:off x="406404" y="3918857"/>
            <a:ext cx="9144000" cy="933763"/>
          </a:xfrm>
          <a:prstGeom prst="rect">
            <a:avLst/>
          </a:prstGeom>
        </p:spPr>
        <p:txBody>
          <a:bodyPr anchor="b">
            <a:normAutofit/>
          </a:bodyPr>
          <a:lstStyle>
            <a:lvl1pPr algn="l">
              <a:defRPr sz="3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20913" y="4810580"/>
            <a:ext cx="9144000" cy="1655762"/>
          </a:xfrm>
          <a:prstGeom prst="rect">
            <a:avLst/>
          </a:prstGeom>
        </p:spPr>
        <p:txBody>
          <a:bodyPr>
            <a:normAutofit/>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20851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sp>
        <p:nvSpPr>
          <p:cNvPr id="17" name="bg object 17"/>
          <p:cNvSpPr/>
          <p:nvPr/>
        </p:nvSpPr>
        <p:spPr>
          <a:xfrm>
            <a:off x="0" y="0"/>
            <a:ext cx="12192000" cy="1095375"/>
          </a:xfrm>
          <a:custGeom>
            <a:avLst/>
            <a:gdLst/>
            <a:ahLst/>
            <a:cxnLst/>
            <a:rect l="l" t="t" r="r" b="b"/>
            <a:pathLst>
              <a:path w="12192000" h="1095375">
                <a:moveTo>
                  <a:pt x="12192000" y="0"/>
                </a:moveTo>
                <a:lnTo>
                  <a:pt x="0" y="0"/>
                </a:lnTo>
                <a:lnTo>
                  <a:pt x="0" y="1095375"/>
                </a:lnTo>
                <a:lnTo>
                  <a:pt x="12192000" y="1095375"/>
                </a:lnTo>
                <a:lnTo>
                  <a:pt x="121920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9858375" y="190500"/>
            <a:ext cx="2066925" cy="6858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2/17/2026</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Segoe UI"/>
                <a:cs typeface="Segoe UI"/>
              </a:defRPr>
            </a:lvl1pPr>
          </a:lstStyle>
          <a:p>
            <a:pPr marL="38100">
              <a:lnSpc>
                <a:spcPct val="100000"/>
              </a:lnSpc>
              <a:spcBef>
                <a:spcPts val="195"/>
              </a:spcBef>
            </a:pPr>
            <a:fld id="{81D60167-4931-47E6-BA6A-407CBD079E47}" type="slidenum">
              <a:rPr spc="-25" dirty="0">
                <a:solidFill>
                  <a:srgbClr val="2C2C2C"/>
                </a:solidFill>
              </a:rPr>
              <a:t>‹#›</a:t>
            </a:fld>
            <a:endParaRPr spc="-25">
              <a:solidFill>
                <a:srgbClr val="2C2C2C"/>
              </a:solidFill>
            </a:endParaRPr>
          </a:p>
        </p:txBody>
      </p:sp>
    </p:spTree>
    <p:extLst>
      <p:ext uri="{BB962C8B-B14F-4D97-AF65-F5344CB8AC3E}">
        <p14:creationId xmlns:p14="http://schemas.microsoft.com/office/powerpoint/2010/main" val="3495964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529138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9" y="0"/>
            <a:ext cx="12185401" cy="6858000"/>
          </a:xfrm>
          <a:prstGeom prst="rect">
            <a:avLst/>
          </a:prstGeom>
        </p:spPr>
      </p:pic>
      <p:sp>
        <p:nvSpPr>
          <p:cNvPr id="10" name="Content Placeholder 2"/>
          <p:cNvSpPr>
            <a:spLocks noGrp="1"/>
          </p:cNvSpPr>
          <p:nvPr>
            <p:ph idx="1"/>
          </p:nvPr>
        </p:nvSpPr>
        <p:spPr>
          <a:xfrm>
            <a:off x="402776" y="3175444"/>
            <a:ext cx="11045709" cy="1184149"/>
          </a:xfrm>
          <a:prstGeom prst="rect">
            <a:avLst/>
          </a:prstGeom>
        </p:spPr>
        <p:txBody>
          <a:bodyPr/>
          <a:lstStyle>
            <a:lvl1pPr marL="0" indent="0">
              <a:buClr>
                <a:srgbClr val="CC2F2F"/>
              </a:buClr>
              <a:buNone/>
              <a:defRPr>
                <a:solidFill>
                  <a:schemeClr val="bg2"/>
                </a:solidFill>
                <a:latin typeface="Segoe UI" panose="020B0502040204020203" pitchFamily="34" charset="0"/>
                <a:cs typeface="Segoe UI" panose="020B0502040204020203"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p:txBody>
      </p:sp>
      <p:sp>
        <p:nvSpPr>
          <p:cNvPr id="5" name="TextBox 4"/>
          <p:cNvSpPr txBox="1"/>
          <p:nvPr userDrawn="1"/>
        </p:nvSpPr>
        <p:spPr>
          <a:xfrm>
            <a:off x="437612" y="5556092"/>
            <a:ext cx="6757851" cy="8279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European Union, 2021</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Reuse of this document is allowed, provided appropriate credit is given and any changes are indicated (Creative Commons Attribution</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4.0 International license). For any use or reproduction of elements that are not owned by the EU, permission may need to be sought</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directly from the respective right holders.</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All images © European Union, unless otherwise stated. Image sources: ©Tom Merton/</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Caia</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Image, #315243588; ©REDPIXEL, #220695664;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Halfpoint</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#180578699;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bnenin</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#213968072;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MyMicrostock</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Stocksy</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#3094437622021. Source: Stock.Adobe.com. Icons ©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010625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_Slide_dark">
    <p:spTree>
      <p:nvGrpSpPr>
        <p:cNvPr id="1" name=""/>
        <p:cNvGrpSpPr/>
        <p:nvPr/>
      </p:nvGrpSpPr>
      <p:grpSpPr>
        <a:xfrm>
          <a:off x="0" y="0"/>
          <a:ext cx="0" cy="0"/>
          <a:chOff x="0" y="0"/>
          <a:chExt cx="0" cy="0"/>
        </a:xfrm>
      </p:grpSpPr>
      <p:sp>
        <p:nvSpPr>
          <p:cNvPr id="2" name="Title 1"/>
          <p:cNvSpPr>
            <a:spLocks noGrp="1"/>
          </p:cNvSpPr>
          <p:nvPr>
            <p:ph type="ctrTitle"/>
          </p:nvPr>
        </p:nvSpPr>
        <p:spPr>
          <a:xfrm>
            <a:off x="406404" y="3918857"/>
            <a:ext cx="9144000" cy="933763"/>
          </a:xfrm>
          <a:prstGeom prst="rect">
            <a:avLst/>
          </a:prstGeom>
        </p:spPr>
        <p:txBody>
          <a:bodyPr anchor="b">
            <a:normAutofit/>
          </a:bodyPr>
          <a:lstStyle>
            <a:lvl1pPr algn="l">
              <a:defRPr sz="3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20913" y="4810580"/>
            <a:ext cx="9144000" cy="1655762"/>
          </a:xfrm>
          <a:prstGeom prst="rect">
            <a:avLst/>
          </a:prstGeom>
        </p:spPr>
        <p:txBody>
          <a:bodyPr>
            <a:normAutofit/>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Rectangle 4">
            <a:extLst>
              <a:ext uri="{FF2B5EF4-FFF2-40B4-BE49-F238E27FC236}">
                <a16:creationId xmlns:a16="http://schemas.microsoft.com/office/drawing/2014/main" id="{6FA764B5-12C9-4309-B23A-5C1B93183EB5}"/>
              </a:ext>
            </a:extLst>
          </p:cNvPr>
          <p:cNvSpPr/>
          <p:nvPr userDrawn="1"/>
        </p:nvSpPr>
        <p:spPr>
          <a:xfrm>
            <a:off x="0" y="-370117"/>
            <a:ext cx="12649201" cy="7445829"/>
          </a:xfrm>
          <a:prstGeom prst="rect">
            <a:avLst/>
          </a:prstGeom>
          <a:solidFill>
            <a:srgbClr val="563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Picture 15" descr="Graphical user interface&#10;&#10;Description automatically generated with low confidence">
            <a:extLst>
              <a:ext uri="{FF2B5EF4-FFF2-40B4-BE49-F238E27FC236}">
                <a16:creationId xmlns:a16="http://schemas.microsoft.com/office/drawing/2014/main" id="{3F750DED-2580-4356-83E7-FF1EC1CBF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00" y="572048"/>
            <a:ext cx="2177143" cy="876010"/>
          </a:xfrm>
          <a:prstGeom prst="rect">
            <a:avLst/>
          </a:prstGeom>
        </p:spPr>
      </p:pic>
      <p:pic>
        <p:nvPicPr>
          <p:cNvPr id="23" name="Picture 22">
            <a:extLst>
              <a:ext uri="{FF2B5EF4-FFF2-40B4-BE49-F238E27FC236}">
                <a16:creationId xmlns:a16="http://schemas.microsoft.com/office/drawing/2014/main" id="{E14362BE-C5C6-4E26-A5E0-444F107776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6787" y="3919583"/>
            <a:ext cx="5123698" cy="3925832"/>
          </a:xfrm>
          <a:prstGeom prst="rect">
            <a:avLst/>
          </a:prstGeom>
        </p:spPr>
      </p:pic>
      <p:sp>
        <p:nvSpPr>
          <p:cNvPr id="26" name="Text Placeholder 25">
            <a:extLst>
              <a:ext uri="{FF2B5EF4-FFF2-40B4-BE49-F238E27FC236}">
                <a16:creationId xmlns:a16="http://schemas.microsoft.com/office/drawing/2014/main" id="{D96E2E1F-18B3-4832-8749-BB97DE3DF822}"/>
              </a:ext>
            </a:extLst>
          </p:cNvPr>
          <p:cNvSpPr>
            <a:spLocks noGrp="1"/>
          </p:cNvSpPr>
          <p:nvPr>
            <p:ph type="body" sz="quarter" idx="13"/>
          </p:nvPr>
        </p:nvSpPr>
        <p:spPr>
          <a:xfrm>
            <a:off x="381000" y="1077685"/>
            <a:ext cx="8284029" cy="2449739"/>
          </a:xfrm>
          <a:prstGeom prst="rect">
            <a:avLst/>
          </a:prstGeom>
        </p:spPr>
        <p:txBody>
          <a:bodyPr/>
          <a:lstStyle>
            <a:lvl1pPr marL="0" indent="0">
              <a:buNone/>
              <a:defRPr sz="7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27">
            <a:extLst>
              <a:ext uri="{FF2B5EF4-FFF2-40B4-BE49-F238E27FC236}">
                <a16:creationId xmlns:a16="http://schemas.microsoft.com/office/drawing/2014/main" id="{1603790A-C6D6-4F5C-8D25-443C58F8CD93}"/>
              </a:ext>
            </a:extLst>
          </p:cNvPr>
          <p:cNvSpPr>
            <a:spLocks noGrp="1"/>
          </p:cNvSpPr>
          <p:nvPr>
            <p:ph type="body" sz="quarter" idx="14"/>
          </p:nvPr>
        </p:nvSpPr>
        <p:spPr>
          <a:xfrm>
            <a:off x="392339" y="5737225"/>
            <a:ext cx="9078913" cy="925513"/>
          </a:xfrm>
          <a:prstGeom prst="rect">
            <a:avLst/>
          </a:prstGeom>
        </p:spPr>
        <p:txBody>
          <a:bodyPr anchor="t"/>
          <a:lstStyle>
            <a:lvl1pPr marL="0" indent="0">
              <a:buNone/>
              <a:defRPr>
                <a:solidFill>
                  <a:schemeClr val="tx2">
                    <a:lumMod val="20000"/>
                    <a:lumOff val="80000"/>
                  </a:schemeClr>
                </a:solidFill>
              </a:defRPr>
            </a:lvl1pPr>
          </a:lstStyle>
          <a:p>
            <a:pPr lvl="0"/>
            <a:r>
              <a:rPr lang="en-US"/>
              <a:t>Click to edit Master text styles</a:t>
            </a:r>
          </a:p>
        </p:txBody>
      </p:sp>
      <p:sp>
        <p:nvSpPr>
          <p:cNvPr id="30" name="Text Placeholder 29">
            <a:extLst>
              <a:ext uri="{FF2B5EF4-FFF2-40B4-BE49-F238E27FC236}">
                <a16:creationId xmlns:a16="http://schemas.microsoft.com/office/drawing/2014/main" id="{CE54093D-BEFC-4DAD-8B9E-F604A5F63B2E}"/>
              </a:ext>
            </a:extLst>
          </p:cNvPr>
          <p:cNvSpPr>
            <a:spLocks noGrp="1"/>
          </p:cNvSpPr>
          <p:nvPr>
            <p:ph type="body" sz="quarter" idx="15"/>
          </p:nvPr>
        </p:nvSpPr>
        <p:spPr>
          <a:xfrm>
            <a:off x="434749" y="3962627"/>
            <a:ext cx="8948737" cy="1665287"/>
          </a:xfrm>
          <a:prstGeom prst="rect">
            <a:avLst/>
          </a:prstGeom>
        </p:spPr>
        <p:txBody>
          <a:bodyPr/>
          <a:lstStyle>
            <a:lvl1pPr marL="0" indent="0">
              <a:buNone/>
              <a:defRPr sz="45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4008538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blank" userDrawn="1">
  <p:cSld name="Blank Slide">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267005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859176" y="673895"/>
            <a:ext cx="3112540" cy="3112540"/>
          </a:xfrm>
          <a:custGeom>
            <a:avLst/>
            <a:gdLst>
              <a:gd name="connsiteX0" fmla="*/ 0 w 3112540"/>
              <a:gd name="connsiteY0" fmla="*/ 0 h 3112540"/>
              <a:gd name="connsiteX1" fmla="*/ 3112540 w 3112540"/>
              <a:gd name="connsiteY1" fmla="*/ 0 h 3112540"/>
              <a:gd name="connsiteX2" fmla="*/ 3112540 w 3112540"/>
              <a:gd name="connsiteY2" fmla="*/ 2054431 h 3112540"/>
              <a:gd name="connsiteX3" fmla="*/ 1971304 w 3112540"/>
              <a:gd name="connsiteY3" fmla="*/ 2054431 h 3112540"/>
              <a:gd name="connsiteX4" fmla="*/ 1971304 w 3112540"/>
              <a:gd name="connsiteY4" fmla="*/ 3112540 h 3112540"/>
              <a:gd name="connsiteX5" fmla="*/ 0 w 3112540"/>
              <a:gd name="connsiteY5" fmla="*/ 3112540 h 311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2540" h="3112540">
                <a:moveTo>
                  <a:pt x="0" y="0"/>
                </a:moveTo>
                <a:lnTo>
                  <a:pt x="3112540" y="0"/>
                </a:lnTo>
                <a:lnTo>
                  <a:pt x="3112540" y="2054431"/>
                </a:lnTo>
                <a:lnTo>
                  <a:pt x="1971304" y="2054431"/>
                </a:lnTo>
                <a:lnTo>
                  <a:pt x="1971304" y="3112540"/>
                </a:lnTo>
                <a:lnTo>
                  <a:pt x="0" y="3112540"/>
                </a:lnTo>
                <a:close/>
              </a:path>
            </a:pathLst>
          </a:custGeom>
          <a:noFill/>
          <a:ln w="38100">
            <a:noFill/>
          </a:ln>
        </p:spPr>
        <p:txBody>
          <a:bodyPr wrap="square">
            <a:noAutofit/>
          </a:bodyPr>
          <a:lstStyle>
            <a:lvl1pPr>
              <a:defRPr sz="1500">
                <a:solidFill>
                  <a:srgbClr val="00B0F0"/>
                </a:solidFill>
              </a:defRPr>
            </a:lvl1pPr>
          </a:lstStyle>
          <a:p>
            <a:r>
              <a:rPr lang="en-US"/>
              <a:t>Click icon to add picture</a:t>
            </a:r>
            <a:endParaRPr lang="id-ID"/>
          </a:p>
        </p:txBody>
      </p:sp>
      <p:sp>
        <p:nvSpPr>
          <p:cNvPr id="4" name="Picture Placeholder 2"/>
          <p:cNvSpPr>
            <a:spLocks noGrp="1"/>
          </p:cNvSpPr>
          <p:nvPr>
            <p:ph type="pic" sz="quarter" idx="12"/>
          </p:nvPr>
        </p:nvSpPr>
        <p:spPr>
          <a:xfrm>
            <a:off x="3023256" y="2911127"/>
            <a:ext cx="3112540" cy="3112540"/>
          </a:xfrm>
          <a:noFill/>
          <a:ln w="38100">
            <a:noFill/>
          </a:ln>
        </p:spPr>
        <p:txBody>
          <a:bodyPr>
            <a:norm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2907658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 - Titre et contenu - illustration portrait">
    <p:spTree>
      <p:nvGrpSpPr>
        <p:cNvPr id="1" name=""/>
        <p:cNvGrpSpPr/>
        <p:nvPr/>
      </p:nvGrpSpPr>
      <p:grpSpPr>
        <a:xfrm>
          <a:off x="0" y="0"/>
          <a:ext cx="0" cy="0"/>
          <a:chOff x="0" y="0"/>
          <a:chExt cx="0" cy="0"/>
        </a:xfrm>
      </p:grpSpPr>
      <p:sp>
        <p:nvSpPr>
          <p:cNvPr id="19" name="Espace réservé du texte 18">
            <a:extLst>
              <a:ext uri="{FF2B5EF4-FFF2-40B4-BE49-F238E27FC236}">
                <a16:creationId xmlns:a16="http://schemas.microsoft.com/office/drawing/2014/main" id="{038B0616-CA28-4658-904D-3BA9EB3D7817}"/>
              </a:ext>
            </a:extLst>
          </p:cNvPr>
          <p:cNvSpPr>
            <a:spLocks noGrp="1"/>
          </p:cNvSpPr>
          <p:nvPr>
            <p:ph type="body" sz="quarter" idx="10" hasCustomPrompt="1"/>
          </p:nvPr>
        </p:nvSpPr>
        <p:spPr>
          <a:xfrm>
            <a:off x="563744" y="1652185"/>
            <a:ext cx="7361056" cy="306808"/>
          </a:xfrm>
        </p:spPr>
        <p:txBody>
          <a:bodyPr>
            <a:normAutofit/>
          </a:bodyPr>
          <a:lstStyle>
            <a:lvl1pPr marL="0" indent="0">
              <a:buNone/>
              <a:defRPr sz="1800" b="1">
                <a:solidFill>
                  <a:srgbClr val="5F259F"/>
                </a:solidFill>
                <a:latin typeface="Arial" panose="020B0604020202020204" pitchFamily="34" charset="0"/>
                <a:cs typeface="Arial" panose="020B0604020202020204" pitchFamily="34" charset="0"/>
              </a:defRPr>
            </a:lvl1pPr>
          </a:lstStyle>
          <a:p>
            <a:pPr lvl="0"/>
            <a:r>
              <a:rPr lang="fr-FR"/>
              <a:t>SOUS-TITRE</a:t>
            </a:r>
          </a:p>
        </p:txBody>
      </p:sp>
      <p:sp>
        <p:nvSpPr>
          <p:cNvPr id="6" name="Triangle rectangle 5">
            <a:extLst>
              <a:ext uri="{FF2B5EF4-FFF2-40B4-BE49-F238E27FC236}">
                <a16:creationId xmlns:a16="http://schemas.microsoft.com/office/drawing/2014/main" id="{96922745-C9AB-5DB5-C036-B41B360A3295}"/>
              </a:ext>
            </a:extLst>
          </p:cNvPr>
          <p:cNvSpPr/>
          <p:nvPr userDrawn="1"/>
        </p:nvSpPr>
        <p:spPr>
          <a:xfrm rot="13500000">
            <a:off x="-270949" y="271855"/>
            <a:ext cx="541896" cy="541896"/>
          </a:xfrm>
          <a:prstGeom prst="rtTriangle">
            <a:avLst/>
          </a:prstGeom>
          <a:solidFill>
            <a:srgbClr val="5F2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7E51196-B9C7-BE29-7DFE-417CCD61829C}"/>
              </a:ext>
            </a:extLst>
          </p:cNvPr>
          <p:cNvSpPr txBox="1"/>
          <p:nvPr userDrawn="1"/>
        </p:nvSpPr>
        <p:spPr>
          <a:xfrm>
            <a:off x="11589751" y="6413923"/>
            <a:ext cx="6151704" cy="246221"/>
          </a:xfrm>
          <a:prstGeom prst="rect">
            <a:avLst/>
          </a:prstGeom>
          <a:noFill/>
        </p:spPr>
        <p:txBody>
          <a:bodyPr wrap="square">
            <a:spAutoFit/>
          </a:bodyPr>
          <a:lstStyle/>
          <a:p>
            <a:fld id="{470B26BD-1023-8646-9A2C-47B99FBD13CA}" type="slidenum">
              <a:rPr lang="fr-FR" sz="1000" smtClean="0">
                <a:solidFill>
                  <a:srgbClr val="0C2340"/>
                </a:solidFill>
                <a:latin typeface="Arial" panose="020B0604020202020204" pitchFamily="34" charset="0"/>
                <a:cs typeface="Arial" panose="020B0604020202020204" pitchFamily="34" charset="0"/>
              </a:rPr>
              <a:pPr/>
              <a:t>‹#›</a:t>
            </a:fld>
            <a:endParaRPr lang="fr-FR" sz="1050">
              <a:solidFill>
                <a:srgbClr val="0C2340"/>
              </a:solidFill>
              <a:latin typeface="Arial" panose="020B0604020202020204" pitchFamily="34" charset="0"/>
              <a:cs typeface="Arial" panose="020B0604020202020204" pitchFamily="34" charset="0"/>
            </a:endParaRPr>
          </a:p>
        </p:txBody>
      </p:sp>
      <p:sp>
        <p:nvSpPr>
          <p:cNvPr id="20" name="Espace réservé du texte 5">
            <a:extLst>
              <a:ext uri="{FF2B5EF4-FFF2-40B4-BE49-F238E27FC236}">
                <a16:creationId xmlns:a16="http://schemas.microsoft.com/office/drawing/2014/main" id="{028271D9-F981-45AB-6B9F-6E7AEE8736F3}"/>
              </a:ext>
            </a:extLst>
          </p:cNvPr>
          <p:cNvSpPr>
            <a:spLocks noGrp="1"/>
          </p:cNvSpPr>
          <p:nvPr>
            <p:ph type="body" sz="quarter" idx="16" hasCustomPrompt="1"/>
          </p:nvPr>
        </p:nvSpPr>
        <p:spPr>
          <a:xfrm>
            <a:off x="5747449" y="6431274"/>
            <a:ext cx="5189537" cy="211519"/>
          </a:xfrm>
        </p:spPr>
        <p:txBody>
          <a:bodyPr>
            <a:noAutofit/>
          </a:bodyPr>
          <a:lstStyle>
            <a:lvl1pPr marL="0" indent="0" algn="r">
              <a:buNone/>
              <a:defRPr sz="800">
                <a:solidFill>
                  <a:srgbClr val="0C2340"/>
                </a:solidFill>
              </a:defRPr>
            </a:lvl1pPr>
          </a:lstStyle>
          <a:p>
            <a:pPr lvl="0"/>
            <a:r>
              <a:rPr lang="fr-FR"/>
              <a:t>Titre du document / Date</a:t>
            </a:r>
          </a:p>
        </p:txBody>
      </p:sp>
      <p:sp>
        <p:nvSpPr>
          <p:cNvPr id="9" name="Espace réservé du texte 8">
            <a:extLst>
              <a:ext uri="{FF2B5EF4-FFF2-40B4-BE49-F238E27FC236}">
                <a16:creationId xmlns:a16="http://schemas.microsoft.com/office/drawing/2014/main" id="{91ADE635-86B3-63F6-DF3A-42EACCA2C600}"/>
              </a:ext>
            </a:extLst>
          </p:cNvPr>
          <p:cNvSpPr>
            <a:spLocks noGrp="1"/>
          </p:cNvSpPr>
          <p:nvPr>
            <p:ph type="body" sz="quarter" idx="17"/>
          </p:nvPr>
        </p:nvSpPr>
        <p:spPr>
          <a:xfrm>
            <a:off x="563744" y="2213910"/>
            <a:ext cx="7350896" cy="3521847"/>
          </a:xfrm>
        </p:spPr>
        <p:txBody>
          <a:bodyPr>
            <a:normAutofit/>
          </a:bodyPr>
          <a:lstStyle>
            <a:lvl1pPr>
              <a:defRPr sz="1600">
                <a:solidFill>
                  <a:srgbClr val="0C2340"/>
                </a:solidFill>
              </a:defRPr>
            </a:lvl1pPr>
            <a:lvl2pPr marL="685800" indent="-228600">
              <a:buFontTx/>
              <a:buBlip>
                <a:blip r:embed="rId2"/>
              </a:buBlip>
              <a:defRPr sz="1600">
                <a:solidFill>
                  <a:srgbClr val="0C2340"/>
                </a:solidFill>
              </a:defRPr>
            </a:lvl2pPr>
            <a:lvl3pPr>
              <a:defRPr sz="1600">
                <a:solidFill>
                  <a:srgbClr val="0C2340"/>
                </a:solidFill>
              </a:defRPr>
            </a:lvl3pPr>
            <a:lvl4pPr>
              <a:defRPr sz="1600">
                <a:solidFill>
                  <a:srgbClr val="0C2340"/>
                </a:solidFill>
              </a:defRPr>
            </a:lvl4pPr>
            <a:lvl5pPr>
              <a:defRPr sz="1600">
                <a:solidFill>
                  <a:srgbClr val="0C2340"/>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riangle rectangle 2">
            <a:extLst>
              <a:ext uri="{FF2B5EF4-FFF2-40B4-BE49-F238E27FC236}">
                <a16:creationId xmlns:a16="http://schemas.microsoft.com/office/drawing/2014/main" id="{C9321C31-D4FA-320B-4B4B-656EF17D6DB9}"/>
              </a:ext>
            </a:extLst>
          </p:cNvPr>
          <p:cNvSpPr/>
          <p:nvPr userDrawn="1"/>
        </p:nvSpPr>
        <p:spPr>
          <a:xfrm rot="16200000">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C4B96989-470F-D4D8-AFF0-B56C2EA50118}"/>
              </a:ext>
            </a:extLst>
          </p:cNvPr>
          <p:cNvGrpSpPr/>
          <p:nvPr userDrawn="1"/>
        </p:nvGrpSpPr>
        <p:grpSpPr>
          <a:xfrm>
            <a:off x="0" y="6176356"/>
            <a:ext cx="11645900" cy="681644"/>
            <a:chOff x="0" y="6176356"/>
            <a:chExt cx="11645900" cy="681644"/>
          </a:xfrm>
        </p:grpSpPr>
        <p:cxnSp>
          <p:nvCxnSpPr>
            <p:cNvPr id="14" name="Connecteur droit 13">
              <a:extLst>
                <a:ext uri="{FF2B5EF4-FFF2-40B4-BE49-F238E27FC236}">
                  <a16:creationId xmlns:a16="http://schemas.microsoft.com/office/drawing/2014/main" id="{B1C8326A-F7F7-6CE9-495F-E7B186E0BB3F}"/>
                </a:ext>
              </a:extLst>
            </p:cNvPr>
            <p:cNvCxnSpPr>
              <a:cxnSpLocks/>
            </p:cNvCxnSpPr>
            <p:nvPr userDrawn="1"/>
          </p:nvCxnSpPr>
          <p:spPr>
            <a:xfrm>
              <a:off x="0" y="6176356"/>
              <a:ext cx="11645900" cy="0"/>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AA5D6AA3-7573-EB90-8451-58CF52B801FB}"/>
                </a:ext>
              </a:extLst>
            </p:cNvPr>
            <p:cNvCxnSpPr>
              <a:cxnSpLocks/>
            </p:cNvCxnSpPr>
            <p:nvPr userDrawn="1"/>
          </p:nvCxnSpPr>
          <p:spPr>
            <a:xfrm flipH="1">
              <a:off x="10964485" y="6176585"/>
              <a:ext cx="681415" cy="681415"/>
            </a:xfrm>
            <a:prstGeom prst="line">
              <a:avLst/>
            </a:prstGeom>
            <a:ln w="3175">
              <a:solidFill>
                <a:srgbClr val="5F259F"/>
              </a:solidFill>
            </a:ln>
          </p:spPr>
          <p:style>
            <a:lnRef idx="2">
              <a:schemeClr val="accent1"/>
            </a:lnRef>
            <a:fillRef idx="0">
              <a:schemeClr val="accent1"/>
            </a:fillRef>
            <a:effectRef idx="1">
              <a:schemeClr val="accent1"/>
            </a:effectRef>
            <a:fontRef idx="minor">
              <a:schemeClr val="tx1"/>
            </a:fontRef>
          </p:style>
        </p:cxnSp>
      </p:grpSp>
      <p:sp>
        <p:nvSpPr>
          <p:cNvPr id="16" name="Espace réservé pour une image  2">
            <a:extLst>
              <a:ext uri="{FF2B5EF4-FFF2-40B4-BE49-F238E27FC236}">
                <a16:creationId xmlns:a16="http://schemas.microsoft.com/office/drawing/2014/main" id="{BCA0B051-ECFA-B395-66C1-4DC88DFB9F24}"/>
              </a:ext>
            </a:extLst>
          </p:cNvPr>
          <p:cNvSpPr>
            <a:spLocks noGrp="1"/>
          </p:cNvSpPr>
          <p:nvPr>
            <p:ph type="pic" idx="19"/>
          </p:nvPr>
        </p:nvSpPr>
        <p:spPr>
          <a:xfrm>
            <a:off x="8375514" y="0"/>
            <a:ext cx="3816485" cy="57357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7" name="Titre 1">
            <a:extLst>
              <a:ext uri="{FF2B5EF4-FFF2-40B4-BE49-F238E27FC236}">
                <a16:creationId xmlns:a16="http://schemas.microsoft.com/office/drawing/2014/main" id="{31ADDD75-A60D-E0D4-FAE6-F0E224CA6484}"/>
              </a:ext>
            </a:extLst>
          </p:cNvPr>
          <p:cNvSpPr>
            <a:spLocks noGrp="1"/>
          </p:cNvSpPr>
          <p:nvPr>
            <p:ph type="ctrTitle" hasCustomPrompt="1"/>
          </p:nvPr>
        </p:nvSpPr>
        <p:spPr>
          <a:xfrm>
            <a:off x="563744" y="200721"/>
            <a:ext cx="7350896" cy="409893"/>
          </a:xfrm>
        </p:spPr>
        <p:txBody>
          <a:bodyPr anchor="b">
            <a:normAutofit/>
          </a:bodyPr>
          <a:lstStyle>
            <a:lvl1pPr algn="l">
              <a:defRPr sz="1800" b="1">
                <a:solidFill>
                  <a:srgbClr val="7030A0"/>
                </a:solidFill>
              </a:defRPr>
            </a:lvl1pPr>
          </a:lstStyle>
          <a:p>
            <a:r>
              <a:rPr lang="fr-FR"/>
              <a:t>CHAPITRE 1</a:t>
            </a:r>
          </a:p>
        </p:txBody>
      </p:sp>
      <p:sp>
        <p:nvSpPr>
          <p:cNvPr id="21" name="Sous-titre 2">
            <a:extLst>
              <a:ext uri="{FF2B5EF4-FFF2-40B4-BE49-F238E27FC236}">
                <a16:creationId xmlns:a16="http://schemas.microsoft.com/office/drawing/2014/main" id="{57ABE003-E881-59D6-AC5D-DE08F0DAEB4D}"/>
              </a:ext>
            </a:extLst>
          </p:cNvPr>
          <p:cNvSpPr>
            <a:spLocks noGrp="1"/>
          </p:cNvSpPr>
          <p:nvPr>
            <p:ph type="subTitle" idx="1" hasCustomPrompt="1"/>
          </p:nvPr>
        </p:nvSpPr>
        <p:spPr>
          <a:xfrm>
            <a:off x="563744" y="610614"/>
            <a:ext cx="7350896" cy="409892"/>
          </a:xfrm>
        </p:spPr>
        <p:txBody>
          <a:bodyPr>
            <a:normAutofit/>
          </a:bodyPr>
          <a:lstStyle>
            <a:lvl1pPr marL="0" indent="0" algn="l">
              <a:buNone/>
              <a:defRPr sz="2000">
                <a:solidFill>
                  <a:srgbClr val="5F667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Lorem ipsum </a:t>
            </a:r>
            <a:r>
              <a:rPr lang="fr-FR" err="1"/>
              <a:t>dolore</a:t>
            </a:r>
            <a:endParaRPr lang="fr-FR"/>
          </a:p>
        </p:txBody>
      </p:sp>
      <p:pic>
        <p:nvPicPr>
          <p:cNvPr id="5" name="Graphique 4">
            <a:extLst>
              <a:ext uri="{FF2B5EF4-FFF2-40B4-BE49-F238E27FC236}">
                <a16:creationId xmlns:a16="http://schemas.microsoft.com/office/drawing/2014/main" id="{29EAD316-0094-2E6F-7359-E2452B3BD7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3178" y="6269408"/>
            <a:ext cx="1504285" cy="540000"/>
          </a:xfrm>
          <a:prstGeom prst="rect">
            <a:avLst/>
          </a:prstGeom>
        </p:spPr>
      </p:pic>
    </p:spTree>
    <p:extLst>
      <p:ext uri="{BB962C8B-B14F-4D97-AF65-F5344CB8AC3E}">
        <p14:creationId xmlns:p14="http://schemas.microsoft.com/office/powerpoint/2010/main" val="3170084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uverture générique A">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0D9258-3C19-48E8-9DA4-EF070306ED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88" t="25648"/>
          <a:stretch/>
        </p:blipFill>
        <p:spPr>
          <a:xfrm>
            <a:off x="0" y="0"/>
            <a:ext cx="12192000" cy="6883400"/>
          </a:xfrm>
          <a:prstGeom prst="rect">
            <a:avLst/>
          </a:prstGeom>
        </p:spPr>
      </p:pic>
      <p:pic>
        <p:nvPicPr>
          <p:cNvPr id="4" name="Graphique 3">
            <a:extLst>
              <a:ext uri="{FF2B5EF4-FFF2-40B4-BE49-F238E27FC236}">
                <a16:creationId xmlns:a16="http://schemas.microsoft.com/office/drawing/2014/main" id="{340CC8AF-FE11-4BFC-8927-0E7053D50AC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1757" t="1430" r="-595"/>
          <a:stretch/>
        </p:blipFill>
        <p:spPr>
          <a:xfrm rot="5400000">
            <a:off x="5259308" y="-6122908"/>
            <a:ext cx="809785" cy="13055601"/>
          </a:xfrm>
          <a:prstGeom prst="rect">
            <a:avLst/>
          </a:prstGeom>
        </p:spPr>
      </p:pic>
      <p:pic>
        <p:nvPicPr>
          <p:cNvPr id="5" name="Graphique 4">
            <a:extLst>
              <a:ext uri="{FF2B5EF4-FFF2-40B4-BE49-F238E27FC236}">
                <a16:creationId xmlns:a16="http://schemas.microsoft.com/office/drawing/2014/main" id="{FAD748A0-FD61-48FD-A281-193B5DF894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090" y="4650959"/>
            <a:ext cx="3154218" cy="1180221"/>
          </a:xfrm>
          <a:prstGeom prst="rect">
            <a:avLst/>
          </a:prstGeom>
        </p:spPr>
      </p:pic>
      <p:grpSp>
        <p:nvGrpSpPr>
          <p:cNvPr id="6" name="Groupe 5">
            <a:extLst>
              <a:ext uri="{FF2B5EF4-FFF2-40B4-BE49-F238E27FC236}">
                <a16:creationId xmlns:a16="http://schemas.microsoft.com/office/drawing/2014/main" id="{02090AF4-DC3A-4EA5-9D50-2F969C2B2D55}"/>
              </a:ext>
            </a:extLst>
          </p:cNvPr>
          <p:cNvGrpSpPr/>
          <p:nvPr userDrawn="1"/>
        </p:nvGrpSpPr>
        <p:grpSpPr>
          <a:xfrm>
            <a:off x="3962400" y="112172"/>
            <a:ext cx="7928265" cy="585442"/>
            <a:chOff x="5906225" y="142819"/>
            <a:chExt cx="11892398" cy="878163"/>
          </a:xfrm>
        </p:grpSpPr>
        <p:pic>
          <p:nvPicPr>
            <p:cNvPr id="7" name="Image 6">
              <a:extLst>
                <a:ext uri="{FF2B5EF4-FFF2-40B4-BE49-F238E27FC236}">
                  <a16:creationId xmlns:a16="http://schemas.microsoft.com/office/drawing/2014/main" id="{5CB7DCD4-0644-4606-817F-0329FF9E5B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6225" y="355915"/>
              <a:ext cx="2280484" cy="502847"/>
            </a:xfrm>
            <a:prstGeom prst="rect">
              <a:avLst/>
            </a:prstGeom>
          </p:spPr>
        </p:pic>
        <p:pic>
          <p:nvPicPr>
            <p:cNvPr id="8" name="Image 7">
              <a:extLst>
                <a:ext uri="{FF2B5EF4-FFF2-40B4-BE49-F238E27FC236}">
                  <a16:creationId xmlns:a16="http://schemas.microsoft.com/office/drawing/2014/main" id="{1F9D9E33-BDFC-4729-88FB-8F64148ECE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86055" y="264309"/>
              <a:ext cx="2603502" cy="518839"/>
            </a:xfrm>
            <a:prstGeom prst="rect">
              <a:avLst/>
            </a:prstGeom>
          </p:spPr>
        </p:pic>
        <p:pic>
          <p:nvPicPr>
            <p:cNvPr id="9" name="Image 8">
              <a:extLst>
                <a:ext uri="{FF2B5EF4-FFF2-40B4-BE49-F238E27FC236}">
                  <a16:creationId xmlns:a16="http://schemas.microsoft.com/office/drawing/2014/main" id="{07A13741-BE23-416F-AA93-7C6D30EACC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3786" y="142819"/>
              <a:ext cx="894837" cy="878163"/>
            </a:xfrm>
            <a:prstGeom prst="rect">
              <a:avLst/>
            </a:prstGeom>
          </p:spPr>
        </p:pic>
        <p:pic>
          <p:nvPicPr>
            <p:cNvPr id="10" name="Graphique 9">
              <a:extLst>
                <a:ext uri="{FF2B5EF4-FFF2-40B4-BE49-F238E27FC236}">
                  <a16:creationId xmlns:a16="http://schemas.microsoft.com/office/drawing/2014/main" id="{E2196033-005B-48A2-9B6C-2F04EBDE2F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64113" y="345737"/>
              <a:ext cx="1727614" cy="495249"/>
            </a:xfrm>
            <a:prstGeom prst="rect">
              <a:avLst/>
            </a:prstGeom>
          </p:spPr>
        </p:pic>
        <p:pic>
          <p:nvPicPr>
            <p:cNvPr id="11" name="Image 10">
              <a:extLst>
                <a:ext uri="{FF2B5EF4-FFF2-40B4-BE49-F238E27FC236}">
                  <a16:creationId xmlns:a16="http://schemas.microsoft.com/office/drawing/2014/main" id="{CB1F539E-CBDE-4B90-ABB4-7A52855358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5562" y="254970"/>
              <a:ext cx="2547628" cy="653862"/>
            </a:xfrm>
            <a:prstGeom prst="rect">
              <a:avLst/>
            </a:prstGeom>
          </p:spPr>
        </p:pic>
      </p:grpSp>
      <p:sp>
        <p:nvSpPr>
          <p:cNvPr id="15" name="Espace réservé du texte 14">
            <a:extLst>
              <a:ext uri="{FF2B5EF4-FFF2-40B4-BE49-F238E27FC236}">
                <a16:creationId xmlns:a16="http://schemas.microsoft.com/office/drawing/2014/main" id="{538942B5-5884-4B76-A90F-D9CDA2F9032F}"/>
              </a:ext>
            </a:extLst>
          </p:cNvPr>
          <p:cNvSpPr>
            <a:spLocks noGrp="1"/>
          </p:cNvSpPr>
          <p:nvPr>
            <p:ph type="body" sz="quarter" idx="10" hasCustomPrompt="1"/>
          </p:nvPr>
        </p:nvSpPr>
        <p:spPr>
          <a:xfrm>
            <a:off x="838200" y="2876706"/>
            <a:ext cx="10861675" cy="966258"/>
          </a:xfrm>
          <a:prstGeom prst="rect">
            <a:avLst/>
          </a:prstGeom>
        </p:spPr>
        <p:txBody>
          <a:bodyPr/>
          <a:lstStyle>
            <a:lvl1pPr marL="0" indent="0">
              <a:buNone/>
              <a:defRPr lang="fr-FR" sz="5867" b="1" kern="1200" dirty="0">
                <a:solidFill>
                  <a:schemeClr val="bg1"/>
                </a:solidFill>
                <a:latin typeface="Segoe UI Black" panose="020B0A02040204020203" pitchFamily="34" charset="0"/>
                <a:ea typeface="Segoe UI Black" panose="020B0A02040204020203" pitchFamily="34" charset="0"/>
                <a:cs typeface="Poppins ExtraBold" panose="00000900000000000000" pitchFamily="2" charset="0"/>
              </a:defRPr>
            </a:lvl1pPr>
          </a:lstStyle>
          <a:p>
            <a:pPr lvl="0"/>
            <a:r>
              <a:rPr lang="fr-FR"/>
              <a:t>Transformer la recherche</a:t>
            </a:r>
          </a:p>
        </p:txBody>
      </p:sp>
      <p:sp>
        <p:nvSpPr>
          <p:cNvPr id="17" name="Espace réservé du texte 16">
            <a:extLst>
              <a:ext uri="{FF2B5EF4-FFF2-40B4-BE49-F238E27FC236}">
                <a16:creationId xmlns:a16="http://schemas.microsoft.com/office/drawing/2014/main" id="{5696E895-AEC1-4A35-BA56-0AD8D9BA32B4}"/>
              </a:ext>
            </a:extLst>
          </p:cNvPr>
          <p:cNvSpPr>
            <a:spLocks noGrp="1"/>
          </p:cNvSpPr>
          <p:nvPr>
            <p:ph type="body" sz="quarter" idx="11" hasCustomPrompt="1"/>
          </p:nvPr>
        </p:nvSpPr>
        <p:spPr>
          <a:xfrm>
            <a:off x="838199" y="3659219"/>
            <a:ext cx="9980083" cy="810683"/>
          </a:xfrm>
          <a:prstGeom prst="rect">
            <a:avLst/>
          </a:prstGeom>
        </p:spPr>
        <p:txBody>
          <a:bodyPr/>
          <a:lstStyle>
            <a:lvl1pPr marL="0" indent="0">
              <a:buNone/>
              <a:defRPr lang="fr-FR" sz="4000" b="1" kern="1200" dirty="0">
                <a:solidFill>
                  <a:schemeClr val="bg1"/>
                </a:solidFill>
                <a:latin typeface="Segoe UI Black" panose="020B0A02040204020203" pitchFamily="34" charset="0"/>
                <a:ea typeface="Segoe UI Black" panose="020B0A02040204020203" pitchFamily="34" charset="0"/>
                <a:cs typeface="Poppins ExtraBold" panose="00000900000000000000" pitchFamily="2" charset="0"/>
              </a:defRPr>
            </a:lvl1pPr>
          </a:lstStyle>
          <a:p>
            <a:pPr lvl="0"/>
            <a:r>
              <a:rPr lang="fr-FR"/>
              <a:t>En impact concret</a:t>
            </a:r>
          </a:p>
        </p:txBody>
      </p:sp>
    </p:spTree>
    <p:extLst>
      <p:ext uri="{BB962C8B-B14F-4D97-AF65-F5344CB8AC3E}">
        <p14:creationId xmlns:p14="http://schemas.microsoft.com/office/powerpoint/2010/main" val="2765158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UN BLOC">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CB6A0-2A3F-B543-B5A8-7B104D18EAB2}"/>
              </a:ext>
            </a:extLst>
          </p:cNvPr>
          <p:cNvSpPr>
            <a:spLocks noGrp="1"/>
          </p:cNvSpPr>
          <p:nvPr>
            <p:ph type="title" hasCustomPrompt="1"/>
          </p:nvPr>
        </p:nvSpPr>
        <p:spPr>
          <a:xfrm>
            <a:off x="300038" y="260351"/>
            <a:ext cx="11483976" cy="1189039"/>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EFE49831-E46F-544B-9002-89448167FCE8}"/>
              </a:ext>
            </a:extLst>
          </p:cNvPr>
          <p:cNvSpPr>
            <a:spLocks noGrp="1"/>
          </p:cNvSpPr>
          <p:nvPr>
            <p:ph sz="half" idx="1"/>
          </p:nvPr>
        </p:nvSpPr>
        <p:spPr>
          <a:xfrm>
            <a:off x="300039" y="1665290"/>
            <a:ext cx="11483975" cy="3887786"/>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Espace réservé du pied de page 5">
            <a:extLst>
              <a:ext uri="{FF2B5EF4-FFF2-40B4-BE49-F238E27FC236}">
                <a16:creationId xmlns:a16="http://schemas.microsoft.com/office/drawing/2014/main" id="{8537E829-B7E0-8C41-B46A-3B93B94ADA01}"/>
              </a:ext>
            </a:extLst>
          </p:cNvPr>
          <p:cNvSpPr>
            <a:spLocks noGrp="1"/>
          </p:cNvSpPr>
          <p:nvPr>
            <p:ph type="ftr" sz="quarter" idx="11"/>
          </p:nvPr>
        </p:nvSpPr>
        <p:spPr/>
        <p:txBody>
          <a:bodyPr/>
          <a:lstStyle>
            <a:lvl1pPr>
              <a:defRPr/>
            </a:lvl1pPr>
          </a:lstStyle>
          <a:p>
            <a:r>
              <a:rPr lang="fr-FR"/>
              <a:t>DOCUMENT CONFIDENTIEL – AKTANTIS </a:t>
            </a:r>
          </a:p>
          <a:p>
            <a:endParaRPr lang="fr-FR"/>
          </a:p>
        </p:txBody>
      </p:sp>
      <p:sp>
        <p:nvSpPr>
          <p:cNvPr id="7" name="Espace réservé du numéro de diapositive 6">
            <a:extLst>
              <a:ext uri="{FF2B5EF4-FFF2-40B4-BE49-F238E27FC236}">
                <a16:creationId xmlns:a16="http://schemas.microsoft.com/office/drawing/2014/main" id="{AE70DEC7-EE6E-5948-882A-2E65721AD47A}"/>
              </a:ext>
            </a:extLst>
          </p:cNvPr>
          <p:cNvSpPr>
            <a:spLocks noGrp="1"/>
          </p:cNvSpPr>
          <p:nvPr>
            <p:ph type="sldNum" sz="quarter" idx="12"/>
          </p:nvPr>
        </p:nvSpPr>
        <p:spPr/>
        <p:txBody>
          <a:bodyPr anchor="t" anchorCtr="0"/>
          <a:lstStyle/>
          <a:p>
            <a:fld id="{DE39606B-990F-CF47-A1D5-692A6845AE18}" type="slidenum">
              <a:t>‹#›</a:t>
            </a:fld>
            <a:endParaRPr lang="fr-FR"/>
          </a:p>
        </p:txBody>
      </p:sp>
      <p:sp>
        <p:nvSpPr>
          <p:cNvPr id="8" name="Espace réservé du texte 7">
            <a:extLst>
              <a:ext uri="{FF2B5EF4-FFF2-40B4-BE49-F238E27FC236}">
                <a16:creationId xmlns:a16="http://schemas.microsoft.com/office/drawing/2014/main" id="{003F1C14-37AE-2906-B033-AF8980AD7E44}"/>
              </a:ext>
            </a:extLst>
          </p:cNvPr>
          <p:cNvSpPr>
            <a:spLocks noGrp="1"/>
          </p:cNvSpPr>
          <p:nvPr>
            <p:ph type="body" sz="quarter" idx="13" hasCustomPrompt="1"/>
          </p:nvPr>
        </p:nvSpPr>
        <p:spPr>
          <a:xfrm>
            <a:off x="4332514" y="5768975"/>
            <a:ext cx="5225143" cy="482600"/>
          </a:xfrm>
          <a:prstGeom prst="rect">
            <a:avLst/>
          </a:prstGeom>
        </p:spPr>
        <p:txBody>
          <a:bodyPr/>
          <a:lstStyle>
            <a:lvl4pPr marL="9526" indent="0">
              <a:tabLst/>
              <a:defRPr/>
            </a:lvl4pPr>
          </a:lstStyle>
          <a:p>
            <a:pPr lvl="3"/>
            <a:r>
              <a:rPr lang="fr-FR"/>
              <a:t>Quatrième niveau</a:t>
            </a:r>
          </a:p>
        </p:txBody>
      </p:sp>
      <p:sp>
        <p:nvSpPr>
          <p:cNvPr id="13" name="Espace réservé du contenu 12">
            <a:extLst>
              <a:ext uri="{FF2B5EF4-FFF2-40B4-BE49-F238E27FC236}">
                <a16:creationId xmlns:a16="http://schemas.microsoft.com/office/drawing/2014/main" id="{57F9C1C0-1389-4AEA-B1C8-B88CB8E40199}"/>
              </a:ext>
            </a:extLst>
          </p:cNvPr>
          <p:cNvSpPr>
            <a:spLocks noGrp="1"/>
          </p:cNvSpPr>
          <p:nvPr>
            <p:ph sz="quarter" idx="14" hasCustomPrompt="1"/>
          </p:nvPr>
        </p:nvSpPr>
        <p:spPr>
          <a:xfrm>
            <a:off x="300038" y="5553076"/>
            <a:ext cx="3890962" cy="642483"/>
          </a:xfrm>
          <a:prstGeom prst="snip2DiagRect">
            <a:avLst>
              <a:gd name="adj1" fmla="val 0"/>
              <a:gd name="adj2" fmla="val 33610"/>
            </a:avLst>
          </a:prstGeom>
          <a:solidFill>
            <a:srgbClr val="FF6B00"/>
          </a:solidFill>
        </p:spPr>
        <p:txBody>
          <a:bodyPr anchor="ctr" anchorCtr="0"/>
          <a:lstStyle>
            <a:lvl3pPr marL="53978" indent="0">
              <a:tabLst/>
              <a:defRPr sz="1200" b="0" i="0">
                <a:solidFill>
                  <a:schemeClr val="bg1"/>
                </a:solidFill>
                <a:latin typeface="HelveticaNowDisplay Medium" panose="020B0504030202020204" pitchFamily="34" charset="77"/>
                <a:cs typeface="HelveticaNowDisplay Medium" panose="020B0504030202020204" pitchFamily="34" charset="77"/>
              </a:defRPr>
            </a:lvl3pPr>
          </a:lstStyle>
          <a:p>
            <a:pPr lvl="2"/>
            <a:r>
              <a:rPr lang="fr-FR"/>
              <a:t>Troisième niveau</a:t>
            </a:r>
          </a:p>
        </p:txBody>
      </p:sp>
    </p:spTree>
    <p:extLst>
      <p:ext uri="{BB962C8B-B14F-4D97-AF65-F5344CB8AC3E}">
        <p14:creationId xmlns:p14="http://schemas.microsoft.com/office/powerpoint/2010/main" val="402133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ouverture">
    <p:bg>
      <p:bgPr>
        <a:solidFill>
          <a:srgbClr val="F0C82D"/>
        </a:solidFill>
        <a:effectLst/>
      </p:bgPr>
    </p:bg>
    <p:spTree>
      <p:nvGrpSpPr>
        <p:cNvPr id="1" name=""/>
        <p:cNvGrpSpPr/>
        <p:nvPr/>
      </p:nvGrpSpPr>
      <p:grpSpPr>
        <a:xfrm>
          <a:off x="0" y="0"/>
          <a:ext cx="0" cy="0"/>
          <a:chOff x="0" y="0"/>
          <a:chExt cx="0" cy="0"/>
        </a:xfrm>
      </p:grpSpPr>
      <p:pic>
        <p:nvPicPr>
          <p:cNvPr id="2" name="Image 1" descr="Une image contenant Police, texte, Graphique, logo&#10;&#10;Description générée automatiquement">
            <a:extLst>
              <a:ext uri="{FF2B5EF4-FFF2-40B4-BE49-F238E27FC236}">
                <a16:creationId xmlns:a16="http://schemas.microsoft.com/office/drawing/2014/main" id="{BFDC7D1B-9834-6A5B-2673-FB8FD8BBC5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40280" y="2864097"/>
            <a:ext cx="911440" cy="1129805"/>
          </a:xfrm>
          <a:prstGeom prst="rect">
            <a:avLst/>
          </a:prstGeom>
        </p:spPr>
      </p:pic>
    </p:spTree>
    <p:extLst>
      <p:ext uri="{BB962C8B-B14F-4D97-AF65-F5344CB8AC3E}">
        <p14:creationId xmlns:p14="http://schemas.microsoft.com/office/powerpoint/2010/main" val="119980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RE ET FOND BLANC">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384342-A475-0941-A8F8-DFB441AF3CB9}"/>
              </a:ext>
            </a:extLst>
          </p:cNvPr>
          <p:cNvSpPr>
            <a:spLocks noGrp="1"/>
          </p:cNvSpPr>
          <p:nvPr>
            <p:ph type="title" hasCustomPrompt="1"/>
          </p:nvPr>
        </p:nvSpPr>
        <p:spPr>
          <a:xfrm>
            <a:off x="300038" y="325121"/>
            <a:ext cx="11483976" cy="1124268"/>
          </a:xfrm>
          <a:prstGeom prst="rect">
            <a:avLst/>
          </a:prstGeom>
        </p:spPr>
        <p:txBody>
          <a:bodyPr/>
          <a:lstStyle>
            <a:lvl1pPr>
              <a:defRPr>
                <a:solidFill>
                  <a:srgbClr val="001489"/>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63F80786-9DEE-CB4A-8C42-C7B04CCFA40B}"/>
              </a:ext>
            </a:extLst>
          </p:cNvPr>
          <p:cNvSpPr>
            <a:spLocks noGrp="1"/>
          </p:cNvSpPr>
          <p:nvPr>
            <p:ph type="dt" sz="half" idx="10"/>
          </p:nvPr>
        </p:nvSpPr>
        <p:spPr/>
        <p:txBody>
          <a:bodyPr anchor="t" anchorCtr="0"/>
          <a:lstStyle/>
          <a:p>
            <a:fld id="{24EE7E1E-124E-2F49-A361-800C46431BC8}" type="datetime1">
              <a:t>2/17/2026</a:t>
            </a:fld>
            <a:endParaRPr lang="fr-FR"/>
          </a:p>
        </p:txBody>
      </p:sp>
      <p:sp>
        <p:nvSpPr>
          <p:cNvPr id="4" name="Espace réservé du pied de page 3">
            <a:extLst>
              <a:ext uri="{FF2B5EF4-FFF2-40B4-BE49-F238E27FC236}">
                <a16:creationId xmlns:a16="http://schemas.microsoft.com/office/drawing/2014/main" id="{7F42E94B-711D-D644-AC46-2AC81E7D67BE}"/>
              </a:ext>
            </a:extLst>
          </p:cNvPr>
          <p:cNvSpPr>
            <a:spLocks noGrp="1"/>
          </p:cNvSpPr>
          <p:nvPr>
            <p:ph type="ftr" sz="quarter" idx="11"/>
          </p:nvPr>
        </p:nvSpPr>
        <p:spPr/>
        <p:txBody>
          <a:bodyPr anchor="t" anchorCtr="0"/>
          <a:lstStyle/>
          <a:p>
            <a:r>
              <a:rPr lang="fr-FR"/>
              <a:t>Modèle de présentation  Aktantis</a:t>
            </a:r>
          </a:p>
        </p:txBody>
      </p:sp>
      <p:sp>
        <p:nvSpPr>
          <p:cNvPr id="5" name="Espace réservé du numéro de diapositive 4">
            <a:extLst>
              <a:ext uri="{FF2B5EF4-FFF2-40B4-BE49-F238E27FC236}">
                <a16:creationId xmlns:a16="http://schemas.microsoft.com/office/drawing/2014/main" id="{C1C8C240-83C7-BC43-91D3-4976D120D833}"/>
              </a:ext>
            </a:extLst>
          </p:cNvPr>
          <p:cNvSpPr>
            <a:spLocks noGrp="1"/>
          </p:cNvSpPr>
          <p:nvPr>
            <p:ph type="sldNum" sz="quarter" idx="12"/>
          </p:nvPr>
        </p:nvSpPr>
        <p:spPr/>
        <p:txBody>
          <a:bodyPr anchor="t" anchorCtr="0"/>
          <a:lstStyle/>
          <a:p>
            <a:fld id="{DE39606B-990F-CF47-A1D5-692A6845AE18}" type="slidenum">
              <a:t>‹#›</a:t>
            </a:fld>
            <a:endParaRPr lang="fr-FR"/>
          </a:p>
        </p:txBody>
      </p:sp>
    </p:spTree>
    <p:extLst>
      <p:ext uri="{BB962C8B-B14F-4D97-AF65-F5344CB8AC3E}">
        <p14:creationId xmlns:p14="http://schemas.microsoft.com/office/powerpoint/2010/main" val="679748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UX BLOCS">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CB6A0-2A3F-B543-B5A8-7B104D18EAB2}"/>
              </a:ext>
            </a:extLst>
          </p:cNvPr>
          <p:cNvSpPr>
            <a:spLocks noGrp="1"/>
          </p:cNvSpPr>
          <p:nvPr>
            <p:ph type="title" hasCustomPrompt="1"/>
          </p:nvPr>
        </p:nvSpPr>
        <p:spPr>
          <a:xfrm>
            <a:off x="300038" y="260351"/>
            <a:ext cx="11483976" cy="1189039"/>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EFE49831-E46F-544B-9002-89448167FCE8}"/>
              </a:ext>
            </a:extLst>
          </p:cNvPr>
          <p:cNvSpPr>
            <a:spLocks noGrp="1"/>
          </p:cNvSpPr>
          <p:nvPr>
            <p:ph sz="half" idx="1"/>
          </p:nvPr>
        </p:nvSpPr>
        <p:spPr>
          <a:xfrm>
            <a:off x="300039" y="1665289"/>
            <a:ext cx="5510215" cy="38877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4" name="Espace réservé du contenu 3">
            <a:extLst>
              <a:ext uri="{FF2B5EF4-FFF2-40B4-BE49-F238E27FC236}">
                <a16:creationId xmlns:a16="http://schemas.microsoft.com/office/drawing/2014/main" id="{75EB28F7-8827-FE4A-9ABC-F609D3FA1DA2}"/>
              </a:ext>
            </a:extLst>
          </p:cNvPr>
          <p:cNvSpPr>
            <a:spLocks noGrp="1"/>
          </p:cNvSpPr>
          <p:nvPr>
            <p:ph sz="half" idx="2"/>
          </p:nvPr>
        </p:nvSpPr>
        <p:spPr>
          <a:xfrm>
            <a:off x="6273799" y="1665289"/>
            <a:ext cx="5510215" cy="38877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5" name="Espace réservé de la date 4">
            <a:extLst>
              <a:ext uri="{FF2B5EF4-FFF2-40B4-BE49-F238E27FC236}">
                <a16:creationId xmlns:a16="http://schemas.microsoft.com/office/drawing/2014/main" id="{12FF90EB-4801-3346-9333-5BCAF66FADE8}"/>
              </a:ext>
            </a:extLst>
          </p:cNvPr>
          <p:cNvSpPr>
            <a:spLocks noGrp="1"/>
          </p:cNvSpPr>
          <p:nvPr>
            <p:ph type="dt" sz="half" idx="10"/>
          </p:nvPr>
        </p:nvSpPr>
        <p:spPr/>
        <p:txBody>
          <a:bodyPr anchor="t" anchorCtr="0"/>
          <a:lstStyle/>
          <a:p>
            <a:fld id="{36B707F9-4782-9048-8624-8F26F45B09AC}" type="datetime1">
              <a:t>2/17/2026</a:t>
            </a:fld>
            <a:endParaRPr lang="fr-FR"/>
          </a:p>
        </p:txBody>
      </p:sp>
      <p:sp>
        <p:nvSpPr>
          <p:cNvPr id="6" name="Espace réservé du pied de page 5">
            <a:extLst>
              <a:ext uri="{FF2B5EF4-FFF2-40B4-BE49-F238E27FC236}">
                <a16:creationId xmlns:a16="http://schemas.microsoft.com/office/drawing/2014/main" id="{8537E829-B7E0-8C41-B46A-3B93B94ADA01}"/>
              </a:ext>
            </a:extLst>
          </p:cNvPr>
          <p:cNvSpPr>
            <a:spLocks noGrp="1"/>
          </p:cNvSpPr>
          <p:nvPr>
            <p:ph type="ftr" sz="quarter" idx="11"/>
          </p:nvPr>
        </p:nvSpPr>
        <p:spPr/>
        <p:txBody>
          <a:bodyPr/>
          <a:lstStyle>
            <a:lvl1pPr>
              <a:defRPr/>
            </a:lvl1pPr>
          </a:lstStyle>
          <a:p>
            <a:r>
              <a:rPr lang="fr-FR"/>
              <a:t>CITADEL</a:t>
            </a:r>
          </a:p>
        </p:txBody>
      </p:sp>
      <p:sp>
        <p:nvSpPr>
          <p:cNvPr id="7" name="Espace réservé du numéro de diapositive 6">
            <a:extLst>
              <a:ext uri="{FF2B5EF4-FFF2-40B4-BE49-F238E27FC236}">
                <a16:creationId xmlns:a16="http://schemas.microsoft.com/office/drawing/2014/main" id="{AE70DEC7-EE6E-5948-882A-2E65721AD47A}"/>
              </a:ext>
            </a:extLst>
          </p:cNvPr>
          <p:cNvSpPr>
            <a:spLocks noGrp="1"/>
          </p:cNvSpPr>
          <p:nvPr>
            <p:ph type="sldNum" sz="quarter" idx="12"/>
          </p:nvPr>
        </p:nvSpPr>
        <p:spPr/>
        <p:txBody>
          <a:bodyPr anchor="t" anchorCtr="0"/>
          <a:lstStyle/>
          <a:p>
            <a:fld id="{DE39606B-990F-CF47-A1D5-692A6845AE18}" type="slidenum">
              <a:t>‹#›</a:t>
            </a:fld>
            <a:endParaRPr lang="fr-FR"/>
          </a:p>
        </p:txBody>
      </p:sp>
      <p:sp>
        <p:nvSpPr>
          <p:cNvPr id="9" name="Espace réservé du texte 7">
            <a:extLst>
              <a:ext uri="{FF2B5EF4-FFF2-40B4-BE49-F238E27FC236}">
                <a16:creationId xmlns:a16="http://schemas.microsoft.com/office/drawing/2014/main" id="{869CBF08-70FC-FFBE-D818-1150FF6F9DC8}"/>
              </a:ext>
            </a:extLst>
          </p:cNvPr>
          <p:cNvSpPr>
            <a:spLocks noGrp="1"/>
          </p:cNvSpPr>
          <p:nvPr>
            <p:ph type="body" sz="quarter" idx="13" hasCustomPrompt="1"/>
          </p:nvPr>
        </p:nvSpPr>
        <p:spPr>
          <a:xfrm>
            <a:off x="4332514" y="5768975"/>
            <a:ext cx="5225143" cy="482600"/>
          </a:xfrm>
        </p:spPr>
        <p:txBody>
          <a:bodyPr/>
          <a:lstStyle>
            <a:lvl4pPr marL="9526" indent="0">
              <a:tabLst/>
              <a:defRPr/>
            </a:lvl4pPr>
          </a:lstStyle>
          <a:p>
            <a:pPr lvl="3"/>
            <a:r>
              <a:rPr lang="fr-FR"/>
              <a:t>Quatrième niveau</a:t>
            </a:r>
          </a:p>
        </p:txBody>
      </p:sp>
      <p:sp>
        <p:nvSpPr>
          <p:cNvPr id="10" name="Espace réservé du contenu 12">
            <a:extLst>
              <a:ext uri="{FF2B5EF4-FFF2-40B4-BE49-F238E27FC236}">
                <a16:creationId xmlns:a16="http://schemas.microsoft.com/office/drawing/2014/main" id="{0E4299A4-43DA-CE45-83D8-43D6B4814BCC}"/>
              </a:ext>
            </a:extLst>
          </p:cNvPr>
          <p:cNvSpPr>
            <a:spLocks noGrp="1"/>
          </p:cNvSpPr>
          <p:nvPr>
            <p:ph sz="quarter" idx="14" hasCustomPrompt="1"/>
          </p:nvPr>
        </p:nvSpPr>
        <p:spPr>
          <a:xfrm>
            <a:off x="300038" y="5553076"/>
            <a:ext cx="3890962" cy="642483"/>
          </a:xfrm>
          <a:prstGeom prst="snip2DiagRect">
            <a:avLst>
              <a:gd name="adj1" fmla="val 0"/>
              <a:gd name="adj2" fmla="val 33610"/>
            </a:avLst>
          </a:prstGeom>
          <a:solidFill>
            <a:srgbClr val="FF6B00"/>
          </a:solidFill>
        </p:spPr>
        <p:txBody>
          <a:bodyPr anchor="ctr" anchorCtr="0"/>
          <a:lstStyle>
            <a:lvl3pPr marL="53978" indent="0">
              <a:tabLst/>
              <a:defRPr sz="1200" b="0" i="0">
                <a:solidFill>
                  <a:schemeClr val="bg1"/>
                </a:solidFill>
                <a:latin typeface="HelveticaNowDisplay Medium" panose="020B0504030202020204" pitchFamily="34" charset="77"/>
                <a:cs typeface="HelveticaNowDisplay Medium" panose="020B0504030202020204" pitchFamily="34" charset="77"/>
              </a:defRPr>
            </a:lvl3pPr>
          </a:lstStyle>
          <a:p>
            <a:pPr lvl="2"/>
            <a:r>
              <a:rPr lang="fr-FR"/>
              <a:t>Troisième niveau</a:t>
            </a:r>
          </a:p>
        </p:txBody>
      </p:sp>
    </p:spTree>
    <p:extLst>
      <p:ext uri="{BB962C8B-B14F-4D97-AF65-F5344CB8AC3E}">
        <p14:creationId xmlns:p14="http://schemas.microsoft.com/office/powerpoint/2010/main" val="3337518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0196E8-77A7-6C67-D7DA-17F523E9B84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D6C7234-EC1D-DDC3-9AF1-55B12E611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798747C-2933-F2C3-CF40-E9CD99E96C1C}"/>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5" name="Espace réservé du pied de page 4">
            <a:extLst>
              <a:ext uri="{FF2B5EF4-FFF2-40B4-BE49-F238E27FC236}">
                <a16:creationId xmlns:a16="http://schemas.microsoft.com/office/drawing/2014/main" id="{C569144E-2294-A123-2F6F-A650CA8252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2F859E-2C83-D86C-205E-C36F618D0338}"/>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2778866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442F3-E706-FD71-2860-9C1CF54D0EB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B31817-D10C-4101-F61F-F086597FAB1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4CF2B2-6B36-A5E1-76FD-F35C0477E110}"/>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5" name="Espace réservé du pied de page 4">
            <a:extLst>
              <a:ext uri="{FF2B5EF4-FFF2-40B4-BE49-F238E27FC236}">
                <a16:creationId xmlns:a16="http://schemas.microsoft.com/office/drawing/2014/main" id="{045D0C0F-231F-602F-CE5E-FD37CA4ECF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A591AE-A75C-184D-7466-214410B9E16D}"/>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67816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60EFBD-616F-3E8F-44EF-D4E715DA3CC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2EA6029-E7C0-B8CA-E45E-BFBE902E51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3EED8B8-7189-D350-5E2B-57968E7DEE83}"/>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5" name="Espace réservé du pied de page 4">
            <a:extLst>
              <a:ext uri="{FF2B5EF4-FFF2-40B4-BE49-F238E27FC236}">
                <a16:creationId xmlns:a16="http://schemas.microsoft.com/office/drawing/2014/main" id="{1F12687D-C549-6F29-0781-248E84A4FE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34CD4E-1CF3-41E3-342C-63136EE3DB9B}"/>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1715001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A36B90-6007-8E26-EE93-49BC88B0DE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7A488A-30B2-5C23-9087-B83B870BE33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3F77A6-2768-4E6F-32AE-424120DCED2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17DAB26-2641-1C25-E17D-07B7E73DBC1E}"/>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6" name="Espace réservé du pied de page 5">
            <a:extLst>
              <a:ext uri="{FF2B5EF4-FFF2-40B4-BE49-F238E27FC236}">
                <a16:creationId xmlns:a16="http://schemas.microsoft.com/office/drawing/2014/main" id="{7B016CBD-415D-8C56-0D8B-8D10136438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B68FAE9-640D-6D81-25ED-97E6713AE2D8}"/>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919787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0D362-D78F-D41A-B192-7736823FFD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F74FA15-90E6-D52F-424F-CD5935753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174773B-F566-828F-D30B-C788E2137D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2CD58F9-2773-56E8-6AE1-446D8794C6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5AA2CB1-3AE6-E0A1-026E-FAB242A3E78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01165AB-034D-AEB1-2AD7-B2D1A0B07CBB}"/>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8" name="Espace réservé du pied de page 7">
            <a:extLst>
              <a:ext uri="{FF2B5EF4-FFF2-40B4-BE49-F238E27FC236}">
                <a16:creationId xmlns:a16="http://schemas.microsoft.com/office/drawing/2014/main" id="{6E0DFB1E-A24B-DC1D-3CEF-5ECCAA8A748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22CF54C-94B1-E909-E235-154DB751D400}"/>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2037762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9DFA9-CDA3-ABCC-3F6E-AF9D2ED823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D36CA8-4D76-04C7-4756-07E9C040F3E0}"/>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4" name="Espace réservé du pied de page 3">
            <a:extLst>
              <a:ext uri="{FF2B5EF4-FFF2-40B4-BE49-F238E27FC236}">
                <a16:creationId xmlns:a16="http://schemas.microsoft.com/office/drawing/2014/main" id="{7309C0EA-FFF5-A5AD-5ABE-EE8879F29C8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C024A9-1D7C-246B-DBF9-985DBF6F6EA8}"/>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995353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1A49EB4-A6F4-DF15-4A14-CD3D0DD10024}"/>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3" name="Espace réservé du pied de page 2">
            <a:extLst>
              <a:ext uri="{FF2B5EF4-FFF2-40B4-BE49-F238E27FC236}">
                <a16:creationId xmlns:a16="http://schemas.microsoft.com/office/drawing/2014/main" id="{1C2DA633-BD21-3B6E-B549-FBE453FFB2D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BDCBD4E-5EE9-4417-220C-22DAB343CFC7}"/>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1214854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E170FE-F59E-9F71-889F-C6D410E3A54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57A39B-16DF-1049-90F9-AD7B8A116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E9E1B2C-FA7D-C05F-150B-79B39190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CF0CC2-D746-CE8F-63EA-2A54EF7E9B57}"/>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6" name="Espace réservé du pied de page 5">
            <a:extLst>
              <a:ext uri="{FF2B5EF4-FFF2-40B4-BE49-F238E27FC236}">
                <a16:creationId xmlns:a16="http://schemas.microsoft.com/office/drawing/2014/main" id="{849B7282-50F6-9B59-96DF-E3352305B3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0633C9-C971-436C-7DE4-429C36C62754}"/>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122036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uverture">
    <p:bg>
      <p:bgPr>
        <a:solidFill>
          <a:srgbClr val="1A808E"/>
        </a:solidFill>
        <a:effectLst/>
      </p:bgPr>
    </p:bg>
    <p:spTree>
      <p:nvGrpSpPr>
        <p:cNvPr id="1" name=""/>
        <p:cNvGrpSpPr/>
        <p:nvPr/>
      </p:nvGrpSpPr>
      <p:grpSpPr>
        <a:xfrm>
          <a:off x="0" y="0"/>
          <a:ext cx="0" cy="0"/>
          <a:chOff x="0" y="0"/>
          <a:chExt cx="0" cy="0"/>
        </a:xfrm>
      </p:grpSpPr>
      <p:pic>
        <p:nvPicPr>
          <p:cNvPr id="2" name="Image 1" descr="Une image contenant Police, texte, Graphique, logo&#10;&#10;Description générée automatiquement">
            <a:extLst>
              <a:ext uri="{FF2B5EF4-FFF2-40B4-BE49-F238E27FC236}">
                <a16:creationId xmlns:a16="http://schemas.microsoft.com/office/drawing/2014/main" id="{BFDC7D1B-9834-6A5B-2673-FB8FD8BBC5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40280" y="2864097"/>
            <a:ext cx="911440" cy="1129805"/>
          </a:xfrm>
          <a:prstGeom prst="rect">
            <a:avLst/>
          </a:prstGeom>
        </p:spPr>
      </p:pic>
    </p:spTree>
    <p:extLst>
      <p:ext uri="{BB962C8B-B14F-4D97-AF65-F5344CB8AC3E}">
        <p14:creationId xmlns:p14="http://schemas.microsoft.com/office/powerpoint/2010/main" val="40869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endCondLst>
                                    <p:cond evt="onNext" delay="0">
                                      <p:tgtEl>
                                        <p:sldTgt/>
                                      </p:tgtEl>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44CBE-15F9-427B-7541-7BD962C91B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E27EAF-BD11-8192-00D7-FD9B4DA03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CE2E223-BEC0-391D-C2B2-14679279E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D0004E4-855F-5B88-F5F6-23C9EB9E7495}"/>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6" name="Espace réservé du pied de page 5">
            <a:extLst>
              <a:ext uri="{FF2B5EF4-FFF2-40B4-BE49-F238E27FC236}">
                <a16:creationId xmlns:a16="http://schemas.microsoft.com/office/drawing/2014/main" id="{1023D674-150C-09C8-90B1-B171D7E370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434222-BEF4-62E5-E913-4FEF969F0E47}"/>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1440776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AD68CB-8D9B-C04D-DF85-50DFCA872A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569DB84-09E4-9AED-EFB8-31F76A9759D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857A2C-95C5-8297-7EC2-C2A1ED5BC82B}"/>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5" name="Espace réservé du pied de page 4">
            <a:extLst>
              <a:ext uri="{FF2B5EF4-FFF2-40B4-BE49-F238E27FC236}">
                <a16:creationId xmlns:a16="http://schemas.microsoft.com/office/drawing/2014/main" id="{E3AB6ECB-E5CE-E074-EE42-5AFF8B1451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5EF1AB-A090-46A0-B411-2602DB91B28A}"/>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2723369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D8D84C-ABE4-8BBF-6A12-5FFA3F41516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619D3F0-CB30-36C6-BFFC-1402D5705BD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D11795-68E5-A855-6853-AE98D552F720}"/>
              </a:ext>
            </a:extLst>
          </p:cNvPr>
          <p:cNvSpPr>
            <a:spLocks noGrp="1"/>
          </p:cNvSpPr>
          <p:nvPr>
            <p:ph type="dt" sz="half" idx="10"/>
          </p:nvPr>
        </p:nvSpPr>
        <p:spPr/>
        <p:txBody>
          <a:bodyPr/>
          <a:lstStyle/>
          <a:p>
            <a:fld id="{D4E98F4B-3C18-564C-A57C-84A4715B5DD0}" type="datetimeFigureOut">
              <a:rPr lang="fr-FR" smtClean="0"/>
              <a:t>17/02/2026</a:t>
            </a:fld>
            <a:endParaRPr lang="fr-FR"/>
          </a:p>
        </p:txBody>
      </p:sp>
      <p:sp>
        <p:nvSpPr>
          <p:cNvPr id="5" name="Espace réservé du pied de page 4">
            <a:extLst>
              <a:ext uri="{FF2B5EF4-FFF2-40B4-BE49-F238E27FC236}">
                <a16:creationId xmlns:a16="http://schemas.microsoft.com/office/drawing/2014/main" id="{B72D07A8-D637-7D0E-79B3-6D8AAA5B3A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D30F7E-4199-0C61-0968-813B6570B85D}"/>
              </a:ext>
            </a:extLst>
          </p:cNvPr>
          <p:cNvSpPr>
            <a:spLocks noGrp="1"/>
          </p:cNvSpPr>
          <p:nvPr>
            <p:ph type="sldNum" sz="quarter" idx="12"/>
          </p:nvPr>
        </p:nvSpPr>
        <p:spPr/>
        <p:txBody>
          <a:bodyPr/>
          <a:lstStyle/>
          <a:p>
            <a:fld id="{52D2E2B4-40A2-954D-BBCC-ABFE8C38BCC8}" type="slidenum">
              <a:rPr lang="fr-FR" smtClean="0"/>
              <a:t>‹#›</a:t>
            </a:fld>
            <a:endParaRPr lang="fr-FR"/>
          </a:p>
        </p:txBody>
      </p:sp>
    </p:spTree>
    <p:extLst>
      <p:ext uri="{BB962C8B-B14F-4D97-AF65-F5344CB8AC3E}">
        <p14:creationId xmlns:p14="http://schemas.microsoft.com/office/powerpoint/2010/main" val="388154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uverture">
    <p:bg>
      <p:bgPr>
        <a:solidFill>
          <a:srgbClr val="F0C82D"/>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41E7F7C-B881-C182-6569-CB9CAA1CD96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265862" y="4489076"/>
            <a:ext cx="2954338" cy="842665"/>
          </a:xfrm>
          <a:prstGeom prst="rect">
            <a:avLst/>
          </a:prstGeom>
        </p:spPr>
      </p:pic>
      <p:sp>
        <p:nvSpPr>
          <p:cNvPr id="20" name="Espace réservé pour une image  19">
            <a:extLst>
              <a:ext uri="{FF2B5EF4-FFF2-40B4-BE49-F238E27FC236}">
                <a16:creationId xmlns:a16="http://schemas.microsoft.com/office/drawing/2014/main" id="{FC5382A4-2C3F-4722-1BFD-EA5972D678CC}"/>
              </a:ext>
            </a:extLst>
          </p:cNvPr>
          <p:cNvSpPr>
            <a:spLocks noGrp="1"/>
          </p:cNvSpPr>
          <p:nvPr>
            <p:ph type="pic" sz="quarter" idx="11"/>
          </p:nvPr>
        </p:nvSpPr>
        <p:spPr>
          <a:xfrm>
            <a:off x="2800904" y="855847"/>
            <a:ext cx="7307945" cy="6845366"/>
          </a:xfrm>
          <a:prstGeom prst="pie">
            <a:avLst>
              <a:gd name="adj1" fmla="val 16184527"/>
              <a:gd name="adj2" fmla="val 21599915"/>
            </a:avLst>
          </a:prstGeom>
          <a:solidFill>
            <a:srgbClr val="1A808E"/>
          </a:solidFill>
        </p:spPr>
        <p:txBody>
          <a:bodyPr/>
          <a:lstStyle>
            <a:lvl1pPr>
              <a:defRPr>
                <a:noFill/>
              </a:defRPr>
            </a:lvl1pPr>
          </a:lstStyle>
          <a:p>
            <a:endParaRPr lang="fr-FR"/>
          </a:p>
        </p:txBody>
      </p:sp>
      <p:sp>
        <p:nvSpPr>
          <p:cNvPr id="18" name="Espace réservé du texte 17">
            <a:extLst>
              <a:ext uri="{FF2B5EF4-FFF2-40B4-BE49-F238E27FC236}">
                <a16:creationId xmlns:a16="http://schemas.microsoft.com/office/drawing/2014/main" id="{D67F41C8-D398-E560-26B3-9B0DD990050A}"/>
              </a:ext>
            </a:extLst>
          </p:cNvPr>
          <p:cNvSpPr>
            <a:spLocks noGrp="1"/>
          </p:cNvSpPr>
          <p:nvPr>
            <p:ph type="body" sz="quarter" idx="10" hasCustomPrompt="1"/>
          </p:nvPr>
        </p:nvSpPr>
        <p:spPr>
          <a:xfrm>
            <a:off x="3641700" y="5821752"/>
            <a:ext cx="4459287" cy="317791"/>
          </a:xfrm>
          <a:prstGeom prst="rect">
            <a:avLst/>
          </a:prstGeom>
        </p:spPr>
        <p:txBody>
          <a:bodyPr>
            <a:normAutofit/>
          </a:bodyP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r>
              <a:rPr lang="fr-FR" sz="1200">
                <a:solidFill>
                  <a:schemeClr val="bg1"/>
                </a:solidFill>
                <a:latin typeface="Poppins Light" pitchFamily="2" charset="77"/>
                <a:cs typeface="Poppins Light" pitchFamily="2" charset="77"/>
              </a:rPr>
              <a:t>Nom • Ville • 00 mois 2025</a:t>
            </a:r>
          </a:p>
        </p:txBody>
      </p:sp>
      <p:sp>
        <p:nvSpPr>
          <p:cNvPr id="22" name="Espace réservé du texte 21">
            <a:extLst>
              <a:ext uri="{FF2B5EF4-FFF2-40B4-BE49-F238E27FC236}">
                <a16:creationId xmlns:a16="http://schemas.microsoft.com/office/drawing/2014/main" id="{DB3FE968-3FD2-BF40-5A5E-2F7A01E566AA}"/>
              </a:ext>
            </a:extLst>
          </p:cNvPr>
          <p:cNvSpPr>
            <a:spLocks noGrp="1"/>
          </p:cNvSpPr>
          <p:nvPr>
            <p:ph type="body" sz="quarter" idx="12" hasCustomPrompt="1"/>
          </p:nvPr>
        </p:nvSpPr>
        <p:spPr>
          <a:xfrm>
            <a:off x="1806575" y="1484465"/>
            <a:ext cx="4459287" cy="1616084"/>
          </a:xfrm>
          <a:prstGeom prst="rect">
            <a:avLst/>
          </a:prstGeom>
        </p:spPr>
        <p:txBody>
          <a:bodyPr>
            <a:noAutofit/>
          </a:bodyPr>
          <a:lstStyle>
            <a:lvl1pPr marL="0" indent="0" algn="r">
              <a:buNone/>
              <a:defRPr sz="4400" b="1" i="0">
                <a:solidFill>
                  <a:srgbClr val="1A808E"/>
                </a:solidFill>
                <a:latin typeface="Poppins" pitchFamily="2" charset="77"/>
                <a:cs typeface="Poppins" pitchFamily="2" charset="77"/>
              </a:defRPr>
            </a:lvl1pPr>
          </a:lstStyle>
          <a:p>
            <a:pPr lvl="0"/>
            <a:r>
              <a:rPr lang="fr-FR"/>
              <a:t>TITRE DE LA PRÉSENTATION</a:t>
            </a:r>
          </a:p>
        </p:txBody>
      </p:sp>
      <p:sp>
        <p:nvSpPr>
          <p:cNvPr id="24" name="Espace réservé du texte 21">
            <a:extLst>
              <a:ext uri="{FF2B5EF4-FFF2-40B4-BE49-F238E27FC236}">
                <a16:creationId xmlns:a16="http://schemas.microsoft.com/office/drawing/2014/main" id="{C16E3BE0-96E9-1EA3-FD38-9C91C069C07F}"/>
              </a:ext>
            </a:extLst>
          </p:cNvPr>
          <p:cNvSpPr>
            <a:spLocks noGrp="1"/>
          </p:cNvSpPr>
          <p:nvPr>
            <p:ph type="body" sz="quarter" idx="14" hasCustomPrompt="1"/>
          </p:nvPr>
        </p:nvSpPr>
        <p:spPr>
          <a:xfrm>
            <a:off x="1797930" y="2891550"/>
            <a:ext cx="4459287" cy="349370"/>
          </a:xfrm>
          <a:prstGeom prst="rect">
            <a:avLst/>
          </a:prstGeom>
        </p:spPr>
        <p:txBody>
          <a:bodyPr>
            <a:noAutofit/>
          </a:bodyPr>
          <a:lstStyle>
            <a:lvl1pPr marL="0" indent="0" algn="r">
              <a:buNone/>
              <a:defRPr sz="2000" b="0" i="0">
                <a:solidFill>
                  <a:srgbClr val="1A808E"/>
                </a:solidFill>
                <a:latin typeface="Poppins Light" pitchFamily="2" charset="77"/>
                <a:cs typeface="Poppins Light" pitchFamily="2" charset="77"/>
              </a:defRPr>
            </a:lvl1pPr>
          </a:lstStyle>
          <a:p>
            <a:pPr lvl="0"/>
            <a:r>
              <a:rPr lang="fr-FR"/>
              <a:t>Sous-titre</a:t>
            </a:r>
          </a:p>
        </p:txBody>
      </p:sp>
      <p:sp>
        <p:nvSpPr>
          <p:cNvPr id="3" name="Espace réservé pour une image  1">
            <a:extLst>
              <a:ext uri="{FF2B5EF4-FFF2-40B4-BE49-F238E27FC236}">
                <a16:creationId xmlns:a16="http://schemas.microsoft.com/office/drawing/2014/main" id="{FCCF8F22-8788-7B80-0EF2-C6F7309FA22B}"/>
              </a:ext>
            </a:extLst>
          </p:cNvPr>
          <p:cNvSpPr>
            <a:spLocks noGrp="1"/>
          </p:cNvSpPr>
          <p:nvPr>
            <p:ph type="pic" sz="quarter" idx="16"/>
          </p:nvPr>
        </p:nvSpPr>
        <p:spPr>
          <a:xfrm rot="10800000">
            <a:off x="5450780" y="3805288"/>
            <a:ext cx="1575549" cy="1475819"/>
          </a:xfrm>
          <a:prstGeom prst="pie">
            <a:avLst>
              <a:gd name="adj1" fmla="val 16184527"/>
              <a:gd name="adj2" fmla="val 21599915"/>
            </a:avLst>
          </a:prstGeom>
          <a:solidFill>
            <a:srgbClr val="1A808E"/>
          </a:solidFill>
        </p:spPr>
        <p:txBody>
          <a:bodyPr/>
          <a:lstStyle>
            <a:lvl1pPr marL="0" indent="0">
              <a:buNone/>
              <a:defRPr>
                <a:noFill/>
              </a:defRPr>
            </a:lvl1pPr>
          </a:lstStyle>
          <a:p>
            <a:endParaRPr lang="fr-FR"/>
          </a:p>
        </p:txBody>
      </p:sp>
      <p:sp>
        <p:nvSpPr>
          <p:cNvPr id="2" name="ZoneTexte 1">
            <a:extLst>
              <a:ext uri="{FF2B5EF4-FFF2-40B4-BE49-F238E27FC236}">
                <a16:creationId xmlns:a16="http://schemas.microsoft.com/office/drawing/2014/main" id="{4F3B85CC-9EA7-D8A4-6198-ECCBF92EEB06}"/>
              </a:ext>
            </a:extLst>
          </p:cNvPr>
          <p:cNvSpPr txBox="1"/>
          <p:nvPr userDrawn="1"/>
        </p:nvSpPr>
        <p:spPr>
          <a:xfrm>
            <a:off x="8786191" y="5514542"/>
            <a:ext cx="1872245" cy="253916"/>
          </a:xfrm>
          <a:prstGeom prst="rect">
            <a:avLst/>
          </a:prstGeom>
          <a:noFill/>
        </p:spPr>
        <p:txBody>
          <a:bodyPr wrap="square" rtlCol="0">
            <a:spAutoFit/>
          </a:bodyPr>
          <a:lstStyle/>
          <a:p>
            <a:pPr lvl="0"/>
            <a:r>
              <a:rPr lang="fr-FR" sz="1050" b="0" i="0">
                <a:solidFill>
                  <a:schemeClr val="bg1"/>
                </a:solidFill>
                <a:latin typeface="Poppins" pitchFamily="2" charset="77"/>
                <a:cs typeface="Poppins" pitchFamily="2" charset="77"/>
              </a:rPr>
              <a:t>Un dispositif de </a:t>
            </a:r>
          </a:p>
        </p:txBody>
      </p:sp>
      <p:pic>
        <p:nvPicPr>
          <p:cNvPr id="4" name="Image 3" descr="Une image contenant Police, texte, Graphique, graphisme&#10;&#10;Le contenu généré par l’IA peut être incorrect.">
            <a:extLst>
              <a:ext uri="{FF2B5EF4-FFF2-40B4-BE49-F238E27FC236}">
                <a16:creationId xmlns:a16="http://schemas.microsoft.com/office/drawing/2014/main" id="{01FF8A2D-4C2E-957B-9AB8-23CEE630EA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6191" y="5695123"/>
            <a:ext cx="3041504" cy="798726"/>
          </a:xfrm>
          <a:prstGeom prst="rect">
            <a:avLst/>
          </a:prstGeom>
        </p:spPr>
      </p:pic>
    </p:spTree>
    <p:extLst>
      <p:ext uri="{BB962C8B-B14F-4D97-AF65-F5344CB8AC3E}">
        <p14:creationId xmlns:p14="http://schemas.microsoft.com/office/powerpoint/2010/main" val="93579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uverture">
    <p:bg>
      <p:bgPr>
        <a:solidFill>
          <a:srgbClr val="1A808E"/>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41E7F7C-B881-C182-6569-CB9CAA1CD96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265862" y="4489076"/>
            <a:ext cx="2954338" cy="842665"/>
          </a:xfrm>
          <a:prstGeom prst="rect">
            <a:avLst/>
          </a:prstGeom>
        </p:spPr>
      </p:pic>
      <p:sp>
        <p:nvSpPr>
          <p:cNvPr id="20" name="Espace réservé pour une image  19">
            <a:extLst>
              <a:ext uri="{FF2B5EF4-FFF2-40B4-BE49-F238E27FC236}">
                <a16:creationId xmlns:a16="http://schemas.microsoft.com/office/drawing/2014/main" id="{FC5382A4-2C3F-4722-1BFD-EA5972D678CC}"/>
              </a:ext>
            </a:extLst>
          </p:cNvPr>
          <p:cNvSpPr>
            <a:spLocks noGrp="1"/>
          </p:cNvSpPr>
          <p:nvPr>
            <p:ph type="pic" sz="quarter" idx="11"/>
          </p:nvPr>
        </p:nvSpPr>
        <p:spPr>
          <a:xfrm>
            <a:off x="2800904" y="855847"/>
            <a:ext cx="7307945" cy="6845366"/>
          </a:xfrm>
          <a:prstGeom prst="pie">
            <a:avLst>
              <a:gd name="adj1" fmla="val 16184527"/>
              <a:gd name="adj2" fmla="val 21599915"/>
            </a:avLst>
          </a:prstGeom>
          <a:solidFill>
            <a:srgbClr val="F0C82D"/>
          </a:solidFill>
        </p:spPr>
        <p:txBody>
          <a:bodyPr/>
          <a:lstStyle>
            <a:lvl1pPr>
              <a:defRPr>
                <a:noFill/>
              </a:defRPr>
            </a:lvl1pPr>
          </a:lstStyle>
          <a:p>
            <a:endParaRPr lang="fr-FR"/>
          </a:p>
        </p:txBody>
      </p:sp>
      <p:sp>
        <p:nvSpPr>
          <p:cNvPr id="18" name="Espace réservé du texte 17">
            <a:extLst>
              <a:ext uri="{FF2B5EF4-FFF2-40B4-BE49-F238E27FC236}">
                <a16:creationId xmlns:a16="http://schemas.microsoft.com/office/drawing/2014/main" id="{D67F41C8-D398-E560-26B3-9B0DD990050A}"/>
              </a:ext>
            </a:extLst>
          </p:cNvPr>
          <p:cNvSpPr>
            <a:spLocks noGrp="1"/>
          </p:cNvSpPr>
          <p:nvPr>
            <p:ph type="body" sz="quarter" idx="10" hasCustomPrompt="1"/>
          </p:nvPr>
        </p:nvSpPr>
        <p:spPr>
          <a:xfrm>
            <a:off x="3641700" y="5821752"/>
            <a:ext cx="4459287" cy="317791"/>
          </a:xfrm>
          <a:prstGeom prst="rect">
            <a:avLst/>
          </a:prstGeom>
        </p:spPr>
        <p:txBody>
          <a:bodyPr>
            <a:normAutofit/>
          </a:bodyPr>
          <a:lstStyle>
            <a:lvl1pPr marL="0" indent="0" algn="ctr">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r>
              <a:rPr lang="fr-FR" sz="1200">
                <a:solidFill>
                  <a:schemeClr val="bg1"/>
                </a:solidFill>
                <a:latin typeface="Poppins Light" pitchFamily="2" charset="77"/>
                <a:cs typeface="Poppins Light" pitchFamily="2" charset="77"/>
              </a:rPr>
              <a:t>Nom • Ville • 00 mois 2025</a:t>
            </a:r>
          </a:p>
        </p:txBody>
      </p:sp>
      <p:sp>
        <p:nvSpPr>
          <p:cNvPr id="22" name="Espace réservé du texte 21">
            <a:extLst>
              <a:ext uri="{FF2B5EF4-FFF2-40B4-BE49-F238E27FC236}">
                <a16:creationId xmlns:a16="http://schemas.microsoft.com/office/drawing/2014/main" id="{DB3FE968-3FD2-BF40-5A5E-2F7A01E566AA}"/>
              </a:ext>
            </a:extLst>
          </p:cNvPr>
          <p:cNvSpPr>
            <a:spLocks noGrp="1"/>
          </p:cNvSpPr>
          <p:nvPr>
            <p:ph type="body" sz="quarter" idx="12" hasCustomPrompt="1"/>
          </p:nvPr>
        </p:nvSpPr>
        <p:spPr>
          <a:xfrm>
            <a:off x="1806575" y="1484465"/>
            <a:ext cx="4459287" cy="1616084"/>
          </a:xfrm>
          <a:prstGeom prst="rect">
            <a:avLst/>
          </a:prstGeom>
        </p:spPr>
        <p:txBody>
          <a:bodyPr>
            <a:noAutofit/>
          </a:bodyPr>
          <a:lstStyle>
            <a:lvl1pPr marL="0" indent="0" algn="r">
              <a:buNone/>
              <a:defRPr sz="4400" b="1" i="0">
                <a:solidFill>
                  <a:schemeClr val="bg1"/>
                </a:solidFill>
                <a:latin typeface="Poppins" pitchFamily="2" charset="77"/>
                <a:cs typeface="Poppins" pitchFamily="2" charset="77"/>
              </a:defRPr>
            </a:lvl1pPr>
          </a:lstStyle>
          <a:p>
            <a:pPr lvl="0"/>
            <a:r>
              <a:rPr lang="fr-FR"/>
              <a:t>TITRE DE LA PRÉSENTATION</a:t>
            </a:r>
          </a:p>
        </p:txBody>
      </p:sp>
      <p:sp>
        <p:nvSpPr>
          <p:cNvPr id="24" name="Espace réservé du texte 21">
            <a:extLst>
              <a:ext uri="{FF2B5EF4-FFF2-40B4-BE49-F238E27FC236}">
                <a16:creationId xmlns:a16="http://schemas.microsoft.com/office/drawing/2014/main" id="{C16E3BE0-96E9-1EA3-FD38-9C91C069C07F}"/>
              </a:ext>
            </a:extLst>
          </p:cNvPr>
          <p:cNvSpPr>
            <a:spLocks noGrp="1"/>
          </p:cNvSpPr>
          <p:nvPr>
            <p:ph type="body" sz="quarter" idx="14" hasCustomPrompt="1"/>
          </p:nvPr>
        </p:nvSpPr>
        <p:spPr>
          <a:xfrm>
            <a:off x="1797930" y="2891550"/>
            <a:ext cx="4459287" cy="349370"/>
          </a:xfrm>
          <a:prstGeom prst="rect">
            <a:avLst/>
          </a:prstGeom>
        </p:spPr>
        <p:txBody>
          <a:bodyPr>
            <a:noAutofit/>
          </a:bodyPr>
          <a:lstStyle>
            <a:lvl1pPr marL="0" indent="0" algn="r">
              <a:buNone/>
              <a:defRPr sz="2000" b="0" i="0">
                <a:solidFill>
                  <a:schemeClr val="bg1"/>
                </a:solidFill>
                <a:latin typeface="Poppins Light" pitchFamily="2" charset="77"/>
                <a:cs typeface="Poppins Light" pitchFamily="2" charset="77"/>
              </a:defRPr>
            </a:lvl1pPr>
          </a:lstStyle>
          <a:p>
            <a:pPr lvl="0"/>
            <a:r>
              <a:rPr lang="fr-FR"/>
              <a:t>Sous-titre</a:t>
            </a:r>
          </a:p>
        </p:txBody>
      </p:sp>
      <p:sp>
        <p:nvSpPr>
          <p:cNvPr id="3" name="Espace réservé pour une image  1">
            <a:extLst>
              <a:ext uri="{FF2B5EF4-FFF2-40B4-BE49-F238E27FC236}">
                <a16:creationId xmlns:a16="http://schemas.microsoft.com/office/drawing/2014/main" id="{FCCF8F22-8788-7B80-0EF2-C6F7309FA22B}"/>
              </a:ext>
            </a:extLst>
          </p:cNvPr>
          <p:cNvSpPr>
            <a:spLocks noGrp="1"/>
          </p:cNvSpPr>
          <p:nvPr>
            <p:ph type="pic" sz="quarter" idx="16"/>
          </p:nvPr>
        </p:nvSpPr>
        <p:spPr>
          <a:xfrm rot="10800000">
            <a:off x="5450780" y="3805288"/>
            <a:ext cx="1575549" cy="1475819"/>
          </a:xfrm>
          <a:prstGeom prst="pie">
            <a:avLst>
              <a:gd name="adj1" fmla="val 16184527"/>
              <a:gd name="adj2" fmla="val 21599915"/>
            </a:avLst>
          </a:prstGeom>
          <a:solidFill>
            <a:srgbClr val="F0C82D"/>
          </a:solidFill>
        </p:spPr>
        <p:txBody>
          <a:bodyPr/>
          <a:lstStyle>
            <a:lvl1pPr marL="0" indent="0">
              <a:buNone/>
              <a:defRPr>
                <a:noFill/>
              </a:defRPr>
            </a:lvl1pPr>
          </a:lstStyle>
          <a:p>
            <a:endParaRPr lang="fr-FR"/>
          </a:p>
        </p:txBody>
      </p:sp>
      <p:sp>
        <p:nvSpPr>
          <p:cNvPr id="2" name="ZoneTexte 1">
            <a:extLst>
              <a:ext uri="{FF2B5EF4-FFF2-40B4-BE49-F238E27FC236}">
                <a16:creationId xmlns:a16="http://schemas.microsoft.com/office/drawing/2014/main" id="{87DAD2E4-190F-BA15-7A59-AF7B7779296D}"/>
              </a:ext>
            </a:extLst>
          </p:cNvPr>
          <p:cNvSpPr txBox="1"/>
          <p:nvPr userDrawn="1"/>
        </p:nvSpPr>
        <p:spPr>
          <a:xfrm>
            <a:off x="8786191" y="5514542"/>
            <a:ext cx="1872245" cy="253916"/>
          </a:xfrm>
          <a:prstGeom prst="rect">
            <a:avLst/>
          </a:prstGeom>
          <a:noFill/>
        </p:spPr>
        <p:txBody>
          <a:bodyPr wrap="square" rtlCol="0">
            <a:spAutoFit/>
          </a:bodyPr>
          <a:lstStyle/>
          <a:p>
            <a:pPr lvl="0"/>
            <a:r>
              <a:rPr lang="fr-FR" sz="1050" b="0" i="0">
                <a:solidFill>
                  <a:schemeClr val="bg1"/>
                </a:solidFill>
                <a:latin typeface="Poppins" pitchFamily="2" charset="77"/>
                <a:cs typeface="Poppins" pitchFamily="2" charset="77"/>
              </a:rPr>
              <a:t>Un dispositif de </a:t>
            </a:r>
          </a:p>
        </p:txBody>
      </p:sp>
      <p:pic>
        <p:nvPicPr>
          <p:cNvPr id="4" name="Image 3" descr="Une image contenant Police, texte, Graphique, graphisme&#10;&#10;Le contenu généré par l’IA peut être incorrect.">
            <a:extLst>
              <a:ext uri="{FF2B5EF4-FFF2-40B4-BE49-F238E27FC236}">
                <a16:creationId xmlns:a16="http://schemas.microsoft.com/office/drawing/2014/main" id="{2B4A5378-4771-E0E3-8592-FD3BC61773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6191" y="5695123"/>
            <a:ext cx="3041504" cy="798726"/>
          </a:xfrm>
          <a:prstGeom prst="rect">
            <a:avLst/>
          </a:prstGeom>
        </p:spPr>
      </p:pic>
    </p:spTree>
    <p:extLst>
      <p:ext uri="{BB962C8B-B14F-4D97-AF65-F5344CB8AC3E}">
        <p14:creationId xmlns:p14="http://schemas.microsoft.com/office/powerpoint/2010/main" val="299298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sposition personnalisée">
    <p:bg>
      <p:bgPr>
        <a:solidFill>
          <a:srgbClr val="F0C82D"/>
        </a:solidFill>
        <a:effectLst/>
      </p:bgPr>
    </p:bg>
    <p:spTree>
      <p:nvGrpSpPr>
        <p:cNvPr id="1" name=""/>
        <p:cNvGrpSpPr/>
        <p:nvPr/>
      </p:nvGrpSpPr>
      <p:grpSpPr>
        <a:xfrm>
          <a:off x="0" y="0"/>
          <a:ext cx="0" cy="0"/>
          <a:chOff x="0" y="0"/>
          <a:chExt cx="0" cy="0"/>
        </a:xfrm>
      </p:grpSpPr>
      <p:sp>
        <p:nvSpPr>
          <p:cNvPr id="4" name="Espace réservé pour une image  19">
            <a:extLst>
              <a:ext uri="{FF2B5EF4-FFF2-40B4-BE49-F238E27FC236}">
                <a16:creationId xmlns:a16="http://schemas.microsoft.com/office/drawing/2014/main" id="{0959716F-3976-9B93-14D1-A721AE9B07A9}"/>
              </a:ext>
            </a:extLst>
          </p:cNvPr>
          <p:cNvSpPr>
            <a:spLocks noGrp="1"/>
          </p:cNvSpPr>
          <p:nvPr>
            <p:ph type="pic" sz="quarter" idx="11"/>
          </p:nvPr>
        </p:nvSpPr>
        <p:spPr>
          <a:xfrm>
            <a:off x="1174232" y="365125"/>
            <a:ext cx="9470883" cy="8750300"/>
          </a:xfrm>
          <a:prstGeom prst="pie">
            <a:avLst>
              <a:gd name="adj1" fmla="val 16184527"/>
              <a:gd name="adj2" fmla="val 21599915"/>
            </a:avLst>
          </a:prstGeom>
          <a:solidFill>
            <a:srgbClr val="1A808E"/>
          </a:solidFill>
          <a:ln>
            <a:solidFill>
              <a:schemeClr val="accent1"/>
            </a:solidFill>
          </a:ln>
        </p:spPr>
        <p:txBody>
          <a:bodyPr/>
          <a:lstStyle>
            <a:lvl1pPr>
              <a:defRPr>
                <a:solidFill>
                  <a:srgbClr val="F0C82D"/>
                </a:solidFill>
              </a:defRPr>
            </a:lvl1pPr>
          </a:lstStyle>
          <a:p>
            <a:endParaRPr lang="fr-FR"/>
          </a:p>
        </p:txBody>
      </p:sp>
      <p:sp>
        <p:nvSpPr>
          <p:cNvPr id="2" name="Titre 1">
            <a:extLst>
              <a:ext uri="{FF2B5EF4-FFF2-40B4-BE49-F238E27FC236}">
                <a16:creationId xmlns:a16="http://schemas.microsoft.com/office/drawing/2014/main" id="{E6D4F958-4765-55ED-5851-EDB2A5EDE786}"/>
              </a:ext>
            </a:extLst>
          </p:cNvPr>
          <p:cNvSpPr>
            <a:spLocks noGrp="1"/>
          </p:cNvSpPr>
          <p:nvPr>
            <p:ph type="title" hasCustomPrompt="1"/>
          </p:nvPr>
        </p:nvSpPr>
        <p:spPr>
          <a:xfrm>
            <a:off x="500063" y="1845459"/>
            <a:ext cx="4938705" cy="1325563"/>
          </a:xfrm>
          <a:prstGeom prst="rect">
            <a:avLst/>
          </a:prstGeom>
        </p:spPr>
        <p:txBody>
          <a:bodyPr/>
          <a:lstStyle>
            <a:lvl1pPr algn="r">
              <a:defRPr sz="3600" b="1" i="0">
                <a:solidFill>
                  <a:schemeClr val="bg1"/>
                </a:solidFill>
                <a:latin typeface="Poppins SemiBold" pitchFamily="2" charset="77"/>
                <a:cs typeface="Poppins SemiBold" pitchFamily="2" charset="77"/>
              </a:defRPr>
            </a:lvl1pPr>
          </a:lstStyle>
          <a:p>
            <a:r>
              <a:rPr lang="fr-FR"/>
              <a:t>Plénière #10</a:t>
            </a:r>
          </a:p>
        </p:txBody>
      </p:sp>
      <p:sp>
        <p:nvSpPr>
          <p:cNvPr id="9" name="Espace réservé du texte 8">
            <a:extLst>
              <a:ext uri="{FF2B5EF4-FFF2-40B4-BE49-F238E27FC236}">
                <a16:creationId xmlns:a16="http://schemas.microsoft.com/office/drawing/2014/main" id="{EBA0B40A-ACC4-FF57-6586-9D9FE0DA6CE4}"/>
              </a:ext>
            </a:extLst>
          </p:cNvPr>
          <p:cNvSpPr>
            <a:spLocks noGrp="1"/>
          </p:cNvSpPr>
          <p:nvPr>
            <p:ph type="body" sz="quarter" idx="12" hasCustomPrompt="1"/>
          </p:nvPr>
        </p:nvSpPr>
        <p:spPr>
          <a:xfrm>
            <a:off x="500064" y="2508240"/>
            <a:ext cx="4938705" cy="1325562"/>
          </a:xfrm>
          <a:prstGeom prst="rect">
            <a:avLst/>
          </a:prstGeom>
        </p:spPr>
        <p:txBody>
          <a:bodyPr/>
          <a:lstStyle>
            <a:lvl1pPr marL="0" indent="0" algn="r">
              <a:buNone/>
              <a:defRPr sz="3600">
                <a:solidFill>
                  <a:schemeClr val="bg1"/>
                </a:solidFill>
                <a:latin typeface="Poppins" pitchFamily="2" charset="77"/>
                <a:cs typeface="Poppins" pitchFamily="2" charset="77"/>
              </a:defRPr>
            </a:lvl1pPr>
          </a:lstStyle>
          <a:p>
            <a:pPr lvl="0"/>
            <a:r>
              <a:rPr lang="fr-FR"/>
              <a:t>Internationalisation et partenariats</a:t>
            </a:r>
          </a:p>
        </p:txBody>
      </p:sp>
      <p:sp>
        <p:nvSpPr>
          <p:cNvPr id="11" name="Espace réservé du texte 10">
            <a:extLst>
              <a:ext uri="{FF2B5EF4-FFF2-40B4-BE49-F238E27FC236}">
                <a16:creationId xmlns:a16="http://schemas.microsoft.com/office/drawing/2014/main" id="{B4D54335-35D8-F047-28F9-5ACB7640BA59}"/>
              </a:ext>
            </a:extLst>
          </p:cNvPr>
          <p:cNvSpPr>
            <a:spLocks noGrp="1"/>
          </p:cNvSpPr>
          <p:nvPr>
            <p:ph type="body" sz="quarter" idx="13" hasCustomPrompt="1"/>
          </p:nvPr>
        </p:nvSpPr>
        <p:spPr>
          <a:xfrm>
            <a:off x="3976688" y="4205276"/>
            <a:ext cx="1524000" cy="414337"/>
          </a:xfrm>
          <a:prstGeom prst="rect">
            <a:avLst/>
          </a:prstGeom>
        </p:spPr>
        <p:txBody>
          <a:bodyPr/>
          <a:lstStyle>
            <a:lvl1pPr marL="0" indent="0">
              <a:buNone/>
              <a:defRPr sz="1600" b="0" i="0">
                <a:solidFill>
                  <a:srgbClr val="1A808E"/>
                </a:solidFill>
                <a:latin typeface="Poppins" pitchFamily="2" charset="77"/>
                <a:cs typeface="Poppins" pitchFamily="2" charset="77"/>
              </a:defRPr>
            </a:lvl1pPr>
            <a:lvl3pPr marL="914400" indent="0">
              <a:buNone/>
              <a:defRPr/>
            </a:lvl3pPr>
            <a:lvl5pPr marL="1828800" indent="0">
              <a:buFontTx/>
              <a:buNone/>
              <a:defRPr/>
            </a:lvl5pPr>
          </a:lstStyle>
          <a:p>
            <a:pPr lvl="0"/>
            <a:r>
              <a:rPr lang="fr-FR"/>
              <a:t>29 avril 2025</a:t>
            </a:r>
          </a:p>
        </p:txBody>
      </p:sp>
      <p:sp>
        <p:nvSpPr>
          <p:cNvPr id="13" name="Espace réservé du texte 12">
            <a:extLst>
              <a:ext uri="{FF2B5EF4-FFF2-40B4-BE49-F238E27FC236}">
                <a16:creationId xmlns:a16="http://schemas.microsoft.com/office/drawing/2014/main" id="{E34F7E6B-94F7-D39C-B5F5-8DA08F4CD367}"/>
              </a:ext>
            </a:extLst>
          </p:cNvPr>
          <p:cNvSpPr>
            <a:spLocks noGrp="1"/>
          </p:cNvSpPr>
          <p:nvPr>
            <p:ph type="body" sz="quarter" idx="14" hasCustomPrompt="1"/>
          </p:nvPr>
        </p:nvSpPr>
        <p:spPr>
          <a:xfrm>
            <a:off x="2128839" y="4540255"/>
            <a:ext cx="3414713" cy="546100"/>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Tour La Marseillaise – Marseille </a:t>
            </a:r>
          </a:p>
        </p:txBody>
      </p:sp>
      <p:sp>
        <p:nvSpPr>
          <p:cNvPr id="15" name="Espace réservé du texte 14">
            <a:extLst>
              <a:ext uri="{FF2B5EF4-FFF2-40B4-BE49-F238E27FC236}">
                <a16:creationId xmlns:a16="http://schemas.microsoft.com/office/drawing/2014/main" id="{A5F31E1E-85D0-391A-017D-C5F676AAA95E}"/>
              </a:ext>
            </a:extLst>
          </p:cNvPr>
          <p:cNvSpPr>
            <a:spLocks noGrp="1"/>
          </p:cNvSpPr>
          <p:nvPr>
            <p:ph type="body" sz="quarter" idx="15" hasCustomPrompt="1"/>
          </p:nvPr>
        </p:nvSpPr>
        <p:spPr>
          <a:xfrm>
            <a:off x="6010279" y="5043490"/>
            <a:ext cx="4233862" cy="414338"/>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Département concerné (DGD…)</a:t>
            </a:r>
          </a:p>
        </p:txBody>
      </p:sp>
      <p:sp>
        <p:nvSpPr>
          <p:cNvPr id="16" name="Espace réservé du texte 27">
            <a:extLst>
              <a:ext uri="{FF2B5EF4-FFF2-40B4-BE49-F238E27FC236}">
                <a16:creationId xmlns:a16="http://schemas.microsoft.com/office/drawing/2014/main" id="{DAD4F5B5-CB82-A63B-C4F5-FB2DB27B257D}"/>
              </a:ext>
            </a:extLst>
          </p:cNvPr>
          <p:cNvSpPr>
            <a:spLocks noGrp="1"/>
          </p:cNvSpPr>
          <p:nvPr>
            <p:ph type="body" sz="quarter" idx="29"/>
          </p:nvPr>
        </p:nvSpPr>
        <p:spPr>
          <a:xfrm rot="16200000">
            <a:off x="9401487" y="4998832"/>
            <a:ext cx="679762" cy="2552799"/>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17" name="ZoneTexte 16">
            <a:extLst>
              <a:ext uri="{FF2B5EF4-FFF2-40B4-BE49-F238E27FC236}">
                <a16:creationId xmlns:a16="http://schemas.microsoft.com/office/drawing/2014/main" id="{5ACA4787-B724-65C2-5D66-0FA894B673FD}"/>
              </a:ext>
            </a:extLst>
          </p:cNvPr>
          <p:cNvSpPr txBox="1"/>
          <p:nvPr userDrawn="1"/>
        </p:nvSpPr>
        <p:spPr>
          <a:xfrm>
            <a:off x="6010279" y="5568975"/>
            <a:ext cx="2005015" cy="276999"/>
          </a:xfrm>
          <a:prstGeom prst="rect">
            <a:avLst/>
          </a:prstGeom>
          <a:noFill/>
        </p:spPr>
        <p:txBody>
          <a:bodyPr wrap="square" rtlCol="0">
            <a:spAutoFit/>
          </a:bodyPr>
          <a:lstStyle/>
          <a:p>
            <a:r>
              <a:rPr lang="fr-FR" sz="1200" b="0" i="0">
                <a:solidFill>
                  <a:schemeClr val="bg1"/>
                </a:solidFill>
                <a:latin typeface="Poppins" pitchFamily="2" charset="77"/>
                <a:cs typeface="Poppins" pitchFamily="2" charset="77"/>
              </a:rPr>
              <a:t>Un dispositif de </a:t>
            </a:r>
          </a:p>
        </p:txBody>
      </p:sp>
      <p:pic>
        <p:nvPicPr>
          <p:cNvPr id="19" name="Image 18" descr="Une image contenant Police, texte, Graphique, graphisme&#10;&#10;Le contenu généré par l’IA peut être incorrect.">
            <a:extLst>
              <a:ext uri="{FF2B5EF4-FFF2-40B4-BE49-F238E27FC236}">
                <a16:creationId xmlns:a16="http://schemas.microsoft.com/office/drawing/2014/main" id="{16B943CC-EBD1-DEF2-AFA9-BBF3044829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43607" y="5845974"/>
            <a:ext cx="2117455" cy="556062"/>
          </a:xfrm>
          <a:prstGeom prst="rect">
            <a:avLst/>
          </a:prstGeom>
        </p:spPr>
      </p:pic>
      <p:sp>
        <p:nvSpPr>
          <p:cNvPr id="20" name="ZoneTexte 19">
            <a:extLst>
              <a:ext uri="{FF2B5EF4-FFF2-40B4-BE49-F238E27FC236}">
                <a16:creationId xmlns:a16="http://schemas.microsoft.com/office/drawing/2014/main" id="{670D1EEC-C16F-EBB4-2F31-8974F5B5F142}"/>
              </a:ext>
            </a:extLst>
          </p:cNvPr>
          <p:cNvSpPr txBox="1"/>
          <p:nvPr userDrawn="1"/>
        </p:nvSpPr>
        <p:spPr>
          <a:xfrm>
            <a:off x="8348667" y="5599753"/>
            <a:ext cx="2279232" cy="276999"/>
          </a:xfrm>
          <a:prstGeom prst="rect">
            <a:avLst/>
          </a:prstGeom>
          <a:noFill/>
        </p:spPr>
        <p:txBody>
          <a:bodyPr wrap="square" rtlCol="0">
            <a:spAutoFit/>
          </a:bodyPr>
          <a:lstStyle/>
          <a:p>
            <a:r>
              <a:rPr lang="fr-FR" sz="1200" b="0" i="0">
                <a:solidFill>
                  <a:schemeClr val="bg1"/>
                </a:solidFill>
                <a:latin typeface="Poppins" pitchFamily="2" charset="77"/>
                <a:cs typeface="Poppins" pitchFamily="2" charset="77"/>
              </a:rPr>
              <a:t>En partenariat avec</a:t>
            </a:r>
          </a:p>
        </p:txBody>
      </p:sp>
      <p:sp>
        <p:nvSpPr>
          <p:cNvPr id="21" name="Espace réservé pour une image  21">
            <a:extLst>
              <a:ext uri="{FF2B5EF4-FFF2-40B4-BE49-F238E27FC236}">
                <a16:creationId xmlns:a16="http://schemas.microsoft.com/office/drawing/2014/main" id="{87BF2D12-58ED-19E1-056A-30D804F8B9BC}"/>
              </a:ext>
            </a:extLst>
          </p:cNvPr>
          <p:cNvSpPr>
            <a:spLocks noGrp="1"/>
          </p:cNvSpPr>
          <p:nvPr>
            <p:ph type="pic" sz="quarter" idx="33"/>
          </p:nvPr>
        </p:nvSpPr>
        <p:spPr>
          <a:xfrm>
            <a:off x="8631580" y="6016046"/>
            <a:ext cx="585320" cy="476828"/>
          </a:xfrm>
          <a:prstGeom prst="rect">
            <a:avLst/>
          </a:prstGeom>
        </p:spPr>
        <p:txBody>
          <a:bodyPr/>
          <a:lstStyle>
            <a:lvl1pPr>
              <a:defRPr sz="1600"/>
            </a:lvl1pPr>
          </a:lstStyle>
          <a:p>
            <a:endParaRPr lang="fr-FR"/>
          </a:p>
        </p:txBody>
      </p:sp>
      <p:sp>
        <p:nvSpPr>
          <p:cNvPr id="23" name="Espace réservé pour une image  21">
            <a:extLst>
              <a:ext uri="{FF2B5EF4-FFF2-40B4-BE49-F238E27FC236}">
                <a16:creationId xmlns:a16="http://schemas.microsoft.com/office/drawing/2014/main" id="{97E36ABC-E836-DC03-02D3-718263725814}"/>
              </a:ext>
            </a:extLst>
          </p:cNvPr>
          <p:cNvSpPr>
            <a:spLocks noGrp="1"/>
          </p:cNvSpPr>
          <p:nvPr>
            <p:ph type="pic" sz="quarter" idx="34"/>
          </p:nvPr>
        </p:nvSpPr>
        <p:spPr>
          <a:xfrm>
            <a:off x="9405022" y="6008242"/>
            <a:ext cx="585320" cy="476828"/>
          </a:xfrm>
          <a:prstGeom prst="rect">
            <a:avLst/>
          </a:prstGeom>
        </p:spPr>
        <p:txBody>
          <a:bodyPr/>
          <a:lstStyle>
            <a:lvl1pPr>
              <a:defRPr sz="1600"/>
            </a:lvl1pPr>
          </a:lstStyle>
          <a:p>
            <a:endParaRPr lang="fr-FR"/>
          </a:p>
        </p:txBody>
      </p:sp>
      <p:sp>
        <p:nvSpPr>
          <p:cNvPr id="24" name="Espace réservé pour une image  21">
            <a:extLst>
              <a:ext uri="{FF2B5EF4-FFF2-40B4-BE49-F238E27FC236}">
                <a16:creationId xmlns:a16="http://schemas.microsoft.com/office/drawing/2014/main" id="{D45E79C9-50E1-708E-B6A9-E77AA8002A28}"/>
              </a:ext>
            </a:extLst>
          </p:cNvPr>
          <p:cNvSpPr>
            <a:spLocks noGrp="1"/>
          </p:cNvSpPr>
          <p:nvPr>
            <p:ph type="pic" sz="quarter" idx="35"/>
          </p:nvPr>
        </p:nvSpPr>
        <p:spPr>
          <a:xfrm>
            <a:off x="10156953" y="6008242"/>
            <a:ext cx="585320" cy="476828"/>
          </a:xfrm>
          <a:prstGeom prst="rect">
            <a:avLst/>
          </a:prstGeom>
        </p:spPr>
        <p:txBody>
          <a:bodyPr/>
          <a:lstStyle>
            <a:lvl1pPr>
              <a:defRPr sz="1600"/>
            </a:lvl1pPr>
          </a:lstStyle>
          <a:p>
            <a:endParaRPr lang="fr-FR"/>
          </a:p>
        </p:txBody>
      </p:sp>
      <p:sp>
        <p:nvSpPr>
          <p:cNvPr id="26" name="Espace réservé pour une image  25">
            <a:extLst>
              <a:ext uri="{FF2B5EF4-FFF2-40B4-BE49-F238E27FC236}">
                <a16:creationId xmlns:a16="http://schemas.microsoft.com/office/drawing/2014/main" id="{EAAE860F-A1CA-B76D-8183-261DEFBED72D}"/>
              </a:ext>
            </a:extLst>
          </p:cNvPr>
          <p:cNvSpPr>
            <a:spLocks noGrp="1"/>
          </p:cNvSpPr>
          <p:nvPr>
            <p:ph type="pic" sz="quarter" idx="36" hasCustomPrompt="1"/>
          </p:nvPr>
        </p:nvSpPr>
        <p:spPr>
          <a:xfrm>
            <a:off x="2681281" y="528638"/>
            <a:ext cx="2757487" cy="945347"/>
          </a:xfrm>
          <a:prstGeom prst="rect">
            <a:avLst/>
          </a:prstGeom>
        </p:spPr>
        <p:txBody>
          <a:bodyPr/>
          <a:lstStyle>
            <a:lvl1pPr marL="0" indent="0">
              <a:buNone/>
              <a:defRPr>
                <a:solidFill>
                  <a:schemeClr val="bg1"/>
                </a:solidFill>
              </a:defRPr>
            </a:lvl1pPr>
          </a:lstStyle>
          <a:p>
            <a:r>
              <a:rPr lang="fr-FR"/>
              <a:t>logo </a:t>
            </a:r>
            <a:r>
              <a:rPr lang="fr-FR" err="1"/>
              <a:t>innov</a:t>
            </a:r>
            <a:endParaRPr lang="fr-FR"/>
          </a:p>
        </p:txBody>
      </p:sp>
      <p:sp>
        <p:nvSpPr>
          <p:cNvPr id="27" name="Espace réservé pour une image  1">
            <a:extLst>
              <a:ext uri="{FF2B5EF4-FFF2-40B4-BE49-F238E27FC236}">
                <a16:creationId xmlns:a16="http://schemas.microsoft.com/office/drawing/2014/main" id="{C4BEB9A3-E31A-7420-033F-86F328690DA2}"/>
              </a:ext>
            </a:extLst>
          </p:cNvPr>
          <p:cNvSpPr>
            <a:spLocks noGrp="1"/>
          </p:cNvSpPr>
          <p:nvPr>
            <p:ph type="pic" sz="quarter" idx="16"/>
          </p:nvPr>
        </p:nvSpPr>
        <p:spPr>
          <a:xfrm rot="10800000">
            <a:off x="4774205" y="4447626"/>
            <a:ext cx="1236074" cy="1157832"/>
          </a:xfrm>
          <a:prstGeom prst="pie">
            <a:avLst>
              <a:gd name="adj1" fmla="val 16184527"/>
              <a:gd name="adj2" fmla="val 21599915"/>
            </a:avLst>
          </a:prstGeom>
          <a:solidFill>
            <a:srgbClr val="1A808E"/>
          </a:solidFill>
        </p:spPr>
        <p:txBody>
          <a:bodyPr/>
          <a:lstStyle>
            <a:lvl1pPr marL="0" indent="0">
              <a:buNone/>
              <a:defRPr>
                <a:noFill/>
              </a:defRPr>
            </a:lvl1pPr>
          </a:lstStyle>
          <a:p>
            <a:endParaRPr lang="fr-FR"/>
          </a:p>
        </p:txBody>
      </p:sp>
    </p:spTree>
    <p:extLst>
      <p:ext uri="{BB962C8B-B14F-4D97-AF65-F5344CB8AC3E}">
        <p14:creationId xmlns:p14="http://schemas.microsoft.com/office/powerpoint/2010/main" val="311246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sposition personnalisée">
    <p:bg>
      <p:bgPr>
        <a:solidFill>
          <a:srgbClr val="1A808E"/>
        </a:solidFill>
        <a:effectLst/>
      </p:bgPr>
    </p:bg>
    <p:spTree>
      <p:nvGrpSpPr>
        <p:cNvPr id="1" name=""/>
        <p:cNvGrpSpPr/>
        <p:nvPr/>
      </p:nvGrpSpPr>
      <p:grpSpPr>
        <a:xfrm>
          <a:off x="0" y="0"/>
          <a:ext cx="0" cy="0"/>
          <a:chOff x="0" y="0"/>
          <a:chExt cx="0" cy="0"/>
        </a:xfrm>
      </p:grpSpPr>
      <p:sp>
        <p:nvSpPr>
          <p:cNvPr id="4" name="Espace réservé pour une image  19">
            <a:extLst>
              <a:ext uri="{FF2B5EF4-FFF2-40B4-BE49-F238E27FC236}">
                <a16:creationId xmlns:a16="http://schemas.microsoft.com/office/drawing/2014/main" id="{0959716F-3976-9B93-14D1-A721AE9B07A9}"/>
              </a:ext>
            </a:extLst>
          </p:cNvPr>
          <p:cNvSpPr>
            <a:spLocks noGrp="1"/>
          </p:cNvSpPr>
          <p:nvPr>
            <p:ph type="pic" sz="quarter" idx="11"/>
          </p:nvPr>
        </p:nvSpPr>
        <p:spPr>
          <a:xfrm>
            <a:off x="1174232" y="365125"/>
            <a:ext cx="9470883" cy="8750300"/>
          </a:xfrm>
          <a:prstGeom prst="pie">
            <a:avLst>
              <a:gd name="adj1" fmla="val 16184527"/>
              <a:gd name="adj2" fmla="val 21599915"/>
            </a:avLst>
          </a:prstGeom>
          <a:solidFill>
            <a:srgbClr val="F0C82D"/>
          </a:solidFill>
          <a:ln>
            <a:solidFill>
              <a:schemeClr val="accent1"/>
            </a:solidFill>
          </a:ln>
        </p:spPr>
        <p:txBody>
          <a:bodyPr/>
          <a:lstStyle>
            <a:lvl1pPr>
              <a:defRPr>
                <a:solidFill>
                  <a:srgbClr val="F0C82D"/>
                </a:solidFill>
              </a:defRPr>
            </a:lvl1pPr>
          </a:lstStyle>
          <a:p>
            <a:endParaRPr lang="fr-FR"/>
          </a:p>
        </p:txBody>
      </p:sp>
      <p:sp>
        <p:nvSpPr>
          <p:cNvPr id="2" name="Titre 1">
            <a:extLst>
              <a:ext uri="{FF2B5EF4-FFF2-40B4-BE49-F238E27FC236}">
                <a16:creationId xmlns:a16="http://schemas.microsoft.com/office/drawing/2014/main" id="{E6D4F958-4765-55ED-5851-EDB2A5EDE786}"/>
              </a:ext>
            </a:extLst>
          </p:cNvPr>
          <p:cNvSpPr>
            <a:spLocks noGrp="1"/>
          </p:cNvSpPr>
          <p:nvPr>
            <p:ph type="title" hasCustomPrompt="1"/>
          </p:nvPr>
        </p:nvSpPr>
        <p:spPr>
          <a:xfrm>
            <a:off x="500063" y="1845459"/>
            <a:ext cx="4938705" cy="1325563"/>
          </a:xfrm>
          <a:prstGeom prst="rect">
            <a:avLst/>
          </a:prstGeom>
        </p:spPr>
        <p:txBody>
          <a:bodyPr/>
          <a:lstStyle>
            <a:lvl1pPr algn="r">
              <a:defRPr sz="3600" b="1" i="0">
                <a:solidFill>
                  <a:schemeClr val="bg1"/>
                </a:solidFill>
                <a:latin typeface="Poppins SemiBold" pitchFamily="2" charset="77"/>
                <a:cs typeface="Poppins SemiBold" pitchFamily="2" charset="77"/>
              </a:defRPr>
            </a:lvl1pPr>
          </a:lstStyle>
          <a:p>
            <a:r>
              <a:rPr lang="fr-FR"/>
              <a:t>Plénière #10</a:t>
            </a:r>
          </a:p>
        </p:txBody>
      </p:sp>
      <p:sp>
        <p:nvSpPr>
          <p:cNvPr id="9" name="Espace réservé du texte 8">
            <a:extLst>
              <a:ext uri="{FF2B5EF4-FFF2-40B4-BE49-F238E27FC236}">
                <a16:creationId xmlns:a16="http://schemas.microsoft.com/office/drawing/2014/main" id="{EBA0B40A-ACC4-FF57-6586-9D9FE0DA6CE4}"/>
              </a:ext>
            </a:extLst>
          </p:cNvPr>
          <p:cNvSpPr>
            <a:spLocks noGrp="1"/>
          </p:cNvSpPr>
          <p:nvPr>
            <p:ph type="body" sz="quarter" idx="12" hasCustomPrompt="1"/>
          </p:nvPr>
        </p:nvSpPr>
        <p:spPr>
          <a:xfrm>
            <a:off x="500064" y="2508240"/>
            <a:ext cx="4938705" cy="1325562"/>
          </a:xfrm>
          <a:prstGeom prst="rect">
            <a:avLst/>
          </a:prstGeom>
        </p:spPr>
        <p:txBody>
          <a:bodyPr/>
          <a:lstStyle>
            <a:lvl1pPr marL="0" indent="0" algn="r">
              <a:buNone/>
              <a:defRPr sz="3600">
                <a:solidFill>
                  <a:schemeClr val="bg1"/>
                </a:solidFill>
                <a:latin typeface="Poppins" pitchFamily="2" charset="77"/>
                <a:cs typeface="Poppins" pitchFamily="2" charset="77"/>
              </a:defRPr>
            </a:lvl1pPr>
          </a:lstStyle>
          <a:p>
            <a:pPr lvl="0"/>
            <a:r>
              <a:rPr lang="fr-FR"/>
              <a:t>Internationalisation et partenariats</a:t>
            </a:r>
          </a:p>
        </p:txBody>
      </p:sp>
      <p:sp>
        <p:nvSpPr>
          <p:cNvPr id="11" name="Espace réservé du texte 10">
            <a:extLst>
              <a:ext uri="{FF2B5EF4-FFF2-40B4-BE49-F238E27FC236}">
                <a16:creationId xmlns:a16="http://schemas.microsoft.com/office/drawing/2014/main" id="{B4D54335-35D8-F047-28F9-5ACB7640BA59}"/>
              </a:ext>
            </a:extLst>
          </p:cNvPr>
          <p:cNvSpPr>
            <a:spLocks noGrp="1"/>
          </p:cNvSpPr>
          <p:nvPr>
            <p:ph type="body" sz="quarter" idx="13" hasCustomPrompt="1"/>
          </p:nvPr>
        </p:nvSpPr>
        <p:spPr>
          <a:xfrm>
            <a:off x="3976688" y="4205276"/>
            <a:ext cx="1524000" cy="414337"/>
          </a:xfrm>
          <a:prstGeom prst="rect">
            <a:avLst/>
          </a:prstGeom>
        </p:spPr>
        <p:txBody>
          <a:bodyPr/>
          <a:lstStyle>
            <a:lvl1pPr marL="0" indent="0">
              <a:buNone/>
              <a:defRPr sz="1600" b="0" i="0">
                <a:solidFill>
                  <a:srgbClr val="F0C82D"/>
                </a:solidFill>
                <a:latin typeface="Poppins" pitchFamily="2" charset="77"/>
                <a:cs typeface="Poppins" pitchFamily="2" charset="77"/>
              </a:defRPr>
            </a:lvl1pPr>
            <a:lvl3pPr marL="914400" indent="0">
              <a:buNone/>
              <a:defRPr/>
            </a:lvl3pPr>
            <a:lvl5pPr marL="1828800" indent="0">
              <a:buFontTx/>
              <a:buNone/>
              <a:defRPr/>
            </a:lvl5pPr>
          </a:lstStyle>
          <a:p>
            <a:pPr lvl="0"/>
            <a:r>
              <a:rPr lang="fr-FR"/>
              <a:t>29 avril 2025</a:t>
            </a:r>
          </a:p>
        </p:txBody>
      </p:sp>
      <p:sp>
        <p:nvSpPr>
          <p:cNvPr id="13" name="Espace réservé du texte 12">
            <a:extLst>
              <a:ext uri="{FF2B5EF4-FFF2-40B4-BE49-F238E27FC236}">
                <a16:creationId xmlns:a16="http://schemas.microsoft.com/office/drawing/2014/main" id="{E34F7E6B-94F7-D39C-B5F5-8DA08F4CD367}"/>
              </a:ext>
            </a:extLst>
          </p:cNvPr>
          <p:cNvSpPr>
            <a:spLocks noGrp="1"/>
          </p:cNvSpPr>
          <p:nvPr>
            <p:ph type="body" sz="quarter" idx="14" hasCustomPrompt="1"/>
          </p:nvPr>
        </p:nvSpPr>
        <p:spPr>
          <a:xfrm>
            <a:off x="2128839" y="4540255"/>
            <a:ext cx="3414713" cy="546100"/>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Tour La Marseillaise – Marseille </a:t>
            </a:r>
          </a:p>
        </p:txBody>
      </p:sp>
      <p:sp>
        <p:nvSpPr>
          <p:cNvPr id="15" name="Espace réservé du texte 14">
            <a:extLst>
              <a:ext uri="{FF2B5EF4-FFF2-40B4-BE49-F238E27FC236}">
                <a16:creationId xmlns:a16="http://schemas.microsoft.com/office/drawing/2014/main" id="{A5F31E1E-85D0-391A-017D-C5F676AAA95E}"/>
              </a:ext>
            </a:extLst>
          </p:cNvPr>
          <p:cNvSpPr>
            <a:spLocks noGrp="1"/>
          </p:cNvSpPr>
          <p:nvPr>
            <p:ph type="body" sz="quarter" idx="15" hasCustomPrompt="1"/>
          </p:nvPr>
        </p:nvSpPr>
        <p:spPr>
          <a:xfrm>
            <a:off x="6010279" y="5043490"/>
            <a:ext cx="4233862" cy="414338"/>
          </a:xfrm>
          <a:prstGeom prst="rect">
            <a:avLst/>
          </a:prstGeom>
        </p:spPr>
        <p:txBody>
          <a:bodyPr/>
          <a:lstStyle>
            <a:lvl1pPr marL="0" indent="0">
              <a:buNone/>
              <a:defRPr sz="1600" b="0" i="0">
                <a:solidFill>
                  <a:schemeClr val="bg1"/>
                </a:solidFill>
                <a:latin typeface="Poppins" pitchFamily="2" charset="77"/>
                <a:cs typeface="Poppins" pitchFamily="2" charset="77"/>
              </a:defRPr>
            </a:lvl1pPr>
          </a:lstStyle>
          <a:p>
            <a:pPr lvl="0"/>
            <a:r>
              <a:rPr lang="fr-FR"/>
              <a:t>Département concerné (DGD…)</a:t>
            </a:r>
          </a:p>
        </p:txBody>
      </p:sp>
      <p:sp>
        <p:nvSpPr>
          <p:cNvPr id="16" name="Espace réservé du texte 27">
            <a:extLst>
              <a:ext uri="{FF2B5EF4-FFF2-40B4-BE49-F238E27FC236}">
                <a16:creationId xmlns:a16="http://schemas.microsoft.com/office/drawing/2014/main" id="{DAD4F5B5-CB82-A63B-C4F5-FB2DB27B257D}"/>
              </a:ext>
            </a:extLst>
          </p:cNvPr>
          <p:cNvSpPr>
            <a:spLocks noGrp="1"/>
          </p:cNvSpPr>
          <p:nvPr>
            <p:ph type="body" sz="quarter" idx="29"/>
          </p:nvPr>
        </p:nvSpPr>
        <p:spPr>
          <a:xfrm rot="16200000">
            <a:off x="9401487" y="4998832"/>
            <a:ext cx="679762" cy="2552799"/>
          </a:xfrm>
          <a:prstGeom prst="round2DiagRect">
            <a:avLst>
              <a:gd name="adj1" fmla="val 27713"/>
              <a:gd name="adj2" fmla="val 0"/>
            </a:avLst>
          </a:prstGeom>
          <a:solidFill>
            <a:schemeClr val="bg1"/>
          </a:solidFill>
        </p:spPr>
        <p:txBody>
          <a:bodyPr/>
          <a:lstStyle>
            <a:lvl1pPr marL="0" indent="0">
              <a:buNone/>
              <a:defRPr>
                <a:noFill/>
              </a:defRPr>
            </a:lvl1pPr>
          </a:lstStyle>
          <a:p>
            <a:pPr lvl="0"/>
            <a:endParaRPr lang="fr-FR"/>
          </a:p>
        </p:txBody>
      </p:sp>
      <p:sp>
        <p:nvSpPr>
          <p:cNvPr id="17" name="ZoneTexte 16">
            <a:extLst>
              <a:ext uri="{FF2B5EF4-FFF2-40B4-BE49-F238E27FC236}">
                <a16:creationId xmlns:a16="http://schemas.microsoft.com/office/drawing/2014/main" id="{5ACA4787-B724-65C2-5D66-0FA894B673FD}"/>
              </a:ext>
            </a:extLst>
          </p:cNvPr>
          <p:cNvSpPr txBox="1"/>
          <p:nvPr userDrawn="1"/>
        </p:nvSpPr>
        <p:spPr>
          <a:xfrm>
            <a:off x="6024559" y="5557844"/>
            <a:ext cx="2005015" cy="338554"/>
          </a:xfrm>
          <a:prstGeom prst="rect">
            <a:avLst/>
          </a:prstGeom>
          <a:noFill/>
        </p:spPr>
        <p:txBody>
          <a:bodyPr wrap="square" rtlCol="0">
            <a:spAutoFit/>
          </a:bodyPr>
          <a:lstStyle/>
          <a:p>
            <a:r>
              <a:rPr lang="fr-FR" sz="1600" b="0" i="0">
                <a:solidFill>
                  <a:schemeClr val="bg1"/>
                </a:solidFill>
                <a:latin typeface="Poppins Light" pitchFamily="2" charset="77"/>
                <a:cs typeface="Poppins Light" pitchFamily="2" charset="77"/>
              </a:rPr>
              <a:t>Un événement de </a:t>
            </a:r>
          </a:p>
        </p:txBody>
      </p:sp>
      <p:pic>
        <p:nvPicPr>
          <p:cNvPr id="19" name="Image 18" descr="Une image contenant Police, texte, Graphique, graphisme&#10;&#10;Le contenu généré par l’IA peut être incorrect.">
            <a:extLst>
              <a:ext uri="{FF2B5EF4-FFF2-40B4-BE49-F238E27FC236}">
                <a16:creationId xmlns:a16="http://schemas.microsoft.com/office/drawing/2014/main" id="{16B943CC-EBD1-DEF2-AFA9-BBF3044829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43608" y="5876752"/>
            <a:ext cx="2000254" cy="525284"/>
          </a:xfrm>
          <a:prstGeom prst="rect">
            <a:avLst/>
          </a:prstGeom>
        </p:spPr>
      </p:pic>
      <p:sp>
        <p:nvSpPr>
          <p:cNvPr id="20" name="ZoneTexte 19">
            <a:extLst>
              <a:ext uri="{FF2B5EF4-FFF2-40B4-BE49-F238E27FC236}">
                <a16:creationId xmlns:a16="http://schemas.microsoft.com/office/drawing/2014/main" id="{670D1EEC-C16F-EBB4-2F31-8974F5B5F142}"/>
              </a:ext>
            </a:extLst>
          </p:cNvPr>
          <p:cNvSpPr txBox="1"/>
          <p:nvPr userDrawn="1"/>
        </p:nvSpPr>
        <p:spPr>
          <a:xfrm>
            <a:off x="8334837" y="5538198"/>
            <a:ext cx="2279232" cy="338554"/>
          </a:xfrm>
          <a:prstGeom prst="rect">
            <a:avLst/>
          </a:prstGeom>
          <a:noFill/>
        </p:spPr>
        <p:txBody>
          <a:bodyPr wrap="square" rtlCol="0">
            <a:spAutoFit/>
          </a:bodyPr>
          <a:lstStyle/>
          <a:p>
            <a:r>
              <a:rPr lang="fr-FR" sz="1600" b="0" i="0">
                <a:solidFill>
                  <a:schemeClr val="bg1"/>
                </a:solidFill>
                <a:latin typeface="Poppins Light" pitchFamily="2" charset="77"/>
                <a:cs typeface="Poppins Light" pitchFamily="2" charset="77"/>
              </a:rPr>
              <a:t>En partenariat avec</a:t>
            </a:r>
          </a:p>
        </p:txBody>
      </p:sp>
      <p:sp>
        <p:nvSpPr>
          <p:cNvPr id="21" name="Espace réservé pour une image  21">
            <a:extLst>
              <a:ext uri="{FF2B5EF4-FFF2-40B4-BE49-F238E27FC236}">
                <a16:creationId xmlns:a16="http://schemas.microsoft.com/office/drawing/2014/main" id="{87BF2D12-58ED-19E1-056A-30D804F8B9BC}"/>
              </a:ext>
            </a:extLst>
          </p:cNvPr>
          <p:cNvSpPr>
            <a:spLocks noGrp="1"/>
          </p:cNvSpPr>
          <p:nvPr>
            <p:ph type="pic" sz="quarter" idx="33" hasCustomPrompt="1"/>
          </p:nvPr>
        </p:nvSpPr>
        <p:spPr>
          <a:xfrm>
            <a:off x="8631580" y="6016046"/>
            <a:ext cx="585320" cy="476828"/>
          </a:xfrm>
          <a:prstGeom prst="rect">
            <a:avLst/>
          </a:prstGeom>
        </p:spPr>
        <p:txBody>
          <a:bodyPr/>
          <a:lstStyle>
            <a:lvl1pPr marL="0" indent="0">
              <a:buNone/>
              <a:defRPr sz="1600"/>
            </a:lvl1pPr>
          </a:lstStyle>
          <a:p>
            <a:r>
              <a:rPr lang="fr-FR"/>
              <a:t>logo</a:t>
            </a:r>
          </a:p>
        </p:txBody>
      </p:sp>
      <p:sp>
        <p:nvSpPr>
          <p:cNvPr id="23" name="Espace réservé pour une image  21">
            <a:extLst>
              <a:ext uri="{FF2B5EF4-FFF2-40B4-BE49-F238E27FC236}">
                <a16:creationId xmlns:a16="http://schemas.microsoft.com/office/drawing/2014/main" id="{97E36ABC-E836-DC03-02D3-718263725814}"/>
              </a:ext>
            </a:extLst>
          </p:cNvPr>
          <p:cNvSpPr>
            <a:spLocks noGrp="1"/>
          </p:cNvSpPr>
          <p:nvPr>
            <p:ph type="pic" sz="quarter" idx="34" hasCustomPrompt="1"/>
          </p:nvPr>
        </p:nvSpPr>
        <p:spPr>
          <a:xfrm>
            <a:off x="9405022" y="6008242"/>
            <a:ext cx="585320" cy="476828"/>
          </a:xfrm>
          <a:prstGeom prst="rect">
            <a:avLst/>
          </a:prstGeom>
        </p:spPr>
        <p:txBody>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logo</a:t>
            </a:r>
          </a:p>
        </p:txBody>
      </p:sp>
      <p:sp>
        <p:nvSpPr>
          <p:cNvPr id="24" name="Espace réservé pour une image  21">
            <a:extLst>
              <a:ext uri="{FF2B5EF4-FFF2-40B4-BE49-F238E27FC236}">
                <a16:creationId xmlns:a16="http://schemas.microsoft.com/office/drawing/2014/main" id="{D45E79C9-50E1-708E-B6A9-E77AA8002A28}"/>
              </a:ext>
            </a:extLst>
          </p:cNvPr>
          <p:cNvSpPr>
            <a:spLocks noGrp="1"/>
          </p:cNvSpPr>
          <p:nvPr>
            <p:ph type="pic" sz="quarter" idx="35" hasCustomPrompt="1"/>
          </p:nvPr>
        </p:nvSpPr>
        <p:spPr>
          <a:xfrm>
            <a:off x="10156953" y="6008242"/>
            <a:ext cx="585320" cy="476828"/>
          </a:xfrm>
          <a:prstGeom prst="rect">
            <a:avLst/>
          </a:prstGeom>
        </p:spPr>
        <p:txBody>
          <a:bodyPr/>
          <a:lstStyle>
            <a:lvl1pPr marL="0" indent="0">
              <a:buNone/>
              <a:defRPr sz="1600"/>
            </a:lvl1pPr>
          </a:lstStyle>
          <a:p>
            <a:r>
              <a:rPr lang="fr-FR"/>
              <a:t>logo</a:t>
            </a:r>
          </a:p>
        </p:txBody>
      </p:sp>
      <p:sp>
        <p:nvSpPr>
          <p:cNvPr id="26" name="Espace réservé pour une image  25">
            <a:extLst>
              <a:ext uri="{FF2B5EF4-FFF2-40B4-BE49-F238E27FC236}">
                <a16:creationId xmlns:a16="http://schemas.microsoft.com/office/drawing/2014/main" id="{EAAE860F-A1CA-B76D-8183-261DEFBED72D}"/>
              </a:ext>
            </a:extLst>
          </p:cNvPr>
          <p:cNvSpPr>
            <a:spLocks noGrp="1"/>
          </p:cNvSpPr>
          <p:nvPr>
            <p:ph type="pic" sz="quarter" idx="36" hasCustomPrompt="1"/>
          </p:nvPr>
        </p:nvSpPr>
        <p:spPr>
          <a:xfrm>
            <a:off x="2681281" y="528638"/>
            <a:ext cx="2757487" cy="945347"/>
          </a:xfrm>
          <a:prstGeom prst="rect">
            <a:avLst/>
          </a:prstGeom>
        </p:spPr>
        <p:txBody>
          <a:bodyPr/>
          <a:lstStyle>
            <a:lvl1pPr marL="0" indent="0">
              <a:buNone/>
              <a:defRPr>
                <a:solidFill>
                  <a:schemeClr val="bg1"/>
                </a:solidFill>
              </a:defRPr>
            </a:lvl1pPr>
          </a:lstStyle>
          <a:p>
            <a:r>
              <a:rPr lang="fr-FR"/>
              <a:t>logo </a:t>
            </a:r>
            <a:r>
              <a:rPr lang="fr-FR" err="1"/>
              <a:t>innov</a:t>
            </a:r>
            <a:r>
              <a:rPr lang="fr-FR"/>
              <a:t> </a:t>
            </a:r>
          </a:p>
        </p:txBody>
      </p:sp>
      <p:sp>
        <p:nvSpPr>
          <p:cNvPr id="27" name="Espace réservé pour une image  1">
            <a:extLst>
              <a:ext uri="{FF2B5EF4-FFF2-40B4-BE49-F238E27FC236}">
                <a16:creationId xmlns:a16="http://schemas.microsoft.com/office/drawing/2014/main" id="{C4BEB9A3-E31A-7420-033F-86F328690DA2}"/>
              </a:ext>
            </a:extLst>
          </p:cNvPr>
          <p:cNvSpPr>
            <a:spLocks noGrp="1"/>
          </p:cNvSpPr>
          <p:nvPr>
            <p:ph type="pic" sz="quarter" idx="16"/>
          </p:nvPr>
        </p:nvSpPr>
        <p:spPr>
          <a:xfrm rot="10800000">
            <a:off x="4774205" y="4447626"/>
            <a:ext cx="1236074" cy="1157832"/>
          </a:xfrm>
          <a:prstGeom prst="pie">
            <a:avLst>
              <a:gd name="adj1" fmla="val 16184527"/>
              <a:gd name="adj2" fmla="val 21599915"/>
            </a:avLst>
          </a:prstGeom>
          <a:solidFill>
            <a:srgbClr val="F0C82D"/>
          </a:solidFill>
        </p:spPr>
        <p:txBody>
          <a:bodyPr/>
          <a:lstStyle>
            <a:lvl1pPr marL="0" indent="0">
              <a:buNone/>
              <a:defRPr>
                <a:noFill/>
              </a:defRPr>
            </a:lvl1pPr>
          </a:lstStyle>
          <a:p>
            <a:endParaRPr lang="fr-FR"/>
          </a:p>
        </p:txBody>
      </p:sp>
    </p:spTree>
    <p:extLst>
      <p:ext uri="{BB962C8B-B14F-4D97-AF65-F5344CB8AC3E}">
        <p14:creationId xmlns:p14="http://schemas.microsoft.com/office/powerpoint/2010/main" val="28452503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32F8FD24-934B-C5E4-DDF3-F83585D203FC}"/>
              </a:ext>
            </a:extLst>
          </p:cNvPr>
          <p:cNvSpPr>
            <a:spLocks noGrp="1"/>
          </p:cNvSpPr>
          <p:nvPr>
            <p:ph type="sldNum" sz="quarter" idx="4"/>
          </p:nvPr>
        </p:nvSpPr>
        <p:spPr>
          <a:xfrm>
            <a:off x="4724400" y="6034072"/>
            <a:ext cx="2743200" cy="365125"/>
          </a:xfrm>
          <a:prstGeom prst="rect">
            <a:avLst/>
          </a:prstGeom>
        </p:spPr>
        <p:txBody>
          <a:bodyPr vert="horz" lIns="91440" tIns="45720" rIns="91440" bIns="45720" rtlCol="0" anchor="t"/>
          <a:lstStyle>
            <a:lvl1pPr algn="ctr">
              <a:defRPr sz="1200" b="1">
                <a:solidFill>
                  <a:srgbClr val="57565A"/>
                </a:solidFill>
                <a:latin typeface="Poppins" pitchFamily="2" charset="77"/>
                <a:cs typeface="Poppins" pitchFamily="2" charset="77"/>
              </a:defRPr>
            </a:lvl1pPr>
          </a:lstStyle>
          <a:p>
            <a:fld id="{52D2E2B4-40A2-954D-BBCC-ABFE8C38BCC8}" type="slidenum">
              <a:rPr lang="fr-FR" smtClean="0"/>
              <a:pPr/>
              <a:t>‹#›</a:t>
            </a:fld>
            <a:endParaRPr lang="fr-FR"/>
          </a:p>
        </p:txBody>
      </p:sp>
    </p:spTree>
    <p:extLst>
      <p:ext uri="{BB962C8B-B14F-4D97-AF65-F5344CB8AC3E}">
        <p14:creationId xmlns:p14="http://schemas.microsoft.com/office/powerpoint/2010/main" val="2246059916"/>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672" r:id="rId3"/>
    <p:sldLayoutId id="2147483682" r:id="rId4"/>
    <p:sldLayoutId id="2147483673" r:id="rId5"/>
    <p:sldLayoutId id="2147483698" r:id="rId6"/>
    <p:sldLayoutId id="2147483671" r:id="rId7"/>
    <p:sldLayoutId id="2147483704" r:id="rId8"/>
    <p:sldLayoutId id="2147483703" r:id="rId9"/>
    <p:sldLayoutId id="2147483706" r:id="rId10"/>
    <p:sldLayoutId id="2147483705" r:id="rId11"/>
    <p:sldLayoutId id="2147483678" r:id="rId12"/>
    <p:sldLayoutId id="2147483652" r:id="rId13"/>
    <p:sldLayoutId id="2147483700" r:id="rId14"/>
    <p:sldLayoutId id="2147483699" r:id="rId15"/>
    <p:sldLayoutId id="2147483701" r:id="rId16"/>
    <p:sldLayoutId id="2147483661" r:id="rId17"/>
    <p:sldLayoutId id="2147483662" r:id="rId18"/>
    <p:sldLayoutId id="2147483663" r:id="rId19"/>
    <p:sldLayoutId id="2147483675" r:id="rId20"/>
    <p:sldLayoutId id="2147483653" r:id="rId21"/>
    <p:sldLayoutId id="2147483676" r:id="rId22"/>
    <p:sldLayoutId id="2147483664" r:id="rId23"/>
    <p:sldLayoutId id="2147483677" r:id="rId24"/>
    <p:sldLayoutId id="2147483702" r:id="rId25"/>
    <p:sldLayoutId id="2147483674" r:id="rId26"/>
    <p:sldLayoutId id="2147483707" r:id="rId27"/>
    <p:sldLayoutId id="2147483709"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8DBAED6-9E07-6C7F-684D-ABBA748B8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E0299ED-282D-AD57-F573-8DF5B6FF86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DDE957-BC66-C655-46E9-D21AB3E4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E98F4B-3C18-564C-A57C-84A4715B5DD0}" type="datetimeFigureOut">
              <a:rPr lang="fr-FR" smtClean="0"/>
              <a:t>17/02/2026</a:t>
            </a:fld>
            <a:endParaRPr lang="fr-FR"/>
          </a:p>
        </p:txBody>
      </p:sp>
      <p:sp>
        <p:nvSpPr>
          <p:cNvPr id="5" name="Espace réservé du pied de page 4">
            <a:extLst>
              <a:ext uri="{FF2B5EF4-FFF2-40B4-BE49-F238E27FC236}">
                <a16:creationId xmlns:a16="http://schemas.microsoft.com/office/drawing/2014/main" id="{7337FD35-720D-98D0-3C9F-92C0387A2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AE82B2C-BE98-89C5-2550-856726652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D2E2B4-40A2-954D-BBCC-ABFE8C38BCC8}" type="slidenum">
              <a:rPr lang="fr-FR" smtClean="0"/>
              <a:t>‹#›</a:t>
            </a:fld>
            <a:endParaRPr lang="fr-FR"/>
          </a:p>
        </p:txBody>
      </p:sp>
    </p:spTree>
    <p:extLst>
      <p:ext uri="{BB962C8B-B14F-4D97-AF65-F5344CB8AC3E}">
        <p14:creationId xmlns:p14="http://schemas.microsoft.com/office/powerpoint/2010/main" val="13377777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hyperlink" Target="https://eic.ec.europa.eu/index_en" TargetMode="Externa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hyperlink" Target="mailto:pcn-eic-eclaireur@recherche.gouv.fr" TargetMode="External"/><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hyperlink" Target="https://www.horizon-europe.gouv.fr/inscription-liste-eic-pathfinder-transition" TargetMode="External"/><Relationship Id="rId11" Type="http://schemas.openxmlformats.org/officeDocument/2006/relationships/image" Target="../media/image76.png"/><Relationship Id="rId5" Type="http://schemas.openxmlformats.org/officeDocument/2006/relationships/hyperlink" Target="https://www.linkedin.com/company/pcn-conseil-europ&#233;en-de-l-innovation-eic/?viewAsMember=true" TargetMode="External"/><Relationship Id="rId10" Type="http://schemas.openxmlformats.org/officeDocument/2006/relationships/image" Target="../media/image75.png"/><Relationship Id="rId4" Type="http://schemas.openxmlformats.org/officeDocument/2006/relationships/hyperlink" Target="https://www.horizon-europe.gouv.fr/eic" TargetMode="External"/><Relationship Id="rId9" Type="http://schemas.openxmlformats.org/officeDocument/2006/relationships/image" Target="../media/image74.jpeg"/></Relationships>
</file>

<file path=ppt/slides/_rels/slide4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hyperlink" Target="https://www.horizon-europe.gouv.fr/relais-horizon-europe" TargetMode="External"/><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hyperlink" Target="https://www.linkedin.com/company/pcn-conseil-europ%C3%A9en-de-l-innovation-eic/?viewAsMember=true"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82.png"/><Relationship Id="rId11" Type="http://schemas.openxmlformats.org/officeDocument/2006/relationships/hyperlink" Target="mailto:pcn-eic-accelerateur@recherche.gouv.fr" TargetMode="External"/><Relationship Id="rId5" Type="http://schemas.openxmlformats.org/officeDocument/2006/relationships/image" Target="../media/image81.png"/><Relationship Id="rId10" Type="http://schemas.openxmlformats.org/officeDocument/2006/relationships/image" Target="../media/image75.png"/><Relationship Id="rId4" Type="http://schemas.openxmlformats.org/officeDocument/2006/relationships/image" Target="../media/image80.png"/><Relationship Id="rId9" Type="http://schemas.openxmlformats.org/officeDocument/2006/relationships/image" Target="../media/image76.png"/><Relationship Id="rId1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image" Target="../media/image99.png"/><Relationship Id="rId7" Type="http://schemas.openxmlformats.org/officeDocument/2006/relationships/image" Target="../media/image115.pn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notesSlide" Target="../notesSlides/notesSlide29.xml"/><Relationship Id="rId16" Type="http://schemas.openxmlformats.org/officeDocument/2006/relationships/image" Target="../media/image123.svg"/><Relationship Id="rId20" Type="http://schemas.openxmlformats.org/officeDocument/2006/relationships/image" Target="../media/image127.svg"/><Relationship Id="rId1" Type="http://schemas.openxmlformats.org/officeDocument/2006/relationships/slideLayout" Target="../slideLayouts/slideLayout41.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13.sv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2.png"/><Relationship Id="rId9" Type="http://schemas.openxmlformats.org/officeDocument/2006/relationships/hyperlink" Target="https://www.linkedin.com/company/citadel-euroclusters-project/" TargetMode="External"/><Relationship Id="rId14" Type="http://schemas.openxmlformats.org/officeDocument/2006/relationships/image" Target="../media/image121.svg"/></Relationships>
</file>

<file path=ppt/slides/_rels/slide56.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8.jpe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131.jpeg"/><Relationship Id="rId11" Type="http://schemas.openxmlformats.org/officeDocument/2006/relationships/image" Target="../media/image136.png"/><Relationship Id="rId5" Type="http://schemas.openxmlformats.org/officeDocument/2006/relationships/image" Target="../media/image130.jpe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27.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s>
</file>

<file path=ppt/slides/_rels/slide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87.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https://pbs.twimg.com/profile_images/1651205079943217152/gGCVpivi_400x400.jpg" TargetMode="External"/><Relationship Id="rId18" Type="http://schemas.openxmlformats.org/officeDocument/2006/relationships/image" Target="../media/image168.png"/><Relationship Id="rId3" Type="http://schemas.openxmlformats.org/officeDocument/2006/relationships/image" Target="../media/image154.png"/><Relationship Id="rId21" Type="http://schemas.openxmlformats.org/officeDocument/2006/relationships/image" Target="../media/image171.png"/><Relationship Id="rId7" Type="http://schemas.openxmlformats.org/officeDocument/2006/relationships/image" Target="../media/image158.png"/><Relationship Id="rId12" Type="http://schemas.openxmlformats.org/officeDocument/2006/relationships/image" Target="../media/image163.jpeg"/><Relationship Id="rId17" Type="http://schemas.openxmlformats.org/officeDocument/2006/relationships/image" Target="../media/image167.png"/><Relationship Id="rId2" Type="http://schemas.openxmlformats.org/officeDocument/2006/relationships/image" Target="../media/image153.png"/><Relationship Id="rId16" Type="http://schemas.openxmlformats.org/officeDocument/2006/relationships/image" Target="../media/image166.png"/><Relationship Id="rId20" Type="http://schemas.openxmlformats.org/officeDocument/2006/relationships/image" Target="../media/image170.jpeg"/><Relationship Id="rId1" Type="http://schemas.openxmlformats.org/officeDocument/2006/relationships/slideLayout" Target="../slideLayouts/slideLayout35.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5" Type="http://schemas.openxmlformats.org/officeDocument/2006/relationships/image" Target="../media/image165.png"/><Relationship Id="rId10" Type="http://schemas.openxmlformats.org/officeDocument/2006/relationships/image" Target="../media/image161.jpeg"/><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4.png"/></Relationships>
</file>

<file path=ppt/slides/_rels/slide63.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64.png"/><Relationship Id="rId18" Type="http://schemas.openxmlformats.org/officeDocument/2006/relationships/image" Target="../media/image183.jpeg"/><Relationship Id="rId3" Type="http://schemas.openxmlformats.org/officeDocument/2006/relationships/image" Target="../media/image173.jpeg"/><Relationship Id="rId7" Type="http://schemas.openxmlformats.org/officeDocument/2006/relationships/image" Target="../media/image176.jpeg"/><Relationship Id="rId12" Type="http://schemas.openxmlformats.org/officeDocument/2006/relationships/image" Target="../media/image181.png"/><Relationship Id="rId17" Type="http://schemas.openxmlformats.org/officeDocument/2006/relationships/image" Target="../media/image71.png"/><Relationship Id="rId2" Type="http://schemas.openxmlformats.org/officeDocument/2006/relationships/image" Target="../media/image172.jpeg"/><Relationship Id="rId16" Type="http://schemas.openxmlformats.org/officeDocument/2006/relationships/image" Target="../media/image182.jpeg"/><Relationship Id="rId1" Type="http://schemas.openxmlformats.org/officeDocument/2006/relationships/slideLayout" Target="../slideLayouts/slideLayout28.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hyperlink" Target="http://www.incubateur-impulse.com/" TargetMode="External"/><Relationship Id="rId15" Type="http://schemas.openxmlformats.org/officeDocument/2006/relationships/image" Target="https://pbs.twimg.com/profile_images/1651205079943217152/gGCVpivi_400x400.jpg" TargetMode="External"/><Relationship Id="rId10" Type="http://schemas.openxmlformats.org/officeDocument/2006/relationships/image" Target="../media/image179.png"/><Relationship Id="rId4" Type="http://schemas.openxmlformats.org/officeDocument/2006/relationships/image" Target="../media/image174.jpeg"/><Relationship Id="rId9" Type="http://schemas.openxmlformats.org/officeDocument/2006/relationships/image" Target="../media/image178.jpeg"/><Relationship Id="rId1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8" Type="http://schemas.openxmlformats.org/officeDocument/2006/relationships/image" Target="../media/image189.jpeg"/><Relationship Id="rId13" Type="http://schemas.openxmlformats.org/officeDocument/2006/relationships/image" Target="../media/image163.jpeg"/><Relationship Id="rId18" Type="http://schemas.openxmlformats.org/officeDocument/2006/relationships/image" Target="../media/image192.jpeg"/><Relationship Id="rId3" Type="http://schemas.openxmlformats.org/officeDocument/2006/relationships/image" Target="../media/image184.jpeg"/><Relationship Id="rId21" Type="http://schemas.openxmlformats.org/officeDocument/2006/relationships/image" Target="../media/image171.png"/><Relationship Id="rId7" Type="http://schemas.openxmlformats.org/officeDocument/2006/relationships/image" Target="../media/image188.png"/><Relationship Id="rId12" Type="http://schemas.openxmlformats.org/officeDocument/2006/relationships/image" Target="../media/image164.png"/><Relationship Id="rId17" Type="http://schemas.openxmlformats.org/officeDocument/2006/relationships/image" Target="../media/image191.png"/><Relationship Id="rId2" Type="http://schemas.openxmlformats.org/officeDocument/2006/relationships/image" Target="../media/image172.jpeg"/><Relationship Id="rId16" Type="http://schemas.openxmlformats.org/officeDocument/2006/relationships/image" Target="../media/image190.jpeg"/><Relationship Id="rId20" Type="http://schemas.openxmlformats.org/officeDocument/2006/relationships/image" Target="../media/image194.png"/><Relationship Id="rId1" Type="http://schemas.openxmlformats.org/officeDocument/2006/relationships/slideLayout" Target="../slideLayouts/slideLayout28.xml"/><Relationship Id="rId6" Type="http://schemas.openxmlformats.org/officeDocument/2006/relationships/image" Target="../media/image187.jpeg"/><Relationship Id="rId11" Type="http://schemas.openxmlformats.org/officeDocument/2006/relationships/image" Target="../media/image181.png"/><Relationship Id="rId5" Type="http://schemas.openxmlformats.org/officeDocument/2006/relationships/image" Target="../media/image186.jpeg"/><Relationship Id="rId15" Type="http://schemas.openxmlformats.org/officeDocument/2006/relationships/image" Target="../media/image169.png"/><Relationship Id="rId10" Type="http://schemas.openxmlformats.org/officeDocument/2006/relationships/image" Target="../media/image180.png"/><Relationship Id="rId19" Type="http://schemas.openxmlformats.org/officeDocument/2006/relationships/image" Target="../media/image193.jpeg"/><Relationship Id="rId4" Type="http://schemas.openxmlformats.org/officeDocument/2006/relationships/image" Target="../media/image185.jpeg"/><Relationship Id="rId9" Type="http://schemas.openxmlformats.org/officeDocument/2006/relationships/image" Target="../media/image179.png"/><Relationship Id="rId14" Type="http://schemas.openxmlformats.org/officeDocument/2006/relationships/image" Target="https://pbs.twimg.com/profile_images/1651205079943217152/gGCVpivi_400x400.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4.jpe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hyperlink" Target="https://cesam-carto.univ-amu.fr/" TargetMode="Externa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8" Type="http://schemas.openxmlformats.org/officeDocument/2006/relationships/hyperlink" Target="mailto:sirine.hassen@institut-cognition.com" TargetMode="External"/><Relationship Id="rId13" Type="http://schemas.openxmlformats.org/officeDocument/2006/relationships/hyperlink" Target="mailto:sophia.murat-el-houdigui@inrae.fr" TargetMode="External"/><Relationship Id="rId3" Type="http://schemas.openxmlformats.org/officeDocument/2006/relationships/hyperlink" Target="mailto:laure.verrier@cnrs.fr" TargetMode="External"/><Relationship Id="rId7" Type="http://schemas.openxmlformats.org/officeDocument/2006/relationships/hyperlink" Target="mailto:giuseppe.lamanna@univ-amu.fr" TargetMode="External"/><Relationship Id="rId12" Type="http://schemas.openxmlformats.org/officeDocument/2006/relationships/hyperlink" Target="mailto:sylvie.modeste@inrae.fr" TargetMode="External"/><Relationship Id="rId17" Type="http://schemas.openxmlformats.org/officeDocument/2006/relationships/hyperlink" Target="mailto:jules.espiau@cnrs.fr" TargetMode="External"/><Relationship Id="rId2" Type="http://schemas.openxmlformats.org/officeDocument/2006/relationships/hyperlink" Target="mailto:lea.BECHINI@univ-amu.fr" TargetMode="External"/><Relationship Id="rId16" Type="http://schemas.openxmlformats.org/officeDocument/2006/relationships/hyperlink" Target="mailto:cheikh.NDIAYE@univ-amu.fr" TargetMode="External"/><Relationship Id="rId1" Type="http://schemas.openxmlformats.org/officeDocument/2006/relationships/slideLayout" Target="../slideLayouts/slideLayout30.xml"/><Relationship Id="rId6" Type="http://schemas.openxmlformats.org/officeDocument/2006/relationships/hyperlink" Target="mailto:ella.DE-GAULEJAC@univ-amu.fr" TargetMode="External"/><Relationship Id="rId11" Type="http://schemas.openxmlformats.org/officeDocument/2006/relationships/hyperlink" Target="mailto:benoit.leduc@cnrs.fr" TargetMode="External"/><Relationship Id="rId5" Type="http://schemas.openxmlformats.org/officeDocument/2006/relationships/hyperlink" Target="mailto:millert@ipc.unicancer.fr" TargetMode="External"/><Relationship Id="rId15" Type="http://schemas.openxmlformats.org/officeDocument/2006/relationships/hyperlink" Target="mailto:guillaume.chavanne@lis-lab.fr" TargetMode="External"/><Relationship Id="rId10" Type="http://schemas.openxmlformats.org/officeDocument/2006/relationships/hyperlink" Target="mailto:georges.caillibotte@cnrs.fr" TargetMode="External"/><Relationship Id="rId4" Type="http://schemas.openxmlformats.org/officeDocument/2006/relationships/hyperlink" Target="mailto:christel.NAVARRO@univ-amu.fr" TargetMode="External"/><Relationship Id="rId9" Type="http://schemas.openxmlformats.org/officeDocument/2006/relationships/hyperlink" Target="mailto:yohan.MARTINETTO@univ-amu.fr" TargetMode="External"/><Relationship Id="rId14" Type="http://schemas.openxmlformats.org/officeDocument/2006/relationships/hyperlink" Target="mailto:mahenc@lma.cnrs-mrs.fr"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196.jpeg"/></Relationships>
</file>

<file path=ppt/slides/_rels/slide71.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image" Target="../media/image197.png"/><Relationship Id="rId1" Type="http://schemas.openxmlformats.org/officeDocument/2006/relationships/slideLayout" Target="../slideLayouts/slideLayout37.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72.xml.rels><?xml version="1.0" encoding="UTF-8" standalone="yes"?>
<Relationships xmlns="http://schemas.openxmlformats.org/package/2006/relationships"><Relationship Id="rId3" Type="http://schemas.openxmlformats.org/officeDocument/2006/relationships/hyperlink" Target="mailto:accelerer@emse.fr" TargetMode="External"/><Relationship Id="rId2" Type="http://schemas.openxmlformats.org/officeDocument/2006/relationships/image" Target="../media/image204.png"/><Relationship Id="rId1" Type="http://schemas.openxmlformats.org/officeDocument/2006/relationships/slideLayout" Target="../slideLayouts/slideLayout37.xml"/><Relationship Id="rId5" Type="http://schemas.openxmlformats.org/officeDocument/2006/relationships/image" Target="../media/image206.png"/><Relationship Id="rId4" Type="http://schemas.openxmlformats.org/officeDocument/2006/relationships/image" Target="../media/image205.png"/></Relationships>
</file>

<file path=ppt/slides/_rels/slide7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196.jpeg"/></Relationships>
</file>

<file path=ppt/slides/_rels/slide7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30.xml"/><Relationship Id="rId6" Type="http://schemas.openxmlformats.org/officeDocument/2006/relationships/hyperlink" Target="http://www.risingsud.fr/" TargetMode="External"/><Relationship Id="rId5" Type="http://schemas.openxmlformats.org/officeDocument/2006/relationships/image" Target="../media/image212.jpeg"/><Relationship Id="rId4" Type="http://schemas.openxmlformats.org/officeDocument/2006/relationships/image" Target="../media/image211.jpeg"/></Relationships>
</file>

<file path=ppt/slides/_rels/slide76.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7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35.xml"/><Relationship Id="rId1" Type="http://schemas.openxmlformats.org/officeDocument/2006/relationships/slideLayout" Target="../slideLayouts/slideLayout36.xml"/><Relationship Id="rId5" Type="http://schemas.openxmlformats.org/officeDocument/2006/relationships/image" Target="../media/image220.png"/><Relationship Id="rId4" Type="http://schemas.openxmlformats.org/officeDocument/2006/relationships/image" Target="../media/image219.png"/></Relationships>
</file>

<file path=ppt/slides/_rels/slide78.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notesSlide" Target="../notesSlides/notesSlide36.xml"/><Relationship Id="rId7" Type="http://schemas.openxmlformats.org/officeDocument/2006/relationships/image" Target="../media/image221.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hyperlink" Target="https://www.risingsud.fr/actualites/nos-actualites/embarquez-avec-risingsud-dans-laccelerateur-le-transatlantique" TargetMode="External"/><Relationship Id="rId11" Type="http://schemas.openxmlformats.org/officeDocument/2006/relationships/hyperlink" Target="https://www.risingsud.fr/actualites/appels-a-candidature-risingsud/candidatez-au-bootcamp-een-berlin-x-dmea-2026" TargetMode="External"/><Relationship Id="rId5" Type="http://schemas.openxmlformats.org/officeDocument/2006/relationships/image" Target="../media/image214.png"/><Relationship Id="rId10" Type="http://schemas.openxmlformats.org/officeDocument/2006/relationships/hyperlink" Target="https://www.b2match.com/e/mwc-open-innovation-challenge-2026" TargetMode="External"/><Relationship Id="rId4" Type="http://schemas.openxmlformats.org/officeDocument/2006/relationships/image" Target="../media/image213.png"/><Relationship Id="rId9" Type="http://schemas.openxmlformats.org/officeDocument/2006/relationships/hyperlink" Target="https://www.risingsud.fr/actualites/nos-actualites/developpez-votre-business-au-maroc-avec-risingsud?utm_source=newsletter&amp;utm_medium=email&amp;utm_campaign=L%27HEBDO+11+d%C3%A9cembre+2025&amp;utm_id=318"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mailto:nchehanne@risingsud.fr" TargetMode="External"/><Relationship Id="rId3" Type="http://schemas.openxmlformats.org/officeDocument/2006/relationships/notesSlide" Target="../notesSlides/notesSlide37.xml"/><Relationship Id="rId7" Type="http://schemas.openxmlformats.org/officeDocument/2006/relationships/image" Target="../media/image222.svg"/><Relationship Id="rId2" Type="http://schemas.openxmlformats.org/officeDocument/2006/relationships/slideLayout" Target="../slideLayouts/slideLayout36.xml"/><Relationship Id="rId1" Type="http://schemas.openxmlformats.org/officeDocument/2006/relationships/tags" Target="../tags/tag2.xml"/><Relationship Id="rId6" Type="http://schemas.openxmlformats.org/officeDocument/2006/relationships/image" Target="../media/image221.png"/><Relationship Id="rId11" Type="http://schemas.openxmlformats.org/officeDocument/2006/relationships/hyperlink" Target="mailto:rramaye@risingsud.fr" TargetMode="External"/><Relationship Id="rId5" Type="http://schemas.openxmlformats.org/officeDocument/2006/relationships/image" Target="../media/image214.png"/><Relationship Id="rId10" Type="http://schemas.openxmlformats.org/officeDocument/2006/relationships/hyperlink" Target="mailto:ffarne@risingsud.fr" TargetMode="External"/><Relationship Id="rId4" Type="http://schemas.openxmlformats.org/officeDocument/2006/relationships/image" Target="../media/image213.png"/><Relationship Id="rId9" Type="http://schemas.openxmlformats.org/officeDocument/2006/relationships/hyperlink" Target="mailto:msommier@risingsud.fr"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hyperlink" Target="mailto:Clubinnovprovence@ampmetropole.fr" TargetMode="External"/><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hyperlink" Target="mailto:Innovation@ampmetropole.f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pour une image  13" descr="visu version finale DeepTech Marseille Main.jpg">
            <a:extLst>
              <a:ext uri="{FF2B5EF4-FFF2-40B4-BE49-F238E27FC236}">
                <a16:creationId xmlns:a16="http://schemas.microsoft.com/office/drawing/2014/main" id="{9A4EFEED-D2DF-D4B2-3471-0FC131D84BC3}"/>
              </a:ext>
            </a:extLst>
          </p:cNvPr>
          <p:cNvPicPr>
            <a:picLocks noGrp="1" noChangeAspect="1"/>
          </p:cNvPicPr>
          <p:nvPr>
            <p:ph type="pic" sz="quarter" idx="11"/>
          </p:nvPr>
        </p:nvPicPr>
        <p:blipFill>
          <a:blip r:embed="rId3"/>
          <a:stretch>
            <a:fillRect/>
          </a:stretch>
        </p:blipFill>
        <p:spPr>
          <a:xfrm>
            <a:off x="2193431" y="1024033"/>
            <a:ext cx="7432484" cy="7432484"/>
          </a:xfrm>
        </p:spPr>
      </p:pic>
      <p:sp>
        <p:nvSpPr>
          <p:cNvPr id="3" name="Titre 2">
            <a:extLst>
              <a:ext uri="{FF2B5EF4-FFF2-40B4-BE49-F238E27FC236}">
                <a16:creationId xmlns:a16="http://schemas.microsoft.com/office/drawing/2014/main" id="{2EB24ED6-1D9F-5D6C-3C1A-073467564ED1}"/>
              </a:ext>
            </a:extLst>
          </p:cNvPr>
          <p:cNvSpPr>
            <a:spLocks noGrp="1"/>
          </p:cNvSpPr>
          <p:nvPr>
            <p:ph type="title"/>
          </p:nvPr>
        </p:nvSpPr>
        <p:spPr/>
        <p:txBody>
          <a:bodyPr/>
          <a:lstStyle/>
          <a:p>
            <a:r>
              <a:rPr lang="fr-FR"/>
              <a:t>Club </a:t>
            </a:r>
            <a:r>
              <a:rPr lang="fr-FR" err="1"/>
              <a:t>Innov</a:t>
            </a:r>
            <a:r>
              <a:rPr lang="fr-FR"/>
              <a:t> Provence</a:t>
            </a:r>
          </a:p>
        </p:txBody>
      </p:sp>
      <p:sp>
        <p:nvSpPr>
          <p:cNvPr id="4" name="Espace réservé du texte 3">
            <a:extLst>
              <a:ext uri="{FF2B5EF4-FFF2-40B4-BE49-F238E27FC236}">
                <a16:creationId xmlns:a16="http://schemas.microsoft.com/office/drawing/2014/main" id="{A31F3907-7365-100C-F75A-EF42319D5FFC}"/>
              </a:ext>
            </a:extLst>
          </p:cNvPr>
          <p:cNvSpPr>
            <a:spLocks noGrp="1"/>
          </p:cNvSpPr>
          <p:nvPr>
            <p:ph type="body" sz="quarter" idx="12"/>
          </p:nvPr>
        </p:nvSpPr>
        <p:spPr>
          <a:xfrm>
            <a:off x="500064" y="2767032"/>
            <a:ext cx="4938705" cy="1325562"/>
          </a:xfrm>
        </p:spPr>
        <p:txBody>
          <a:bodyPr lIns="91440" tIns="45720" rIns="91440" bIns="45720" anchor="t"/>
          <a:lstStyle/>
          <a:p>
            <a:endParaRPr lang="fr-FR">
              <a:latin typeface="Poppins"/>
              <a:cs typeface="Poppins"/>
            </a:endParaRPr>
          </a:p>
          <a:p>
            <a:r>
              <a:rPr lang="fr-FR">
                <a:latin typeface="Poppins"/>
                <a:cs typeface="Poppins"/>
              </a:rPr>
              <a:t>Edition </a:t>
            </a:r>
            <a:r>
              <a:rPr lang="fr-FR" err="1">
                <a:latin typeface="Poppins"/>
                <a:cs typeface="Poppins"/>
              </a:rPr>
              <a:t>Deeptech</a:t>
            </a:r>
          </a:p>
        </p:txBody>
      </p:sp>
      <p:sp>
        <p:nvSpPr>
          <p:cNvPr id="5" name="Espace réservé du texte 4">
            <a:extLst>
              <a:ext uri="{FF2B5EF4-FFF2-40B4-BE49-F238E27FC236}">
                <a16:creationId xmlns:a16="http://schemas.microsoft.com/office/drawing/2014/main" id="{E5B16BE8-FC2D-DBCD-66EE-7D3A06525CED}"/>
              </a:ext>
            </a:extLst>
          </p:cNvPr>
          <p:cNvSpPr>
            <a:spLocks noGrp="1"/>
          </p:cNvSpPr>
          <p:nvPr>
            <p:ph type="body" sz="quarter" idx="13"/>
          </p:nvPr>
        </p:nvSpPr>
        <p:spPr>
          <a:xfrm>
            <a:off x="3084324" y="4021151"/>
            <a:ext cx="2414588" cy="414337"/>
          </a:xfrm>
        </p:spPr>
        <p:txBody>
          <a:bodyPr lIns="91440" tIns="45720" rIns="91440" bIns="45720" anchor="t"/>
          <a:lstStyle/>
          <a:p>
            <a:r>
              <a:rPr lang="fr-FR" b="1">
                <a:latin typeface="Poppins"/>
                <a:cs typeface="Poppins"/>
              </a:rPr>
              <a:t>10 février 2026</a:t>
            </a:r>
            <a:endParaRPr lang="fr-FR" b="1"/>
          </a:p>
        </p:txBody>
      </p:sp>
      <p:sp>
        <p:nvSpPr>
          <p:cNvPr id="7" name="Espace réservé du texte 6">
            <a:extLst>
              <a:ext uri="{FF2B5EF4-FFF2-40B4-BE49-F238E27FC236}">
                <a16:creationId xmlns:a16="http://schemas.microsoft.com/office/drawing/2014/main" id="{0DB54A60-50BD-1191-2DBB-64D2EF5981BB}"/>
              </a:ext>
            </a:extLst>
          </p:cNvPr>
          <p:cNvSpPr>
            <a:spLocks noGrp="1"/>
          </p:cNvSpPr>
          <p:nvPr>
            <p:ph type="body" sz="quarter" idx="15"/>
          </p:nvPr>
        </p:nvSpPr>
        <p:spPr>
          <a:xfrm>
            <a:off x="801578" y="592640"/>
            <a:ext cx="4233862" cy="414338"/>
          </a:xfrm>
        </p:spPr>
        <p:txBody>
          <a:bodyPr/>
          <a:lstStyle/>
          <a:p>
            <a:r>
              <a:rPr lang="fr-FR"/>
              <a:t>DGD Développement économique</a:t>
            </a:r>
          </a:p>
        </p:txBody>
      </p:sp>
      <p:sp>
        <p:nvSpPr>
          <p:cNvPr id="6" name="Espace réservé du texte 5">
            <a:extLst>
              <a:ext uri="{FF2B5EF4-FFF2-40B4-BE49-F238E27FC236}">
                <a16:creationId xmlns:a16="http://schemas.microsoft.com/office/drawing/2014/main" id="{4E2FA1D9-EF4B-D9B3-C783-B7AF263C573E}"/>
              </a:ext>
            </a:extLst>
          </p:cNvPr>
          <p:cNvSpPr>
            <a:spLocks noGrp="1"/>
          </p:cNvSpPr>
          <p:nvPr>
            <p:ph type="body" sz="quarter" idx="14"/>
          </p:nvPr>
        </p:nvSpPr>
        <p:spPr>
          <a:xfrm>
            <a:off x="2084199" y="4398239"/>
            <a:ext cx="3414713" cy="546100"/>
          </a:xfrm>
          <a:ln>
            <a:noFill/>
          </a:ln>
        </p:spPr>
        <p:txBody>
          <a:bodyPr/>
          <a:lstStyle/>
          <a:p>
            <a:endParaRPr lang="fr-FR"/>
          </a:p>
        </p:txBody>
      </p:sp>
      <p:pic>
        <p:nvPicPr>
          <p:cNvPr id="15" name="Espace réservé pour une image  14" descr="Une image contenant texte, Police, Graphique, capture d’écran&#10;&#10;Le contenu généré par l’IA peut être incorrect.">
            <a:extLst>
              <a:ext uri="{FF2B5EF4-FFF2-40B4-BE49-F238E27FC236}">
                <a16:creationId xmlns:a16="http://schemas.microsoft.com/office/drawing/2014/main" id="{825FBCCE-D83C-2569-D20F-6B01ECEEC377}"/>
              </a:ext>
            </a:extLst>
          </p:cNvPr>
          <p:cNvPicPr>
            <a:picLocks noGrp="1" noChangeAspect="1"/>
          </p:cNvPicPr>
          <p:nvPr>
            <p:ph type="pic" sz="quarter" idx="36"/>
          </p:nvPr>
        </p:nvPicPr>
        <p:blipFill>
          <a:blip r:embed="rId4" cstate="print">
            <a:extLst>
              <a:ext uri="{28A0092B-C50C-407E-A947-70E740481C1C}">
                <a14:useLocalDpi xmlns:a14="http://schemas.microsoft.com/office/drawing/2010/main"/>
              </a:ext>
            </a:extLst>
          </a:blip>
          <a:srcRect/>
          <a:stretch>
            <a:fillRect/>
          </a:stretch>
        </p:blipFill>
        <p:spPr>
          <a:xfrm>
            <a:off x="801578" y="5508776"/>
            <a:ext cx="2757487" cy="945347"/>
          </a:xfrm>
        </p:spPr>
      </p:pic>
      <p:sp>
        <p:nvSpPr>
          <p:cNvPr id="16" name="Rectangle 15"/>
          <p:cNvSpPr/>
          <p:nvPr/>
        </p:nvSpPr>
        <p:spPr>
          <a:xfrm>
            <a:off x="8408639" y="5539723"/>
            <a:ext cx="2204357" cy="914400"/>
          </a:xfrm>
          <a:prstGeom prst="rect">
            <a:avLst/>
          </a:prstGeom>
          <a:solidFill>
            <a:srgbClr val="1A808E"/>
          </a:solidFill>
          <a:ln>
            <a:solidFill>
              <a:srgbClr val="1A8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Espace réservé pour une image  17" descr="visu version finale DeepTech Marseille Main.jpg"/>
          <p:cNvPicPr>
            <a:picLocks noGrp="1" noChangeAspect="1"/>
          </p:cNvPicPr>
          <p:nvPr>
            <p:ph type="pic" sz="quarter" idx="16"/>
          </p:nvPr>
        </p:nvPicPr>
        <p:blipFill>
          <a:blip r:embed="rId3"/>
          <a:srcRect t="3165" b="3165"/>
          <a:stretch>
            <a:fillRect/>
          </a:stretch>
        </p:blipFill>
        <p:spPr>
          <a:xfrm rot="10800000">
            <a:off x="4774205" y="4447626"/>
            <a:ext cx="1236074" cy="1157832"/>
          </a:xfrm>
        </p:spPr>
      </p:pic>
    </p:spTree>
    <p:extLst>
      <p:ext uri="{BB962C8B-B14F-4D97-AF65-F5344CB8AC3E}">
        <p14:creationId xmlns:p14="http://schemas.microsoft.com/office/powerpoint/2010/main" val="2818223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960562" y="2402940"/>
            <a:ext cx="1219200" cy="307975"/>
          </a:xfrm>
          <a:prstGeom prst="rect">
            <a:avLst/>
          </a:prstGeom>
          <a:solidFill>
            <a:srgbClr val="BBE0E3">
              <a:alpha val="56000"/>
            </a:srgbClr>
          </a:solidFill>
        </p:spPr>
        <p:txBody>
          <a:bodyPr>
            <a:spAutoFit/>
          </a:bodyPr>
          <a:lstStyle/>
          <a:p>
            <a:pPr algn="ctr" eaLnBrk="0" hangingPunct="0">
              <a:defRPr/>
            </a:pPr>
            <a:r>
              <a:rPr lang="fr-FR" sz="1400" kern="0">
                <a:solidFill>
                  <a:sysClr val="windowText" lastClr="000000"/>
                </a:solidFill>
                <a:latin typeface="EC Square Sans Pro Light" panose="020B0506000000020004" pitchFamily="34" charset="0"/>
              </a:rPr>
              <a:t>E</a:t>
            </a:r>
            <a:r>
              <a:rPr lang="fr-FR" sz="1400" b="1" kern="0">
                <a:solidFill>
                  <a:sysClr val="windowText" lastClr="000000"/>
                </a:solidFill>
                <a:latin typeface="EC Square Sans Pro Light" panose="020B0506000000020004" pitchFamily="34" charset="0"/>
              </a:rPr>
              <a:t>lectricité</a:t>
            </a:r>
            <a:endParaRPr lang="fr-FR" b="1" kern="0">
              <a:solidFill>
                <a:sysClr val="windowText" lastClr="000000"/>
              </a:solidFill>
              <a:latin typeface="EC Square Sans Pro Light" panose="020B0506000000020004" pitchFamily="34" charset="0"/>
            </a:endParaRPr>
          </a:p>
        </p:txBody>
      </p:sp>
      <p:sp>
        <p:nvSpPr>
          <p:cNvPr id="37" name="TextBox 36"/>
          <p:cNvSpPr txBox="1"/>
          <p:nvPr/>
        </p:nvSpPr>
        <p:spPr>
          <a:xfrm>
            <a:off x="3217862" y="3823752"/>
            <a:ext cx="1981200" cy="307975"/>
          </a:xfrm>
          <a:prstGeom prst="rect">
            <a:avLst/>
          </a:prstGeom>
          <a:solidFill>
            <a:srgbClr val="BBE0E3">
              <a:alpha val="56000"/>
            </a:srgbClr>
          </a:solidFill>
          <a:ln>
            <a:solidFill>
              <a:srgbClr val="BBE0E3"/>
            </a:solidFill>
          </a:ln>
        </p:spPr>
        <p:txBody>
          <a:bodyPr>
            <a:spAutoFit/>
          </a:bodyPr>
          <a:lstStyle/>
          <a:p>
            <a:pPr algn="ctr" eaLnBrk="0" hangingPunct="0">
              <a:defRPr/>
            </a:pPr>
            <a:r>
              <a:rPr lang="fr-BE" sz="1400" kern="0">
                <a:solidFill>
                  <a:sysClr val="windowText" lastClr="000000"/>
                </a:solidFill>
                <a:latin typeface="EC Square Sans Pro Light" panose="020B0506000000020004" pitchFamily="34" charset="0"/>
              </a:rPr>
              <a:t>S</a:t>
            </a:r>
            <a:r>
              <a:rPr lang="fr-BE" sz="1400" b="1" kern="0">
                <a:solidFill>
                  <a:sysClr val="windowText" lastClr="000000"/>
                </a:solidFill>
                <a:latin typeface="EC Square Sans Pro Light" panose="020B0506000000020004" pitchFamily="34" charset="0"/>
                <a:cs typeface="Arial" charset="0"/>
              </a:rPr>
              <a:t>emi-conducteurs</a:t>
            </a:r>
            <a:endParaRPr lang="fr-BE" b="1" kern="0">
              <a:solidFill>
                <a:sysClr val="windowText" lastClr="000000"/>
              </a:solidFill>
              <a:latin typeface="EC Square Sans Pro Light" panose="020B0506000000020004" pitchFamily="34" charset="0"/>
              <a:cs typeface="Arial" charset="0"/>
            </a:endParaRPr>
          </a:p>
        </p:txBody>
      </p:sp>
      <p:sp>
        <p:nvSpPr>
          <p:cNvPr id="38" name="TextBox 37"/>
          <p:cNvSpPr txBox="1"/>
          <p:nvPr/>
        </p:nvSpPr>
        <p:spPr>
          <a:xfrm>
            <a:off x="3277272" y="3031306"/>
            <a:ext cx="1219200" cy="307777"/>
          </a:xfrm>
          <a:prstGeom prst="rect">
            <a:avLst/>
          </a:prstGeom>
          <a:solidFill>
            <a:srgbClr val="BBE0E3">
              <a:alpha val="56000"/>
            </a:srgbClr>
          </a:solidFill>
        </p:spPr>
        <p:txBody>
          <a:bodyPr>
            <a:spAutoFit/>
          </a:bodyPr>
          <a:lstStyle/>
          <a:p>
            <a:pPr algn="ctr" eaLnBrk="0" hangingPunct="0">
              <a:defRPr/>
            </a:pPr>
            <a:r>
              <a:rPr lang="fr-BE" sz="1400" kern="0">
                <a:solidFill>
                  <a:sysClr val="windowText" lastClr="000000"/>
                </a:solidFill>
                <a:latin typeface="EC Square Sans Pro Light" panose="020B0506000000020004" pitchFamily="34" charset="0"/>
              </a:rPr>
              <a:t>A</a:t>
            </a:r>
            <a:r>
              <a:rPr lang="fr-BE" sz="1400" b="1" kern="0">
                <a:solidFill>
                  <a:sysClr val="windowText" lastClr="000000"/>
                </a:solidFill>
                <a:latin typeface="EC Square Sans Pro Light" panose="020B0506000000020004" pitchFamily="34" charset="0"/>
                <a:cs typeface="Arial" charset="0"/>
              </a:rPr>
              <a:t>ntibiotiques</a:t>
            </a:r>
            <a:endParaRPr lang="fr-BE" b="1" kern="0">
              <a:solidFill>
                <a:sysClr val="windowText" lastClr="000000"/>
              </a:solidFill>
              <a:latin typeface="EC Square Sans Pro Light" panose="020B0506000000020004" pitchFamily="34" charset="0"/>
              <a:cs typeface="Arial" charset="0"/>
            </a:endParaRPr>
          </a:p>
        </p:txBody>
      </p:sp>
      <p:sp>
        <p:nvSpPr>
          <p:cNvPr id="39" name="TextBox 38"/>
          <p:cNvSpPr txBox="1"/>
          <p:nvPr/>
        </p:nvSpPr>
        <p:spPr>
          <a:xfrm>
            <a:off x="3435243" y="2627950"/>
            <a:ext cx="1811628" cy="307777"/>
          </a:xfrm>
          <a:prstGeom prst="rect">
            <a:avLst/>
          </a:prstGeom>
          <a:solidFill>
            <a:srgbClr val="BBE0E3">
              <a:alpha val="56000"/>
            </a:srgbClr>
          </a:solidFill>
        </p:spPr>
        <p:txBody>
          <a:bodyPr wrap="square">
            <a:spAutoFit/>
          </a:bodyPr>
          <a:lstStyle/>
          <a:p>
            <a:pPr algn="ctr" eaLnBrk="0" hangingPunct="0">
              <a:defRPr/>
            </a:pPr>
            <a:r>
              <a:rPr lang="fr-BE" sz="1400" kern="0">
                <a:solidFill>
                  <a:sysClr val="windowText" lastClr="000000"/>
                </a:solidFill>
                <a:latin typeface="EC Square Sans Pro Light" panose="020B0506000000020004" pitchFamily="34" charset="0"/>
              </a:rPr>
              <a:t>A</a:t>
            </a:r>
            <a:r>
              <a:rPr lang="fr-BE" sz="1400" b="1" kern="0">
                <a:solidFill>
                  <a:sysClr val="windowText" lastClr="000000"/>
                </a:solidFill>
                <a:latin typeface="EC Square Sans Pro Light" panose="020B0506000000020004" pitchFamily="34" charset="0"/>
                <a:cs typeface="Arial" charset="0"/>
              </a:rPr>
              <a:t>éronautique</a:t>
            </a:r>
            <a:endParaRPr lang="fr-BE" b="1" kern="0">
              <a:solidFill>
                <a:sysClr val="windowText" lastClr="000000"/>
              </a:solidFill>
              <a:latin typeface="EC Square Sans Pro Light" panose="020B0506000000020004" pitchFamily="34" charset="0"/>
              <a:cs typeface="Arial" charset="0"/>
            </a:endParaRPr>
          </a:p>
        </p:txBody>
      </p:sp>
      <p:sp>
        <p:nvSpPr>
          <p:cNvPr id="40" name="TextBox 39"/>
          <p:cNvSpPr txBox="1"/>
          <p:nvPr/>
        </p:nvSpPr>
        <p:spPr>
          <a:xfrm>
            <a:off x="2041309" y="2862461"/>
            <a:ext cx="1095194" cy="307777"/>
          </a:xfrm>
          <a:prstGeom prst="rect">
            <a:avLst/>
          </a:prstGeom>
          <a:solidFill>
            <a:srgbClr val="BBE0E3">
              <a:alpha val="56000"/>
            </a:srgbClr>
          </a:solidFill>
        </p:spPr>
        <p:txBody>
          <a:bodyPr wrap="square">
            <a:spAutoFit/>
          </a:bodyPr>
          <a:lstStyle/>
          <a:p>
            <a:pPr algn="ctr" eaLnBrk="0" hangingPunct="0">
              <a:defRPr/>
            </a:pPr>
            <a:r>
              <a:rPr lang="en-GB" sz="1400" b="1" kern="0">
                <a:solidFill>
                  <a:sysClr val="windowText" lastClr="000000"/>
                </a:solidFill>
                <a:latin typeface="EC Square Sans Pro Light" panose="020B0506000000020004" pitchFamily="34" charset="0"/>
              </a:rPr>
              <a:t>Automobile</a:t>
            </a:r>
            <a:endParaRPr lang="en-GB" sz="1400" b="1" kern="0">
              <a:solidFill>
                <a:sysClr val="windowText" lastClr="000000"/>
              </a:solidFill>
              <a:latin typeface="EC Square Sans Pro Light" panose="020B0506000000020004" pitchFamily="34" charset="0"/>
              <a:cs typeface="Arial" charset="0"/>
            </a:endParaRPr>
          </a:p>
        </p:txBody>
      </p:sp>
      <p:sp>
        <p:nvSpPr>
          <p:cNvPr id="41" name="TextBox 40"/>
          <p:cNvSpPr txBox="1"/>
          <p:nvPr/>
        </p:nvSpPr>
        <p:spPr>
          <a:xfrm>
            <a:off x="3979862" y="4333340"/>
            <a:ext cx="1600200" cy="307975"/>
          </a:xfrm>
          <a:prstGeom prst="rect">
            <a:avLst/>
          </a:prstGeom>
          <a:solidFill>
            <a:srgbClr val="BBE0E3">
              <a:alpha val="56000"/>
            </a:srgbClr>
          </a:solidFill>
        </p:spPr>
        <p:txBody>
          <a:bodyPr>
            <a:spAutoFit/>
          </a:bodyPr>
          <a:lstStyle/>
          <a:p>
            <a:pPr algn="ctr" eaLnBrk="0" hangingPunct="0">
              <a:defRPr/>
            </a:pPr>
            <a:r>
              <a:rPr lang="en-GB" sz="1400" kern="0">
                <a:solidFill>
                  <a:sysClr val="windowText" lastClr="000000"/>
                </a:solidFill>
                <a:latin typeface="EC Square Sans Pro Light" panose="020B0506000000020004" pitchFamily="34" charset="0"/>
              </a:rPr>
              <a:t>S</a:t>
            </a:r>
            <a:r>
              <a:rPr lang="en-GB" sz="1400" b="1" kern="0" err="1">
                <a:solidFill>
                  <a:sysClr val="windowText" lastClr="000000"/>
                </a:solidFill>
                <a:latin typeface="EC Square Sans Pro Light" panose="020B0506000000020004" pitchFamily="34" charset="0"/>
                <a:cs typeface="Arial" charset="0"/>
              </a:rPr>
              <a:t>martphone</a:t>
            </a:r>
            <a:endParaRPr lang="en-GB" sz="1400" b="1" kern="0">
              <a:solidFill>
                <a:sysClr val="windowText" lastClr="000000"/>
              </a:solidFill>
              <a:latin typeface="EC Square Sans Pro Light" panose="020B0506000000020004" pitchFamily="34" charset="0"/>
              <a:cs typeface="Arial" charset="0"/>
            </a:endParaRPr>
          </a:p>
        </p:txBody>
      </p:sp>
      <p:sp>
        <p:nvSpPr>
          <p:cNvPr id="42" name="TextBox 41"/>
          <p:cNvSpPr txBox="1"/>
          <p:nvPr/>
        </p:nvSpPr>
        <p:spPr>
          <a:xfrm>
            <a:off x="4362057" y="4879829"/>
            <a:ext cx="1219200" cy="307975"/>
          </a:xfrm>
          <a:prstGeom prst="rect">
            <a:avLst/>
          </a:prstGeom>
          <a:solidFill>
            <a:srgbClr val="BBE0E3">
              <a:alpha val="56000"/>
            </a:srgbClr>
          </a:solidFill>
        </p:spPr>
        <p:txBody>
          <a:bodyPr>
            <a:spAutoFit/>
          </a:bodyPr>
          <a:lstStyle/>
          <a:p>
            <a:pPr algn="ctr" eaLnBrk="0" hangingPunct="0">
              <a:defRPr/>
            </a:pPr>
            <a:r>
              <a:rPr lang="fr-BE" sz="1400" kern="0">
                <a:solidFill>
                  <a:sysClr val="windowText" lastClr="000000"/>
                </a:solidFill>
                <a:latin typeface="EC Square Sans Pro Light" panose="020B0506000000020004" pitchFamily="34" charset="0"/>
              </a:rPr>
              <a:t>I</a:t>
            </a:r>
            <a:r>
              <a:rPr lang="fr-BE" sz="1400" b="1" kern="0" err="1">
                <a:solidFill>
                  <a:sysClr val="windowText" lastClr="000000"/>
                </a:solidFill>
                <a:latin typeface="EC Square Sans Pro Light" panose="020B0506000000020004" pitchFamily="34" charset="0"/>
              </a:rPr>
              <a:t>nternet</a:t>
            </a:r>
            <a:endParaRPr lang="fr-BE" sz="1400" b="1" kern="0">
              <a:solidFill>
                <a:sysClr val="windowText" lastClr="000000"/>
              </a:solidFill>
              <a:latin typeface="EC Square Sans Pro Light" panose="020B0506000000020004" pitchFamily="34" charset="0"/>
            </a:endParaRPr>
          </a:p>
        </p:txBody>
      </p:sp>
      <p:sp>
        <p:nvSpPr>
          <p:cNvPr id="43" name="TextBox 42"/>
          <p:cNvSpPr txBox="1"/>
          <p:nvPr/>
        </p:nvSpPr>
        <p:spPr>
          <a:xfrm>
            <a:off x="2655887" y="4326990"/>
            <a:ext cx="1219200" cy="307975"/>
          </a:xfrm>
          <a:prstGeom prst="rect">
            <a:avLst/>
          </a:prstGeom>
          <a:solidFill>
            <a:srgbClr val="BBE0E3">
              <a:alpha val="56000"/>
            </a:srgbClr>
          </a:solidFill>
        </p:spPr>
        <p:txBody>
          <a:bodyPr>
            <a:spAutoFit/>
          </a:bodyPr>
          <a:lstStyle/>
          <a:p>
            <a:pPr algn="ctr" eaLnBrk="0" hangingPunct="0">
              <a:defRPr/>
            </a:pPr>
            <a:r>
              <a:rPr lang="en-GB" sz="1400" kern="0">
                <a:solidFill>
                  <a:sysClr val="windowText" lastClr="000000"/>
                </a:solidFill>
                <a:latin typeface="EC Square Sans Pro Light" panose="020B0506000000020004" pitchFamily="34" charset="0"/>
              </a:rPr>
              <a:t>C</a:t>
            </a:r>
            <a:r>
              <a:rPr lang="en-GB" sz="1400" b="1" kern="0">
                <a:solidFill>
                  <a:sysClr val="windowText" lastClr="000000"/>
                </a:solidFill>
                <a:latin typeface="EC Square Sans Pro Light" panose="020B0506000000020004" pitchFamily="34" charset="0"/>
                <a:cs typeface="Arial" charset="0"/>
              </a:rPr>
              <a:t>ode-barres</a:t>
            </a:r>
            <a:endParaRPr lang="en-GB" b="1" kern="0">
              <a:solidFill>
                <a:sysClr val="windowText" lastClr="000000"/>
              </a:solidFill>
              <a:latin typeface="EC Square Sans Pro Light" panose="020B0506000000020004" pitchFamily="34" charset="0"/>
              <a:cs typeface="Arial" charset="0"/>
            </a:endParaRPr>
          </a:p>
        </p:txBody>
      </p:sp>
      <p:sp>
        <p:nvSpPr>
          <p:cNvPr id="44" name="TextBox 43"/>
          <p:cNvSpPr txBox="1"/>
          <p:nvPr/>
        </p:nvSpPr>
        <p:spPr>
          <a:xfrm>
            <a:off x="2577893" y="3409744"/>
            <a:ext cx="1770580" cy="307777"/>
          </a:xfrm>
          <a:prstGeom prst="rect">
            <a:avLst/>
          </a:prstGeom>
          <a:solidFill>
            <a:srgbClr val="BBE0E3">
              <a:alpha val="56000"/>
            </a:srgbClr>
          </a:solidFill>
          <a:ln>
            <a:solidFill>
              <a:srgbClr val="BBE0E3"/>
            </a:solidFill>
          </a:ln>
        </p:spPr>
        <p:txBody>
          <a:bodyPr wrap="square">
            <a:spAutoFit/>
          </a:bodyPr>
          <a:lstStyle/>
          <a:p>
            <a:pPr algn="ctr" eaLnBrk="0" hangingPunct="0">
              <a:defRPr/>
            </a:pPr>
            <a:r>
              <a:rPr lang="en-GB" sz="1400" b="1" kern="0">
                <a:solidFill>
                  <a:sysClr val="windowText" lastClr="000000"/>
                </a:solidFill>
                <a:latin typeface="EC Square Sans Pro Light" panose="020B0506000000020004" pitchFamily="34" charset="0"/>
                <a:cs typeface="Arial" charset="0"/>
              </a:rPr>
              <a:t>Transport maritime </a:t>
            </a:r>
          </a:p>
        </p:txBody>
      </p:sp>
      <p:sp>
        <p:nvSpPr>
          <p:cNvPr id="45" name="TextBox 44"/>
          <p:cNvSpPr txBox="1"/>
          <p:nvPr/>
        </p:nvSpPr>
        <p:spPr>
          <a:xfrm>
            <a:off x="5029491" y="3865027"/>
            <a:ext cx="2147684" cy="307777"/>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cs typeface="Arial" charset="0"/>
              </a:rPr>
              <a:t>Plateformes numériques </a:t>
            </a:r>
          </a:p>
        </p:txBody>
      </p:sp>
      <p:sp>
        <p:nvSpPr>
          <p:cNvPr id="46" name="TextBox 45"/>
          <p:cNvSpPr txBox="1"/>
          <p:nvPr/>
        </p:nvSpPr>
        <p:spPr>
          <a:xfrm>
            <a:off x="5491957" y="2628977"/>
            <a:ext cx="1447800" cy="307975"/>
          </a:xfrm>
          <a:prstGeom prst="rect">
            <a:avLst/>
          </a:prstGeom>
          <a:solidFill>
            <a:srgbClr val="BBE0E3">
              <a:alpha val="56000"/>
            </a:srgbClr>
          </a:solidFill>
        </p:spPr>
        <p:txBody>
          <a:bodyPr>
            <a:spAutoFit/>
          </a:bodyPr>
          <a:lstStyle/>
          <a:p>
            <a:pPr algn="ctr" eaLnBrk="0" hangingPunct="0">
              <a:defRPr/>
            </a:pPr>
            <a:r>
              <a:rPr lang="en-GB" sz="1400" kern="0">
                <a:solidFill>
                  <a:sysClr val="windowText" lastClr="000000"/>
                </a:solidFill>
                <a:latin typeface="EC Square Sans Pro Light" panose="020B0506000000020004" pitchFamily="34" charset="0"/>
              </a:rPr>
              <a:t>M</a:t>
            </a:r>
            <a:r>
              <a:rPr lang="en-GB" sz="1400" b="1" kern="0" err="1">
                <a:solidFill>
                  <a:sysClr val="windowText" lastClr="000000"/>
                </a:solidFill>
                <a:latin typeface="EC Square Sans Pro Light" panose="020B0506000000020004" pitchFamily="34" charset="0"/>
                <a:cs typeface="Arial" charset="0"/>
              </a:rPr>
              <a:t>edia</a:t>
            </a:r>
            <a:r>
              <a:rPr lang="en-GB" sz="1400" b="1" kern="0">
                <a:solidFill>
                  <a:sysClr val="windowText" lastClr="000000"/>
                </a:solidFill>
                <a:latin typeface="EC Square Sans Pro Light" panose="020B0506000000020004" pitchFamily="34" charset="0"/>
                <a:cs typeface="Arial" charset="0"/>
              </a:rPr>
              <a:t> </a:t>
            </a:r>
            <a:r>
              <a:rPr lang="en-GB" sz="1400" b="1" kern="0" err="1">
                <a:solidFill>
                  <a:sysClr val="windowText" lastClr="000000"/>
                </a:solidFill>
                <a:latin typeface="EC Square Sans Pro Light" panose="020B0506000000020004" pitchFamily="34" charset="0"/>
                <a:cs typeface="Arial" charset="0"/>
              </a:rPr>
              <a:t>sociaux</a:t>
            </a:r>
            <a:endParaRPr lang="en-GB" sz="1400" b="1" kern="0">
              <a:solidFill>
                <a:sysClr val="windowText" lastClr="000000"/>
              </a:solidFill>
              <a:latin typeface="EC Square Sans Pro Light" panose="020B0506000000020004" pitchFamily="34" charset="0"/>
              <a:cs typeface="Arial" charset="0"/>
            </a:endParaRPr>
          </a:p>
        </p:txBody>
      </p:sp>
      <p:sp>
        <p:nvSpPr>
          <p:cNvPr id="47" name="TextBox 46"/>
          <p:cNvSpPr txBox="1"/>
          <p:nvPr/>
        </p:nvSpPr>
        <p:spPr>
          <a:xfrm>
            <a:off x="4505213" y="3256180"/>
            <a:ext cx="1219200" cy="307975"/>
          </a:xfrm>
          <a:prstGeom prst="rect">
            <a:avLst/>
          </a:prstGeom>
          <a:solidFill>
            <a:srgbClr val="BBE0E3">
              <a:alpha val="56000"/>
            </a:srgbClr>
          </a:solidFill>
        </p:spPr>
        <p:txBody>
          <a:bodyPr>
            <a:spAutoFit/>
          </a:bodyPr>
          <a:lstStyle/>
          <a:p>
            <a:pPr algn="ctr" eaLnBrk="0" hangingPunct="0">
              <a:defRPr/>
            </a:pPr>
            <a:r>
              <a:rPr lang="en-GB" sz="1400" b="1" kern="0">
                <a:solidFill>
                  <a:sysClr val="windowText" lastClr="000000"/>
                </a:solidFill>
                <a:latin typeface="EC Square Sans Pro Light" panose="020B0506000000020004" pitchFamily="34" charset="0"/>
                <a:cs typeface="Arial" charset="0"/>
              </a:rPr>
              <a:t>GPS</a:t>
            </a:r>
            <a:endParaRPr lang="en-GB" b="1" kern="0">
              <a:solidFill>
                <a:sysClr val="windowText" lastClr="000000"/>
              </a:solidFill>
              <a:latin typeface="EC Square Sans Pro Light" panose="020B0506000000020004" pitchFamily="34" charset="0"/>
              <a:cs typeface="Arial" charset="0"/>
            </a:endParaRPr>
          </a:p>
        </p:txBody>
      </p:sp>
      <p:sp>
        <p:nvSpPr>
          <p:cNvPr id="48" name="TextBox 47"/>
          <p:cNvSpPr txBox="1"/>
          <p:nvPr/>
        </p:nvSpPr>
        <p:spPr>
          <a:xfrm>
            <a:off x="6520974" y="3453864"/>
            <a:ext cx="1609725" cy="307777"/>
          </a:xfrm>
          <a:prstGeom prst="rect">
            <a:avLst/>
          </a:prstGeom>
          <a:solidFill>
            <a:srgbClr val="BBE0E3">
              <a:alpha val="56000"/>
            </a:srgbClr>
          </a:solidFill>
        </p:spPr>
        <p:txBody>
          <a:bodyPr>
            <a:spAutoFit/>
          </a:bodyPr>
          <a:lstStyle/>
          <a:p>
            <a:pPr algn="ctr" eaLnBrk="0" hangingPunct="0">
              <a:defRPr/>
            </a:pPr>
            <a:r>
              <a:rPr lang="en-GB" sz="1400" b="1" kern="0">
                <a:solidFill>
                  <a:sysClr val="windowText" lastClr="000000"/>
                </a:solidFill>
                <a:latin typeface="EC Square Sans Pro Light" panose="020B0506000000020004" pitchFamily="34" charset="0"/>
                <a:cs typeface="Arial" charset="0"/>
              </a:rPr>
              <a:t>Impression 3D </a:t>
            </a:r>
          </a:p>
        </p:txBody>
      </p:sp>
      <p:sp>
        <p:nvSpPr>
          <p:cNvPr id="49" name="TextBox 48"/>
          <p:cNvSpPr txBox="1"/>
          <p:nvPr/>
        </p:nvSpPr>
        <p:spPr>
          <a:xfrm>
            <a:off x="7004800" y="4469864"/>
            <a:ext cx="1219200" cy="307975"/>
          </a:xfrm>
          <a:prstGeom prst="rect">
            <a:avLst/>
          </a:prstGeom>
          <a:solidFill>
            <a:srgbClr val="BBE0E3">
              <a:alpha val="56000"/>
            </a:srgbClr>
          </a:solidFill>
        </p:spPr>
        <p:txBody>
          <a:bodyPr>
            <a:spAutoFit/>
          </a:bodyPr>
          <a:lstStyle/>
          <a:p>
            <a:pPr algn="ctr" eaLnBrk="0" hangingPunct="0">
              <a:defRPr/>
            </a:pPr>
            <a:r>
              <a:rPr lang="en-GB" sz="1400" b="1" kern="0">
                <a:solidFill>
                  <a:sysClr val="windowText" lastClr="000000"/>
                </a:solidFill>
                <a:latin typeface="EC Square Sans Pro Light" panose="020B0506000000020004" pitchFamily="34" charset="0"/>
                <a:cs typeface="Arial" charset="0"/>
              </a:rPr>
              <a:t>CRISPR-</a:t>
            </a:r>
            <a:r>
              <a:rPr lang="en-GB" sz="1400" b="1" kern="0" err="1">
                <a:solidFill>
                  <a:sysClr val="windowText" lastClr="000000"/>
                </a:solidFill>
                <a:latin typeface="EC Square Sans Pro Light" panose="020B0506000000020004" pitchFamily="34" charset="0"/>
                <a:cs typeface="Arial" charset="0"/>
              </a:rPr>
              <a:t>cas</a:t>
            </a:r>
            <a:endParaRPr lang="en-GB" sz="1400" b="1" kern="0">
              <a:solidFill>
                <a:sysClr val="windowText" lastClr="000000"/>
              </a:solidFill>
              <a:latin typeface="EC Square Sans Pro Light" panose="020B0506000000020004" pitchFamily="34" charset="0"/>
              <a:cs typeface="Arial" charset="0"/>
            </a:endParaRPr>
          </a:p>
        </p:txBody>
      </p:sp>
      <p:sp>
        <p:nvSpPr>
          <p:cNvPr id="50" name="TextBox 49"/>
          <p:cNvSpPr txBox="1"/>
          <p:nvPr/>
        </p:nvSpPr>
        <p:spPr>
          <a:xfrm>
            <a:off x="8314664" y="2349793"/>
            <a:ext cx="1224155" cy="523220"/>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rPr>
              <a:t>Piles à </a:t>
            </a:r>
            <a:r>
              <a:rPr lang="fr-BE" sz="1400" kern="0">
                <a:solidFill>
                  <a:sysClr val="windowText" lastClr="000000"/>
                </a:solidFill>
                <a:latin typeface="EC Square Sans Pro Light" panose="020B0506000000020004" pitchFamily="34" charset="0"/>
              </a:rPr>
              <a:t>h</a:t>
            </a:r>
            <a:r>
              <a:rPr lang="fr-BE" sz="1400" b="1" kern="0">
                <a:solidFill>
                  <a:sysClr val="windowText" lastClr="000000"/>
                </a:solidFill>
                <a:latin typeface="EC Square Sans Pro Light" panose="020B0506000000020004" pitchFamily="34" charset="0"/>
              </a:rPr>
              <a:t>ydrogène</a:t>
            </a:r>
          </a:p>
        </p:txBody>
      </p:sp>
      <p:sp>
        <p:nvSpPr>
          <p:cNvPr id="51" name="TextBox 50"/>
          <p:cNvSpPr txBox="1"/>
          <p:nvPr/>
        </p:nvSpPr>
        <p:spPr>
          <a:xfrm>
            <a:off x="5755171" y="4833343"/>
            <a:ext cx="1219200" cy="307975"/>
          </a:xfrm>
          <a:prstGeom prst="rect">
            <a:avLst/>
          </a:prstGeom>
          <a:solidFill>
            <a:srgbClr val="BBE0E3">
              <a:alpha val="56000"/>
            </a:srgbClr>
          </a:solidFill>
        </p:spPr>
        <p:txBody>
          <a:bodyPr>
            <a:spAutoFit/>
          </a:bodyPr>
          <a:lstStyle/>
          <a:p>
            <a:pPr algn="ctr" eaLnBrk="0" hangingPunct="0">
              <a:defRPr/>
            </a:pPr>
            <a:r>
              <a:rPr lang="en-GB" sz="1400" kern="0" err="1">
                <a:solidFill>
                  <a:sysClr val="windowText" lastClr="000000"/>
                </a:solidFill>
                <a:latin typeface="EC Square Sans Pro Light" panose="020B0506000000020004" pitchFamily="34" charset="0"/>
              </a:rPr>
              <a:t>B</a:t>
            </a:r>
            <a:r>
              <a:rPr lang="en-GB" sz="1400" b="1" kern="0" err="1">
                <a:solidFill>
                  <a:sysClr val="windowText" lastClr="000000"/>
                </a:solidFill>
                <a:latin typeface="EC Square Sans Pro Light" panose="020B0506000000020004" pitchFamily="34" charset="0"/>
                <a:cs typeface="Arial" charset="0"/>
              </a:rPr>
              <a:t>lockchain</a:t>
            </a:r>
            <a:endParaRPr lang="en-GB" sz="1400" b="1" kern="0">
              <a:solidFill>
                <a:sysClr val="windowText" lastClr="000000"/>
              </a:solidFill>
              <a:latin typeface="EC Square Sans Pro Light" panose="020B0506000000020004" pitchFamily="34" charset="0"/>
              <a:cs typeface="Arial" charset="0"/>
            </a:endParaRPr>
          </a:p>
        </p:txBody>
      </p:sp>
      <p:sp>
        <p:nvSpPr>
          <p:cNvPr id="52" name="TextBox 51"/>
          <p:cNvSpPr txBox="1"/>
          <p:nvPr/>
        </p:nvSpPr>
        <p:spPr>
          <a:xfrm>
            <a:off x="5673725" y="4280952"/>
            <a:ext cx="1219200" cy="307777"/>
          </a:xfrm>
          <a:prstGeom prst="rect">
            <a:avLst/>
          </a:prstGeom>
          <a:solidFill>
            <a:srgbClr val="BBE0E3">
              <a:alpha val="56000"/>
            </a:srgbClr>
          </a:solidFill>
        </p:spPr>
        <p:txBody>
          <a:bodyPr>
            <a:spAutoFit/>
          </a:bodyPr>
          <a:lstStyle/>
          <a:p>
            <a:pPr algn="ctr" eaLnBrk="0" hangingPunct="0">
              <a:defRPr/>
            </a:pPr>
            <a:r>
              <a:rPr lang="en-GB" sz="1400" b="1" kern="0">
                <a:solidFill>
                  <a:sysClr val="windowText" lastClr="000000"/>
                </a:solidFill>
                <a:latin typeface="EC Square Sans Pro Light" panose="020B0506000000020004" pitchFamily="34" charset="0"/>
                <a:cs typeface="Arial" charset="0"/>
              </a:rPr>
              <a:t>Cloud</a:t>
            </a:r>
          </a:p>
        </p:txBody>
      </p:sp>
      <p:sp>
        <p:nvSpPr>
          <p:cNvPr id="53" name="TextBox 52"/>
          <p:cNvSpPr txBox="1"/>
          <p:nvPr/>
        </p:nvSpPr>
        <p:spPr>
          <a:xfrm>
            <a:off x="5519936" y="5360154"/>
            <a:ext cx="1592262" cy="307975"/>
          </a:xfrm>
          <a:prstGeom prst="rect">
            <a:avLst/>
          </a:prstGeom>
          <a:solidFill>
            <a:srgbClr val="BBE0E3"/>
          </a:solidFill>
        </p:spPr>
        <p:txBody>
          <a:bodyPr>
            <a:spAutoFit/>
          </a:bodyPr>
          <a:lstStyle/>
          <a:p>
            <a:pPr algn="ctr" eaLnBrk="0" hangingPunct="0">
              <a:defRPr/>
            </a:pPr>
            <a:r>
              <a:rPr lang="fr-BE" sz="1400" b="1" kern="0">
                <a:solidFill>
                  <a:sysClr val="windowText" lastClr="000000"/>
                </a:solidFill>
                <a:latin typeface="EC Square Sans Pro Light" panose="020B0506000000020004" pitchFamily="34" charset="0"/>
              </a:rPr>
              <a:t>Internet des objets</a:t>
            </a:r>
          </a:p>
        </p:txBody>
      </p:sp>
      <p:sp>
        <p:nvSpPr>
          <p:cNvPr id="54" name="TextBox 53"/>
          <p:cNvSpPr txBox="1"/>
          <p:nvPr/>
        </p:nvSpPr>
        <p:spPr>
          <a:xfrm>
            <a:off x="7029336" y="4058702"/>
            <a:ext cx="1914525" cy="307777"/>
          </a:xfrm>
          <a:prstGeom prst="rect">
            <a:avLst/>
          </a:prstGeom>
          <a:solidFill>
            <a:srgbClr val="BBE0E3">
              <a:alpha val="56000"/>
            </a:srgbClr>
          </a:solidFill>
        </p:spPr>
        <p:txBody>
          <a:bodyPr>
            <a:spAutoFit/>
          </a:bodyPr>
          <a:lstStyle/>
          <a:p>
            <a:pPr algn="ctr" eaLnBrk="0" hangingPunct="0">
              <a:defRPr/>
            </a:pPr>
            <a:r>
              <a:rPr lang="fr-BE" sz="1400" b="1" kern="0">
                <a:solidFill>
                  <a:sysClr val="windowText" lastClr="000000"/>
                </a:solidFill>
                <a:latin typeface="EC Square Sans Pro Light" panose="020B0506000000020004" pitchFamily="34" charset="0"/>
                <a:cs typeface="Arial" charset="0"/>
              </a:rPr>
              <a:t>Véhicules autonomes</a:t>
            </a:r>
          </a:p>
        </p:txBody>
      </p:sp>
      <p:sp>
        <p:nvSpPr>
          <p:cNvPr id="55" name="TextBox 54"/>
          <p:cNvSpPr txBox="1"/>
          <p:nvPr/>
        </p:nvSpPr>
        <p:spPr>
          <a:xfrm>
            <a:off x="7117892" y="5196973"/>
            <a:ext cx="1138348" cy="523220"/>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cs typeface="Arial" charset="0"/>
              </a:rPr>
              <a:t>Nouvelles batteries</a:t>
            </a:r>
          </a:p>
        </p:txBody>
      </p:sp>
      <p:sp>
        <p:nvSpPr>
          <p:cNvPr id="56" name="TextBox 55"/>
          <p:cNvSpPr txBox="1"/>
          <p:nvPr/>
        </p:nvSpPr>
        <p:spPr>
          <a:xfrm>
            <a:off x="5987991" y="3026827"/>
            <a:ext cx="1939078" cy="307777"/>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cs typeface="Arial" charset="0"/>
              </a:rPr>
              <a:t>Intelligence artificielle</a:t>
            </a:r>
          </a:p>
        </p:txBody>
      </p:sp>
      <p:sp>
        <p:nvSpPr>
          <p:cNvPr id="57" name="TextBox 56"/>
          <p:cNvSpPr txBox="1"/>
          <p:nvPr/>
        </p:nvSpPr>
        <p:spPr>
          <a:xfrm>
            <a:off x="7148285" y="4833343"/>
            <a:ext cx="2295811" cy="307777"/>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cs typeface="Arial" charset="0"/>
              </a:rPr>
              <a:t>Informatique quantique</a:t>
            </a:r>
          </a:p>
        </p:txBody>
      </p:sp>
      <p:sp>
        <p:nvSpPr>
          <p:cNvPr id="58" name="TextBox 57"/>
          <p:cNvSpPr txBox="1"/>
          <p:nvPr/>
        </p:nvSpPr>
        <p:spPr>
          <a:xfrm>
            <a:off x="8319618" y="5311442"/>
            <a:ext cx="1219200" cy="307777"/>
          </a:xfrm>
          <a:prstGeom prst="rect">
            <a:avLst/>
          </a:prstGeom>
          <a:solidFill>
            <a:srgbClr val="BBE0E3">
              <a:alpha val="56000"/>
            </a:srgbClr>
          </a:solidFill>
        </p:spPr>
        <p:txBody>
          <a:bodyPr>
            <a:spAutoFit/>
          </a:bodyPr>
          <a:lstStyle/>
          <a:p>
            <a:pPr algn="ctr" eaLnBrk="0" hangingPunct="0">
              <a:defRPr/>
            </a:pPr>
            <a:r>
              <a:rPr lang="fr-BE" sz="1400" b="1" kern="0" err="1">
                <a:solidFill>
                  <a:sysClr val="windowText" lastClr="000000"/>
                </a:solidFill>
                <a:latin typeface="EC Square Sans Pro Light" panose="020B0506000000020004" pitchFamily="34" charset="0"/>
              </a:rPr>
              <a:t>Graphène</a:t>
            </a:r>
            <a:endParaRPr lang="fr-BE" sz="1400" b="1" kern="0">
              <a:solidFill>
                <a:sysClr val="windowText" lastClr="000000"/>
              </a:solidFill>
              <a:latin typeface="EC Square Sans Pro Light" panose="020B0506000000020004" pitchFamily="34" charset="0"/>
            </a:endParaRPr>
          </a:p>
        </p:txBody>
      </p:sp>
      <p:sp>
        <p:nvSpPr>
          <p:cNvPr id="59" name="Rectangle 58"/>
          <p:cNvSpPr/>
          <p:nvPr/>
        </p:nvSpPr>
        <p:spPr>
          <a:xfrm>
            <a:off x="8026634" y="3049052"/>
            <a:ext cx="1396536" cy="307777"/>
          </a:xfrm>
          <a:prstGeom prst="rect">
            <a:avLst/>
          </a:prstGeom>
          <a:solidFill>
            <a:srgbClr val="BBE0E3">
              <a:alpha val="56000"/>
            </a:srgbClr>
          </a:solidFill>
        </p:spPr>
        <p:txBody>
          <a:bodyPr wrap="none">
            <a:spAutoFit/>
          </a:bodyPr>
          <a:lstStyle/>
          <a:p>
            <a:pPr algn="ctr" eaLnBrk="0" hangingPunct="0">
              <a:defRPr/>
            </a:pPr>
            <a:r>
              <a:rPr lang="fr-BE" sz="1400" kern="0">
                <a:solidFill>
                  <a:sysClr val="windowText" lastClr="000000"/>
                </a:solidFill>
                <a:latin typeface="EC Square Sans Pro Light" panose="020B0506000000020004" pitchFamily="34" charset="0"/>
              </a:rPr>
              <a:t>B</a:t>
            </a:r>
            <a:r>
              <a:rPr lang="fr-BE" sz="1400" b="1" kern="0">
                <a:solidFill>
                  <a:sysClr val="windowText" lastClr="000000"/>
                </a:solidFill>
                <a:latin typeface="EC Square Sans Pro Light" panose="020B0506000000020004" pitchFamily="34" charset="0"/>
              </a:rPr>
              <a:t>iopsies liquides </a:t>
            </a:r>
          </a:p>
        </p:txBody>
      </p:sp>
      <p:sp>
        <p:nvSpPr>
          <p:cNvPr id="60" name="Rectangle 59"/>
          <p:cNvSpPr/>
          <p:nvPr/>
        </p:nvSpPr>
        <p:spPr>
          <a:xfrm>
            <a:off x="6830118" y="2497282"/>
            <a:ext cx="1401345" cy="307777"/>
          </a:xfrm>
          <a:prstGeom prst="rect">
            <a:avLst/>
          </a:prstGeom>
          <a:solidFill>
            <a:srgbClr val="BBE0E3">
              <a:alpha val="56000"/>
            </a:srgbClr>
          </a:solidFill>
        </p:spPr>
        <p:txBody>
          <a:bodyPr wrap="none">
            <a:spAutoFit/>
          </a:bodyPr>
          <a:lstStyle/>
          <a:p>
            <a:pPr algn="ctr" eaLnBrk="0" hangingPunct="0">
              <a:defRPr/>
            </a:pPr>
            <a:r>
              <a:rPr lang="fr-BE" sz="1400" b="1" kern="0">
                <a:solidFill>
                  <a:sysClr val="windowText" lastClr="000000"/>
                </a:solidFill>
                <a:latin typeface="EC Square Sans Pro Light" panose="020B0506000000020004" pitchFamily="34" charset="0"/>
                <a:cs typeface="Arial" charset="0"/>
              </a:rPr>
              <a:t>Thérapie génique</a:t>
            </a:r>
          </a:p>
        </p:txBody>
      </p:sp>
      <p:sp>
        <p:nvSpPr>
          <p:cNvPr id="61" name="TextBox 60"/>
          <p:cNvSpPr txBox="1"/>
          <p:nvPr/>
        </p:nvSpPr>
        <p:spPr>
          <a:xfrm>
            <a:off x="3032732" y="5280470"/>
            <a:ext cx="2127740" cy="307777"/>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rPr>
              <a:t>Ordinateur personnel</a:t>
            </a:r>
          </a:p>
        </p:txBody>
      </p:sp>
      <p:sp>
        <p:nvSpPr>
          <p:cNvPr id="62" name="Right Arrow 61"/>
          <p:cNvSpPr/>
          <p:nvPr/>
        </p:nvSpPr>
        <p:spPr>
          <a:xfrm>
            <a:off x="1952625" y="1903770"/>
            <a:ext cx="7867650" cy="434975"/>
          </a:xfrm>
          <a:prstGeom prst="rightArrow">
            <a:avLst/>
          </a:prstGeom>
          <a:gradFill flip="none" rotWithShape="1">
            <a:gsLst>
              <a:gs pos="0">
                <a:srgbClr val="5E9EFF">
                  <a:lumMod val="63000"/>
                </a:srgbClr>
              </a:gs>
              <a:gs pos="39999">
                <a:srgbClr val="85C2FF"/>
              </a:gs>
              <a:gs pos="86000">
                <a:srgbClr val="C4D6EB"/>
              </a:gs>
              <a:gs pos="100000">
                <a:srgbClr val="FFEBFA"/>
              </a:gs>
            </a:gsLst>
            <a:lin ang="10800000" scaled="0"/>
            <a:tileRect/>
          </a:gradFill>
          <a:ln w="25400" cap="flat" cmpd="sng" algn="ctr">
            <a:noFill/>
            <a:prstDash val="solid"/>
          </a:ln>
          <a:effectLst/>
        </p:spPr>
        <p:txBody>
          <a:bodyPr anchor="ctr"/>
          <a:lstStyle/>
          <a:p>
            <a:pPr algn="ctr" eaLnBrk="0" hangingPunct="0">
              <a:defRPr/>
            </a:pPr>
            <a:r>
              <a:rPr lang="fr-BE" sz="1400" kern="0">
                <a:solidFill>
                  <a:srgbClr val="4E2794"/>
                </a:solidFill>
                <a:latin typeface="EC Square Sans Pro Medium" panose="020B0500000000020004" pitchFamily="34" charset="0"/>
              </a:rPr>
              <a:t>hier</a:t>
            </a:r>
            <a:r>
              <a:rPr lang="en-GB" sz="1400" b="1" kern="0">
                <a:solidFill>
                  <a:srgbClr val="FFFFFF"/>
                </a:solidFill>
                <a:latin typeface="EC Square Sans Pro Medium" panose="020B0500000000020004" pitchFamily="34" charset="0"/>
              </a:rPr>
              <a:t>                                                                                          </a:t>
            </a:r>
            <a:r>
              <a:rPr lang="fr-BE" sz="1400" b="1" kern="0">
                <a:solidFill>
                  <a:srgbClr val="4E2794"/>
                </a:solidFill>
                <a:latin typeface="EC Square Sans Pro Medium" panose="020B0500000000020004" pitchFamily="34" charset="0"/>
              </a:rPr>
              <a:t>demain ?</a:t>
            </a:r>
            <a:endParaRPr lang="fr-BE" sz="1400" b="1" kern="0">
              <a:solidFill>
                <a:srgbClr val="FFFFFF"/>
              </a:solidFill>
              <a:latin typeface="EC Square Sans Pro Medium" panose="020B0500000000020004" pitchFamily="34" charset="0"/>
            </a:endParaRPr>
          </a:p>
        </p:txBody>
      </p:sp>
      <p:sp>
        <p:nvSpPr>
          <p:cNvPr id="63" name="Rectangle 62"/>
          <p:cNvSpPr/>
          <p:nvPr/>
        </p:nvSpPr>
        <p:spPr>
          <a:xfrm>
            <a:off x="8698026" y="3564237"/>
            <a:ext cx="989013" cy="307975"/>
          </a:xfrm>
          <a:prstGeom prst="rect">
            <a:avLst/>
          </a:prstGeom>
          <a:solidFill>
            <a:srgbClr val="BBE0E3">
              <a:alpha val="56000"/>
            </a:srgbClr>
          </a:solidFill>
        </p:spPr>
        <p:txBody>
          <a:bodyPr>
            <a:spAutoFit/>
          </a:bodyPr>
          <a:lstStyle/>
          <a:p>
            <a:pPr algn="ctr" eaLnBrk="0" hangingPunct="0">
              <a:defRPr/>
            </a:pPr>
            <a:r>
              <a:rPr lang="en-US" sz="1400" b="1" kern="0">
                <a:solidFill>
                  <a:sysClr val="windowText" lastClr="000000"/>
                </a:solidFill>
                <a:latin typeface="EC Square Sans Pro Light" panose="020B0506000000020004" pitchFamily="34" charset="0"/>
                <a:cs typeface="Arial" charset="0"/>
              </a:rPr>
              <a:t>? </a:t>
            </a:r>
            <a:endParaRPr lang="en-GB" sz="1400" b="1" kern="0">
              <a:solidFill>
                <a:sysClr val="windowText" lastClr="000000"/>
              </a:solidFill>
              <a:latin typeface="EC Square Sans Pro Light" panose="020B0506000000020004" pitchFamily="34" charset="0"/>
              <a:cs typeface="Arial" charset="0"/>
            </a:endParaRPr>
          </a:p>
        </p:txBody>
      </p:sp>
      <p:sp>
        <p:nvSpPr>
          <p:cNvPr id="64" name="Rectangle 63"/>
          <p:cNvSpPr/>
          <p:nvPr/>
        </p:nvSpPr>
        <p:spPr>
          <a:xfrm>
            <a:off x="8698026" y="4469864"/>
            <a:ext cx="989012" cy="307975"/>
          </a:xfrm>
          <a:prstGeom prst="rect">
            <a:avLst/>
          </a:prstGeom>
          <a:solidFill>
            <a:srgbClr val="BBE0E3">
              <a:alpha val="56000"/>
            </a:srgbClr>
          </a:solidFill>
        </p:spPr>
        <p:txBody>
          <a:bodyPr>
            <a:spAutoFit/>
          </a:bodyPr>
          <a:lstStyle/>
          <a:p>
            <a:pPr algn="ctr" eaLnBrk="0" hangingPunct="0">
              <a:defRPr/>
            </a:pPr>
            <a:r>
              <a:rPr lang="en-US" sz="1400" b="1" kern="0">
                <a:solidFill>
                  <a:sysClr val="windowText" lastClr="000000"/>
                </a:solidFill>
                <a:latin typeface="EC Square Sans Pro Light" panose="020B0506000000020004" pitchFamily="34" charset="0"/>
                <a:cs typeface="Arial" charset="0"/>
              </a:rPr>
              <a:t>? </a:t>
            </a:r>
            <a:endParaRPr lang="en-GB" sz="1400" b="1" kern="0">
              <a:solidFill>
                <a:sysClr val="windowText" lastClr="000000"/>
              </a:solidFill>
              <a:latin typeface="EC Square Sans Pro Light" panose="020B0506000000020004" pitchFamily="34" charset="0"/>
              <a:cs typeface="Arial" charset="0"/>
            </a:endParaRPr>
          </a:p>
        </p:txBody>
      </p:sp>
      <p:sp>
        <p:nvSpPr>
          <p:cNvPr id="65" name="Oval 64"/>
          <p:cNvSpPr/>
          <p:nvPr/>
        </p:nvSpPr>
        <p:spPr>
          <a:xfrm rot="5400000">
            <a:off x="3098040" y="2682787"/>
            <a:ext cx="4613276" cy="3017839"/>
          </a:xfrm>
          <a:prstGeom prst="ellipse">
            <a:avLst/>
          </a:prstGeom>
          <a:noFill/>
          <a:ln w="34925" cap="flat" cmpd="sng" algn="ctr">
            <a:solidFill>
              <a:srgbClr val="FF0000">
                <a:alpha val="53000"/>
              </a:srgbClr>
            </a:solidFill>
            <a:prstDash val="sysDash"/>
          </a:ln>
          <a:effectLst/>
        </p:spPr>
        <p:txBody>
          <a:bodyPr rtlCol="0" anchor="ctr"/>
          <a:lstStyle/>
          <a:p>
            <a:pPr algn="ctr">
              <a:defRPr/>
            </a:pPr>
            <a:endParaRPr lang="en-GB" kern="0">
              <a:solidFill>
                <a:prstClr val="white"/>
              </a:solidFill>
              <a:latin typeface="Calibri"/>
              <a:cs typeface="Arial" charset="0"/>
            </a:endParaRPr>
          </a:p>
        </p:txBody>
      </p:sp>
      <p:sp>
        <p:nvSpPr>
          <p:cNvPr id="66" name="Title 1"/>
          <p:cNvSpPr>
            <a:spLocks noGrp="1"/>
          </p:cNvSpPr>
          <p:nvPr>
            <p:ph type="title"/>
          </p:nvPr>
        </p:nvSpPr>
        <p:spPr>
          <a:xfrm>
            <a:off x="1315091" y="178904"/>
            <a:ext cx="8681663" cy="1202593"/>
          </a:xfrm>
          <a:noFill/>
        </p:spPr>
        <p:txBody>
          <a:bodyPr>
            <a:normAutofit fontScale="90000"/>
          </a:bodyPr>
          <a:lstStyle/>
          <a:p>
            <a:br>
              <a:rPr lang="en-GB" sz="2400">
                <a:latin typeface="+mn-lt"/>
              </a:rPr>
            </a:br>
            <a:r>
              <a:rPr lang="fr-BE" sz="3200" b="1">
                <a:latin typeface="+mn-lt"/>
              </a:rPr>
              <a:t>Enjeu clé </a:t>
            </a:r>
            <a:r>
              <a:rPr lang="fr-BE" sz="3200">
                <a:latin typeface="+mn-lt"/>
              </a:rPr>
              <a:t>: qui sera à l’avant-garde de la prochaine vague de technologies stratégiques ?</a:t>
            </a:r>
          </a:p>
        </p:txBody>
      </p:sp>
      <p:sp>
        <p:nvSpPr>
          <p:cNvPr id="67" name="TextBox 66"/>
          <p:cNvSpPr txBox="1"/>
          <p:nvPr/>
        </p:nvSpPr>
        <p:spPr>
          <a:xfrm flipH="1">
            <a:off x="4953966" y="1982703"/>
            <a:ext cx="1558344" cy="276999"/>
          </a:xfrm>
          <a:prstGeom prst="rect">
            <a:avLst/>
          </a:prstGeom>
          <a:noFill/>
        </p:spPr>
        <p:txBody>
          <a:bodyPr wrap="square" rtlCol="0">
            <a:spAutoFit/>
          </a:bodyPr>
          <a:lstStyle/>
          <a:p>
            <a:r>
              <a:rPr lang="fr-BE" sz="1200" b="1">
                <a:solidFill>
                  <a:srgbClr val="7030A0"/>
                </a:solidFill>
              </a:rPr>
              <a:t>aujourd’hui</a:t>
            </a:r>
          </a:p>
        </p:txBody>
      </p:sp>
      <p:sp>
        <p:nvSpPr>
          <p:cNvPr id="68" name="TextBox 67"/>
          <p:cNvSpPr txBox="1"/>
          <p:nvPr/>
        </p:nvSpPr>
        <p:spPr>
          <a:xfrm>
            <a:off x="1839908" y="3765114"/>
            <a:ext cx="1219200" cy="523220"/>
          </a:xfrm>
          <a:prstGeom prst="rect">
            <a:avLst/>
          </a:prstGeom>
          <a:solidFill>
            <a:srgbClr val="BBE0E3">
              <a:alpha val="56000"/>
            </a:srgbClr>
          </a:solidFill>
        </p:spPr>
        <p:txBody>
          <a:bodyPr>
            <a:spAutoFit/>
          </a:bodyPr>
          <a:lstStyle/>
          <a:p>
            <a:pPr algn="ctr" eaLnBrk="0" hangingPunct="0">
              <a:defRPr/>
            </a:pPr>
            <a:r>
              <a:rPr lang="fr-FR" sz="1400" b="1" kern="0">
                <a:solidFill>
                  <a:sysClr val="windowText" lastClr="000000"/>
                </a:solidFill>
                <a:latin typeface="EC Square Sans Pro Light" panose="020B0506000000020004" pitchFamily="34" charset="0"/>
              </a:rPr>
              <a:t>Chimie de synthèse</a:t>
            </a:r>
            <a:endParaRPr lang="fr-FR" b="1" kern="0">
              <a:solidFill>
                <a:sysClr val="windowText" lastClr="000000"/>
              </a:solidFill>
              <a:latin typeface="EC Square Sans Pro Light" panose="020B0506000000020004" pitchFamily="34" charset="0"/>
            </a:endParaRPr>
          </a:p>
        </p:txBody>
      </p:sp>
      <p:sp>
        <p:nvSpPr>
          <p:cNvPr id="69" name="Oval 68"/>
          <p:cNvSpPr/>
          <p:nvPr/>
        </p:nvSpPr>
        <p:spPr>
          <a:xfrm>
            <a:off x="4475735" y="5716508"/>
            <a:ext cx="2205068" cy="1028873"/>
          </a:xfrm>
          <a:prstGeom prst="ellipse">
            <a:avLst/>
          </a:prstGeom>
          <a:solidFill>
            <a:srgbClr val="FBC463"/>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fr-BE" sz="2000" kern="0">
                <a:solidFill>
                  <a:schemeClr val="bg1"/>
                </a:solidFill>
                <a:latin typeface="Calibri"/>
                <a:cs typeface="Arial" charset="0"/>
              </a:rPr>
              <a:t>USA en tête (et Asie, UE)</a:t>
            </a:r>
          </a:p>
        </p:txBody>
      </p:sp>
      <p:sp>
        <p:nvSpPr>
          <p:cNvPr id="70" name="Oval 69"/>
          <p:cNvSpPr/>
          <p:nvPr/>
        </p:nvSpPr>
        <p:spPr>
          <a:xfrm rot="5400000">
            <a:off x="868441" y="2663885"/>
            <a:ext cx="4613276" cy="3017839"/>
          </a:xfrm>
          <a:prstGeom prst="ellipse">
            <a:avLst/>
          </a:prstGeom>
          <a:noFill/>
          <a:ln w="34925" cap="flat" cmpd="sng" algn="ctr">
            <a:solidFill>
              <a:srgbClr val="FF0000">
                <a:alpha val="53000"/>
              </a:srgbClr>
            </a:solidFill>
            <a:prstDash val="sysDash"/>
          </a:ln>
          <a:effectLst/>
        </p:spPr>
        <p:txBody>
          <a:bodyPr rtlCol="0" anchor="ctr"/>
          <a:lstStyle/>
          <a:p>
            <a:pPr algn="ctr">
              <a:defRPr/>
            </a:pPr>
            <a:endParaRPr lang="en-GB" kern="0">
              <a:solidFill>
                <a:prstClr val="white"/>
              </a:solidFill>
              <a:latin typeface="Calibri"/>
              <a:cs typeface="Arial" charset="0"/>
            </a:endParaRPr>
          </a:p>
        </p:txBody>
      </p:sp>
      <p:sp>
        <p:nvSpPr>
          <p:cNvPr id="71" name="Oval 70"/>
          <p:cNvSpPr/>
          <p:nvPr/>
        </p:nvSpPr>
        <p:spPr>
          <a:xfrm>
            <a:off x="2142632" y="5716508"/>
            <a:ext cx="2033840" cy="1028873"/>
          </a:xfrm>
          <a:prstGeom prst="ellipse">
            <a:avLst/>
          </a:prstGeom>
          <a:solidFill>
            <a:srgbClr val="FBC463"/>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fr-BE" sz="2000" kern="0">
                <a:solidFill>
                  <a:schemeClr val="bg1"/>
                </a:solidFill>
                <a:latin typeface="Calibri"/>
                <a:cs typeface="Arial" charset="0"/>
              </a:rPr>
              <a:t>UE et USA en tête</a:t>
            </a:r>
          </a:p>
        </p:txBody>
      </p:sp>
      <p:sp>
        <p:nvSpPr>
          <p:cNvPr id="72" name="TextBox 71"/>
          <p:cNvSpPr txBox="1"/>
          <p:nvPr/>
        </p:nvSpPr>
        <p:spPr>
          <a:xfrm>
            <a:off x="2449272" y="4784090"/>
            <a:ext cx="1774521" cy="307777"/>
          </a:xfrm>
          <a:prstGeom prst="rect">
            <a:avLst/>
          </a:prstGeom>
          <a:solidFill>
            <a:srgbClr val="BBE0E3">
              <a:alpha val="56000"/>
            </a:srgbClr>
          </a:solidFill>
        </p:spPr>
        <p:txBody>
          <a:bodyPr wrap="square">
            <a:spAutoFit/>
          </a:bodyPr>
          <a:lstStyle/>
          <a:p>
            <a:pPr algn="ctr" eaLnBrk="0" hangingPunct="0">
              <a:defRPr/>
            </a:pPr>
            <a:r>
              <a:rPr lang="fr-BE" sz="1400" b="1" kern="0">
                <a:solidFill>
                  <a:sysClr val="windowText" lastClr="000000"/>
                </a:solidFill>
                <a:latin typeface="EC Square Sans Pro Light" panose="020B0506000000020004" pitchFamily="34" charset="0"/>
              </a:rPr>
              <a:t>Télécommunications</a:t>
            </a:r>
          </a:p>
        </p:txBody>
      </p:sp>
      <p:sp>
        <p:nvSpPr>
          <p:cNvPr id="73" name="Oval 72"/>
          <p:cNvSpPr/>
          <p:nvPr/>
        </p:nvSpPr>
        <p:spPr>
          <a:xfrm rot="5400000">
            <a:off x="5824059" y="2668445"/>
            <a:ext cx="4613276" cy="3017839"/>
          </a:xfrm>
          <a:prstGeom prst="ellipse">
            <a:avLst/>
          </a:prstGeom>
          <a:noFill/>
          <a:ln w="34925" cap="flat" cmpd="sng" algn="ctr">
            <a:solidFill>
              <a:srgbClr val="FF0000">
                <a:alpha val="53000"/>
              </a:srgbClr>
            </a:solidFill>
            <a:prstDash val="sysDash"/>
          </a:ln>
          <a:effectLst/>
        </p:spPr>
        <p:txBody>
          <a:bodyPr rtlCol="0" anchor="ctr"/>
          <a:lstStyle/>
          <a:p>
            <a:pPr algn="ctr">
              <a:defRPr/>
            </a:pPr>
            <a:endParaRPr lang="en-GB" kern="0">
              <a:solidFill>
                <a:prstClr val="white"/>
              </a:solidFill>
              <a:latin typeface="Calibri"/>
              <a:cs typeface="Arial" charset="0"/>
            </a:endParaRPr>
          </a:p>
        </p:txBody>
      </p:sp>
      <p:sp>
        <p:nvSpPr>
          <p:cNvPr id="74" name="Oval 73"/>
          <p:cNvSpPr/>
          <p:nvPr/>
        </p:nvSpPr>
        <p:spPr>
          <a:xfrm>
            <a:off x="7212338" y="5716508"/>
            <a:ext cx="2059855" cy="1028873"/>
          </a:xfrm>
          <a:prstGeom prst="ellipse">
            <a:avLst/>
          </a:prstGeom>
          <a:solidFill>
            <a:srgbClr val="FBC463"/>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fr-BE" sz="2000" kern="0">
                <a:solidFill>
                  <a:schemeClr val="bg1"/>
                </a:solidFill>
                <a:latin typeface="Calibri"/>
                <a:cs typeface="Arial" charset="0"/>
              </a:rPr>
              <a:t>Qui sera en tête?</a:t>
            </a:r>
          </a:p>
        </p:txBody>
      </p:sp>
      <p:sp>
        <p:nvSpPr>
          <p:cNvPr id="75" name="TextBox 74"/>
          <p:cNvSpPr txBox="1"/>
          <p:nvPr/>
        </p:nvSpPr>
        <p:spPr>
          <a:xfrm>
            <a:off x="9272193" y="5668447"/>
            <a:ext cx="1392249" cy="646331"/>
          </a:xfrm>
          <a:prstGeom prst="rect">
            <a:avLst/>
          </a:prstGeom>
          <a:noFill/>
        </p:spPr>
        <p:txBody>
          <a:bodyPr wrap="square" rtlCol="0">
            <a:spAutoFit/>
          </a:bodyPr>
          <a:lstStyle/>
          <a:p>
            <a:r>
              <a:rPr lang="fr-BE" sz="1200"/>
              <a:t>Exemples tirés de WIPO, MIT, WEF, OECD, etc.</a:t>
            </a:r>
          </a:p>
        </p:txBody>
      </p:sp>
    </p:spTree>
    <p:extLst>
      <p:ext uri="{BB962C8B-B14F-4D97-AF65-F5344CB8AC3E}">
        <p14:creationId xmlns:p14="http://schemas.microsoft.com/office/powerpoint/2010/main" val="211542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30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30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30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30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30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30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3000"/>
                                        <p:tgtEl>
                                          <p:spTgt spid="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30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30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30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30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30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30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30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30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3000"/>
                                        <p:tgtEl>
                                          <p:spTgt spid="5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3000"/>
                                        <p:tgtEl>
                                          <p:spTgt spid="5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3000"/>
                                        <p:tgtEl>
                                          <p:spTgt spid="5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3000"/>
                                        <p:tgtEl>
                                          <p:spTgt spid="5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3000"/>
                                        <p:tgtEl>
                                          <p:spTgt spid="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3000"/>
                                        <p:tgtEl>
                                          <p:spTgt spid="5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3000"/>
                                        <p:tgtEl>
                                          <p:spTgt spid="5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30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3000"/>
                                        <p:tgtEl>
                                          <p:spTgt spid="5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3000"/>
                                        <p:tgtEl>
                                          <p:spTgt spid="6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3000"/>
                                        <p:tgtEl>
                                          <p:spTgt spid="6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fade">
                                      <p:cBhvr>
                                        <p:cTn id="90" dur="3000"/>
                                        <p:tgtEl>
                                          <p:spTgt spid="6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3000"/>
                                        <p:tgtEl>
                                          <p:spTgt spid="64"/>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fade">
                                      <p:cBhvr>
                                        <p:cTn id="102" dur="3000"/>
                                        <p:tgtEl>
                                          <p:spTgt spid="68"/>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par>
                                <p:cTn id="107" presetID="10"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3000"/>
                                        <p:tgtEl>
                                          <p:spTgt spid="72"/>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8" grpId="0" animBg="1"/>
      <p:bldP spid="70"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727" y="1066558"/>
            <a:ext cx="7924800" cy="2534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45222" y="992667"/>
            <a:ext cx="8284396" cy="2862322"/>
          </a:xfrm>
          <a:prstGeom prst="rect">
            <a:avLst/>
          </a:prstGeom>
          <a:noFill/>
        </p:spPr>
        <p:txBody>
          <a:bodyPr wrap="square" rtlCol="0">
            <a:spAutoFit/>
          </a:bodyPr>
          <a:lstStyle/>
          <a:p>
            <a:r>
              <a:rPr lang="fr-FR" sz="6000" b="1">
                <a:solidFill>
                  <a:schemeClr val="bg1"/>
                </a:solidFill>
              </a:rPr>
              <a:t>Une réponse : le Conseil Européen de l’Innovation</a:t>
            </a:r>
            <a:endParaRPr lang="en-IE" sz="2000" b="1">
              <a:solidFill>
                <a:schemeClr val="accent2"/>
              </a:solidFill>
            </a:endParaRPr>
          </a:p>
        </p:txBody>
      </p:sp>
    </p:spTree>
    <p:extLst>
      <p:ext uri="{BB962C8B-B14F-4D97-AF65-F5344CB8AC3E}">
        <p14:creationId xmlns:p14="http://schemas.microsoft.com/office/powerpoint/2010/main" val="384633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94AC8C7-F078-40F3-A943-BB3AE23AA07C}"/>
              </a:ext>
            </a:extLst>
          </p:cNvPr>
          <p:cNvSpPr>
            <a:spLocks noGrp="1"/>
          </p:cNvSpPr>
          <p:nvPr>
            <p:ph type="title"/>
          </p:nvPr>
        </p:nvSpPr>
        <p:spPr>
          <a:xfrm>
            <a:off x="141570" y="236076"/>
            <a:ext cx="10493772" cy="1017371"/>
          </a:xfrm>
        </p:spPr>
        <p:txBody>
          <a:bodyPr>
            <a:normAutofit fontScale="90000"/>
          </a:bodyPr>
          <a:lstStyle/>
          <a:p>
            <a:r>
              <a:rPr lang="fr-BE" sz="4000">
                <a:solidFill>
                  <a:schemeClr val="bg1"/>
                </a:solidFill>
                <a:cs typeface="Arial" panose="020B0604020202020204" pitchFamily="34" charset="0"/>
              </a:rPr>
              <a:t>Pilier 3 d’HORIZON EUROPE (2021 – 2027) :</a:t>
            </a:r>
            <a:br>
              <a:rPr lang="fr-BE" sz="4000">
                <a:solidFill>
                  <a:schemeClr val="bg1"/>
                </a:solidFill>
                <a:cs typeface="Arial" panose="020B0604020202020204" pitchFamily="34" charset="0"/>
              </a:rPr>
            </a:br>
            <a:r>
              <a:rPr lang="fr-BE" sz="4000">
                <a:solidFill>
                  <a:schemeClr val="bg1"/>
                </a:solidFill>
                <a:cs typeface="Arial" panose="020B0604020202020204" pitchFamily="34" charset="0"/>
              </a:rPr>
              <a:t>EUROPE INNOVANTE</a:t>
            </a:r>
            <a:br>
              <a:rPr lang="en-GB">
                <a:solidFill>
                  <a:schemeClr val="accent6"/>
                </a:solidFill>
                <a:latin typeface="Arial" panose="020B0604020202020204" pitchFamily="34" charset="0"/>
                <a:cs typeface="Arial" panose="020B0604020202020204" pitchFamily="34" charset="0"/>
              </a:rPr>
            </a:br>
            <a:endParaRPr lang="fr-FR">
              <a:solidFill>
                <a:schemeClr val="bg1"/>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79C4B375-DF84-4F57-9651-58B373C828C9}"/>
              </a:ext>
            </a:extLst>
          </p:cNvPr>
          <p:cNvSpPr txBox="1">
            <a:spLocks/>
          </p:cNvSpPr>
          <p:nvPr/>
        </p:nvSpPr>
        <p:spPr>
          <a:xfrm>
            <a:off x="1103446" y="2410875"/>
            <a:ext cx="3014301" cy="3417764"/>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None/>
              <a:tabLst/>
              <a:defRPr/>
            </a:pPr>
            <a:r>
              <a:rPr kumimoji="0" lang="en-GB" sz="24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European Innovation Council (</a:t>
            </a:r>
            <a:r>
              <a:rPr kumimoji="0" lang="en-GB" sz="2400" b="1" i="0" u="none" strike="noStrike" kern="1200" cap="none" spc="0" normalizeH="0" baseline="0" noProof="0" err="1">
                <a:ln>
                  <a:noFill/>
                </a:ln>
                <a:solidFill>
                  <a:schemeClr val="accent2"/>
                </a:solidFill>
                <a:effectLst/>
                <a:uLnTx/>
                <a:uFillTx/>
                <a:latin typeface="Arial" panose="020B0604020202020204" pitchFamily="34" charset="0"/>
                <a:ea typeface="+mn-ea"/>
                <a:cs typeface="Arial" panose="020B0604020202020204" pitchFamily="34" charset="0"/>
              </a:rPr>
              <a:t>EIC</a:t>
            </a:r>
            <a:r>
              <a:rPr kumimoji="0" lang="en-GB" sz="24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p>
          <a:p>
            <a:pPr marL="265113" marR="0" lvl="0" indent="-265113" fontAlgn="base">
              <a:lnSpc>
                <a:spcPct val="100000"/>
              </a:lnSpc>
              <a:spcBef>
                <a:spcPct val="20000"/>
              </a:spcBef>
              <a:spcAft>
                <a:spcPts val="1200"/>
              </a:spcAft>
              <a:buClr>
                <a:srgbClr val="F8A907"/>
              </a:buClr>
              <a:buSzTx/>
              <a:buFont typeface="Wingdings" panose="05000000000000000000" pitchFamily="2" charset="2"/>
              <a:buChar char="§"/>
              <a:tabLst/>
              <a:defRPr/>
            </a:pPr>
            <a:r>
              <a:rPr lang="fr-FR" sz="2000" kern="0">
                <a:solidFill>
                  <a:srgbClr val="878685">
                    <a:lumMod val="50000"/>
                  </a:srgbClr>
                </a:solidFill>
                <a:latin typeface="Arial" panose="020B0604020202020204" pitchFamily="34" charset="0"/>
                <a:cs typeface="Arial" panose="020B0604020202020204" pitchFamily="34" charset="0"/>
              </a:rPr>
              <a:t>Soutien aux innovations présentant un potentiel de rupture et de création de marché</a:t>
            </a:r>
            <a:endParaRPr lang="en-GB" sz="2000" kern="0">
              <a:solidFill>
                <a:srgbClr val="878685">
                  <a:lumMod val="50000"/>
                </a:srgb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8CFCE474-2492-41AC-A5AD-40DDD3DA0F44}"/>
              </a:ext>
            </a:extLst>
          </p:cNvPr>
          <p:cNvSpPr txBox="1">
            <a:spLocks/>
          </p:cNvSpPr>
          <p:nvPr/>
        </p:nvSpPr>
        <p:spPr bwMode="auto">
          <a:xfrm>
            <a:off x="4185693" y="2463127"/>
            <a:ext cx="3125108" cy="36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defTabSz="533400">
              <a:lnSpc>
                <a:spcPct val="90000"/>
              </a:lnSpc>
              <a:spcAft>
                <a:spcPts val="600"/>
              </a:spcAft>
              <a:buClr>
                <a:srgbClr val="FFFFFF"/>
              </a:buClr>
              <a:buNone/>
            </a:pPr>
            <a:r>
              <a:rPr lang="en-GB" b="1" i="0">
                <a:solidFill>
                  <a:srgbClr val="0E4194"/>
                </a:solidFill>
                <a:latin typeface="Arial" panose="020B0604020202020204" pitchFamily="34" charset="0"/>
                <a:cs typeface="Arial" panose="020B0604020202020204" pitchFamily="34" charset="0"/>
              </a:rPr>
              <a:t>European</a:t>
            </a:r>
            <a:br>
              <a:rPr lang="en-GB" b="1" i="0">
                <a:solidFill>
                  <a:srgbClr val="0E4194"/>
                </a:solidFill>
                <a:latin typeface="Arial" panose="020B0604020202020204" pitchFamily="34" charset="0"/>
                <a:cs typeface="Arial" panose="020B0604020202020204" pitchFamily="34" charset="0"/>
              </a:rPr>
            </a:br>
            <a:r>
              <a:rPr lang="en-GB" b="1" i="0">
                <a:solidFill>
                  <a:srgbClr val="0E4194"/>
                </a:solidFill>
                <a:latin typeface="Arial" panose="020B0604020202020204" pitchFamily="34" charset="0"/>
                <a:cs typeface="Arial" panose="020B0604020202020204" pitchFamily="34" charset="0"/>
              </a:rPr>
              <a:t>Innovation Ecosystems (</a:t>
            </a:r>
            <a:r>
              <a:rPr lang="en-GB" b="1" i="0" err="1">
                <a:solidFill>
                  <a:srgbClr val="0E4194"/>
                </a:solidFill>
                <a:latin typeface="Arial" panose="020B0604020202020204" pitchFamily="34" charset="0"/>
                <a:cs typeface="Arial" panose="020B0604020202020204" pitchFamily="34" charset="0"/>
              </a:rPr>
              <a:t>EIE</a:t>
            </a:r>
            <a:r>
              <a:rPr lang="en-GB" b="1" i="0">
                <a:solidFill>
                  <a:srgbClr val="0E4194"/>
                </a:solidFill>
                <a:latin typeface="Arial" panose="020B0604020202020204" pitchFamily="34" charset="0"/>
                <a:cs typeface="Arial" panose="020B0604020202020204" pitchFamily="34" charset="0"/>
              </a:rPr>
              <a:t>)</a:t>
            </a:r>
          </a:p>
          <a:p>
            <a:pPr marL="265113" indent="-265113">
              <a:spcAft>
                <a:spcPts val="1200"/>
              </a:spcAft>
              <a:buClr>
                <a:srgbClr val="F8A907"/>
              </a:buClr>
              <a:buFont typeface="Wingdings" panose="05000000000000000000" pitchFamily="2" charset="2"/>
              <a:buChar char="§"/>
            </a:pPr>
            <a:r>
              <a:rPr lang="fr-BE" sz="2000" i="0" kern="0">
                <a:solidFill>
                  <a:srgbClr val="878685">
                    <a:lumMod val="50000"/>
                  </a:srgbClr>
                </a:solidFill>
                <a:latin typeface="Arial" panose="020B0604020202020204" pitchFamily="34" charset="0"/>
                <a:cs typeface="Arial" panose="020B0604020202020204" pitchFamily="34" charset="0"/>
              </a:rPr>
              <a:t>Établir des connexions renforcées avec les acteurs de l'innovation régionaux et nationaux </a:t>
            </a:r>
          </a:p>
        </p:txBody>
      </p:sp>
      <p:sp>
        <p:nvSpPr>
          <p:cNvPr id="7" name="Content Placeholder 2">
            <a:extLst>
              <a:ext uri="{FF2B5EF4-FFF2-40B4-BE49-F238E27FC236}">
                <a16:creationId xmlns:a16="http://schemas.microsoft.com/office/drawing/2014/main" id="{957D4A51-3AE7-47BE-9456-4B78661E9D5A}"/>
              </a:ext>
            </a:extLst>
          </p:cNvPr>
          <p:cNvSpPr txBox="1">
            <a:spLocks/>
          </p:cNvSpPr>
          <p:nvPr/>
        </p:nvSpPr>
        <p:spPr bwMode="auto">
          <a:xfrm>
            <a:off x="7467399" y="2410874"/>
            <a:ext cx="3152703" cy="3421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spcAft>
                <a:spcPts val="600"/>
              </a:spcAft>
              <a:buNone/>
            </a:pPr>
            <a:r>
              <a:rPr lang="en-GB" b="1" i="0">
                <a:solidFill>
                  <a:srgbClr val="0E4194"/>
                </a:solidFill>
                <a:latin typeface="Arial" panose="020B0604020202020204" pitchFamily="34" charset="0"/>
                <a:cs typeface="Arial" panose="020B0604020202020204" pitchFamily="34" charset="0"/>
              </a:rPr>
              <a:t>European Institute of Innovation and Technology (</a:t>
            </a:r>
            <a:r>
              <a:rPr lang="en-GB" b="1" i="0" err="1">
                <a:solidFill>
                  <a:srgbClr val="0E4194"/>
                </a:solidFill>
                <a:latin typeface="Arial" panose="020B0604020202020204" pitchFamily="34" charset="0"/>
                <a:cs typeface="Arial" panose="020B0604020202020204" pitchFamily="34" charset="0"/>
              </a:rPr>
              <a:t>EIT</a:t>
            </a:r>
            <a:r>
              <a:rPr lang="en-GB" b="1" i="0">
                <a:solidFill>
                  <a:srgbClr val="0E4194"/>
                </a:solidFill>
                <a:latin typeface="Arial" panose="020B0604020202020204" pitchFamily="34" charset="0"/>
                <a:cs typeface="Arial" panose="020B0604020202020204" pitchFamily="34" charset="0"/>
              </a:rPr>
              <a:t>)</a:t>
            </a:r>
          </a:p>
          <a:p>
            <a:pPr marL="265113" indent="-265113">
              <a:spcAft>
                <a:spcPts val="2400"/>
              </a:spcAft>
              <a:buClr>
                <a:srgbClr val="F8A907"/>
              </a:buClr>
              <a:buFont typeface="Wingdings" panose="05000000000000000000" pitchFamily="2" charset="2"/>
              <a:buChar char="§"/>
            </a:pPr>
            <a:r>
              <a:rPr lang="fr-FR" sz="2000" i="0" kern="0">
                <a:solidFill>
                  <a:srgbClr val="878685">
                    <a:lumMod val="50000"/>
                  </a:srgbClr>
                </a:solidFill>
                <a:latin typeface="Arial" panose="020B0604020202020204" pitchFamily="34" charset="0"/>
                <a:cs typeface="Arial" panose="020B0604020202020204" pitchFamily="34" charset="0"/>
              </a:rPr>
              <a:t>Rassembler les acteurs clés (recherche, éducation et entreprise) autour d'un objectif commun afin de nourrir l'innovation</a:t>
            </a:r>
            <a:endParaRPr lang="en-GB" sz="2000" i="0" kern="0">
              <a:solidFill>
                <a:srgbClr val="878685">
                  <a:lumMod val="50000"/>
                </a:srgbClr>
              </a:solidFill>
              <a:latin typeface="Arial" panose="020B0604020202020204" pitchFamily="34" charset="0"/>
              <a:cs typeface="Arial" panose="020B0604020202020204" pitchFamily="34" charset="0"/>
            </a:endParaRPr>
          </a:p>
          <a:p>
            <a:pPr marL="265113" indent="-265113">
              <a:spcAft>
                <a:spcPts val="2400"/>
              </a:spcAft>
              <a:buClr>
                <a:srgbClr val="F8A907"/>
              </a:buClr>
              <a:buFont typeface="Wingdings" panose="05000000000000000000" pitchFamily="2" charset="2"/>
              <a:buChar char="§"/>
            </a:pPr>
            <a:endParaRPr lang="en-GB" sz="2000" i="0" kern="0">
              <a:solidFill>
                <a:srgbClr val="878685">
                  <a:lumMod val="50000"/>
                </a:srgbClr>
              </a:solidFill>
              <a:latin typeface="Arial" panose="020B0604020202020204" pitchFamily="34" charset="0"/>
              <a:cs typeface="Arial" panose="020B0604020202020204" pitchFamily="34" charset="0"/>
            </a:endParaRPr>
          </a:p>
          <a:p>
            <a:pPr marL="265113" indent="-265113">
              <a:spcAft>
                <a:spcPts val="2400"/>
              </a:spcAft>
              <a:buClr>
                <a:srgbClr val="F8A907"/>
              </a:buClr>
              <a:buFont typeface="Wingdings" panose="05000000000000000000" pitchFamily="2" charset="2"/>
              <a:buChar char="§"/>
            </a:pPr>
            <a:endParaRPr lang="fr-BE" b="1" i="0">
              <a:solidFill>
                <a:srgbClr val="F8A907"/>
              </a:solidFill>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B0C377CD-448C-4782-8E17-E8DD072F4E33}"/>
              </a:ext>
            </a:extLst>
          </p:cNvPr>
          <p:cNvSpPr txBox="1"/>
          <p:nvPr/>
        </p:nvSpPr>
        <p:spPr>
          <a:xfrm>
            <a:off x="7716796" y="5645410"/>
            <a:ext cx="2442494" cy="769441"/>
          </a:xfrm>
          <a:prstGeom prst="rect">
            <a:avLst/>
          </a:prstGeom>
          <a:noFill/>
        </p:spPr>
        <p:txBody>
          <a:bodyPr wrap="square" rtlCol="0">
            <a:spAutoFit/>
          </a:bodyPr>
          <a:lstStyle/>
          <a:p>
            <a:pPr fontAlgn="base">
              <a:spcBef>
                <a:spcPct val="0"/>
              </a:spcBef>
              <a:spcAft>
                <a:spcPct val="0"/>
              </a:spcAft>
            </a:pPr>
            <a:r>
              <a:rPr lang="de-DE" sz="2000" b="1">
                <a:solidFill>
                  <a:srgbClr val="00B0F0"/>
                </a:solidFill>
                <a:latin typeface="Arial" panose="020B0604020202020204" pitchFamily="34" charset="0"/>
                <a:cs typeface="Arial" panose="020B0604020202020204" pitchFamily="34" charset="0"/>
              </a:rPr>
              <a:t>€ 3 </a:t>
            </a:r>
            <a:r>
              <a:rPr lang="fr-BE" sz="2000" b="1">
                <a:solidFill>
                  <a:srgbClr val="00B0F0"/>
                </a:solidFill>
                <a:latin typeface="Arial" panose="020B0604020202020204" pitchFamily="34" charset="0"/>
                <a:cs typeface="Arial" panose="020B0604020202020204" pitchFamily="34" charset="0"/>
              </a:rPr>
              <a:t>Milliards</a:t>
            </a:r>
            <a:endParaRPr lang="en-GB" sz="2000" b="1">
              <a:solidFill>
                <a:srgbClr val="00B0F0"/>
              </a:solidFill>
              <a:latin typeface="Arial" panose="020B0604020202020204" pitchFamily="34" charset="0"/>
              <a:cs typeface="Arial" panose="020B0604020202020204" pitchFamily="34" charset="0"/>
            </a:endParaRPr>
          </a:p>
          <a:p>
            <a:pPr fontAlgn="base">
              <a:spcBef>
                <a:spcPct val="0"/>
              </a:spcBef>
              <a:spcAft>
                <a:spcPct val="0"/>
              </a:spcAft>
            </a:pPr>
            <a:endParaRPr lang="en-GB" sz="2400" err="1">
              <a:solidFill>
                <a:srgbClr val="00B0F0"/>
              </a:solidFill>
              <a:latin typeface="Verdana" pitchFamily="34" charset="0"/>
            </a:endParaRPr>
          </a:p>
        </p:txBody>
      </p:sp>
      <p:sp>
        <p:nvSpPr>
          <p:cNvPr id="9" name="TextBox 12">
            <a:extLst>
              <a:ext uri="{FF2B5EF4-FFF2-40B4-BE49-F238E27FC236}">
                <a16:creationId xmlns:a16="http://schemas.microsoft.com/office/drawing/2014/main" id="{E299A906-A25A-40FE-AB89-1ED21A70574C}"/>
              </a:ext>
            </a:extLst>
          </p:cNvPr>
          <p:cNvSpPr txBox="1"/>
          <p:nvPr/>
        </p:nvSpPr>
        <p:spPr>
          <a:xfrm>
            <a:off x="1489166" y="5645409"/>
            <a:ext cx="5910288" cy="769441"/>
          </a:xfrm>
          <a:prstGeom prst="rect">
            <a:avLst/>
          </a:prstGeom>
          <a:noFill/>
        </p:spPr>
        <p:txBody>
          <a:bodyPr wrap="square" rtlCol="0">
            <a:spAutoFit/>
          </a:bodyPr>
          <a:lstStyle/>
          <a:p>
            <a:pPr fontAlgn="base">
              <a:spcBef>
                <a:spcPct val="0"/>
              </a:spcBef>
              <a:spcAft>
                <a:spcPct val="0"/>
              </a:spcAft>
            </a:pPr>
            <a:r>
              <a:rPr lang="de-DE" sz="2000" b="1">
                <a:solidFill>
                  <a:schemeClr val="accent2"/>
                </a:solidFill>
                <a:latin typeface="Arial" panose="020B0604020202020204" pitchFamily="34" charset="0"/>
                <a:cs typeface="Arial" panose="020B0604020202020204" pitchFamily="34" charset="0"/>
              </a:rPr>
              <a:t>€ 10.1 </a:t>
            </a:r>
            <a:r>
              <a:rPr lang="fr-BE" sz="2000" b="1">
                <a:solidFill>
                  <a:schemeClr val="accent2"/>
                </a:solidFill>
                <a:latin typeface="Arial" panose="020B0604020202020204" pitchFamily="34" charset="0"/>
                <a:cs typeface="Arial" panose="020B0604020202020204" pitchFamily="34" charset="0"/>
              </a:rPr>
              <a:t>Milliards</a:t>
            </a:r>
            <a:endParaRPr lang="en-GB" sz="2000" b="1">
              <a:solidFill>
                <a:schemeClr val="accent2"/>
              </a:solidFill>
              <a:latin typeface="Arial" panose="020B0604020202020204" pitchFamily="34" charset="0"/>
              <a:cs typeface="Arial" panose="020B0604020202020204" pitchFamily="34" charset="0"/>
            </a:endParaRPr>
          </a:p>
          <a:p>
            <a:pPr fontAlgn="base">
              <a:spcBef>
                <a:spcPct val="0"/>
              </a:spcBef>
              <a:spcAft>
                <a:spcPct val="0"/>
              </a:spcAft>
            </a:pPr>
            <a:endParaRPr lang="en-GB" sz="2400" err="1">
              <a:solidFill>
                <a:srgbClr val="00B0F0"/>
              </a:solidFill>
              <a:latin typeface="Verdana" pitchFamily="34" charset="0"/>
            </a:endParaRPr>
          </a:p>
        </p:txBody>
      </p:sp>
      <p:sp>
        <p:nvSpPr>
          <p:cNvPr id="10" name="TextBox 9">
            <a:extLst>
              <a:ext uri="{FF2B5EF4-FFF2-40B4-BE49-F238E27FC236}">
                <a16:creationId xmlns:a16="http://schemas.microsoft.com/office/drawing/2014/main" id="{6A952A7F-037B-441A-B750-1B73278D963A}"/>
              </a:ext>
            </a:extLst>
          </p:cNvPr>
          <p:cNvSpPr txBox="1"/>
          <p:nvPr/>
        </p:nvSpPr>
        <p:spPr>
          <a:xfrm>
            <a:off x="4895902" y="5649526"/>
            <a:ext cx="2664296" cy="769441"/>
          </a:xfrm>
          <a:prstGeom prst="rect">
            <a:avLst/>
          </a:prstGeom>
          <a:noFill/>
        </p:spPr>
        <p:txBody>
          <a:bodyPr wrap="square" rtlCol="0">
            <a:spAutoFit/>
          </a:bodyPr>
          <a:lstStyle/>
          <a:p>
            <a:pPr fontAlgn="base">
              <a:spcBef>
                <a:spcPct val="0"/>
              </a:spcBef>
              <a:spcAft>
                <a:spcPct val="0"/>
              </a:spcAft>
            </a:pPr>
            <a:r>
              <a:rPr lang="de-DE" sz="2000" b="1">
                <a:solidFill>
                  <a:srgbClr val="00B0F0"/>
                </a:solidFill>
                <a:latin typeface="Arial" panose="020B0604020202020204" pitchFamily="34" charset="0"/>
                <a:cs typeface="Arial" panose="020B0604020202020204" pitchFamily="34" charset="0"/>
              </a:rPr>
              <a:t>€ 0.5 </a:t>
            </a:r>
            <a:r>
              <a:rPr lang="fr-BE" sz="2000" b="1">
                <a:solidFill>
                  <a:srgbClr val="00B0F0"/>
                </a:solidFill>
                <a:latin typeface="Arial" panose="020B0604020202020204" pitchFamily="34" charset="0"/>
                <a:cs typeface="Arial" panose="020B0604020202020204" pitchFamily="34" charset="0"/>
              </a:rPr>
              <a:t>Milliard</a:t>
            </a:r>
            <a:endParaRPr lang="en-GB" sz="2000" b="1">
              <a:solidFill>
                <a:srgbClr val="00B0F0"/>
              </a:solidFill>
              <a:latin typeface="Arial" panose="020B0604020202020204" pitchFamily="34" charset="0"/>
              <a:cs typeface="Arial" panose="020B0604020202020204" pitchFamily="34" charset="0"/>
            </a:endParaRPr>
          </a:p>
          <a:p>
            <a:pPr fontAlgn="base">
              <a:spcBef>
                <a:spcPct val="0"/>
              </a:spcBef>
              <a:spcAft>
                <a:spcPct val="0"/>
              </a:spcAft>
            </a:pPr>
            <a:endParaRPr lang="en-GB" sz="2400" err="1">
              <a:solidFill>
                <a:srgbClr val="00B0F0"/>
              </a:solidFill>
              <a:latin typeface="Verdana" pitchFamily="34" charset="0"/>
            </a:endParaRPr>
          </a:p>
        </p:txBody>
      </p:sp>
      <p:sp>
        <p:nvSpPr>
          <p:cNvPr id="11" name="TextBox 10">
            <a:extLst>
              <a:ext uri="{FF2B5EF4-FFF2-40B4-BE49-F238E27FC236}">
                <a16:creationId xmlns:a16="http://schemas.microsoft.com/office/drawing/2014/main" id="{A658FD5A-218F-47EF-8F61-E21EE7DACC4C}"/>
              </a:ext>
            </a:extLst>
          </p:cNvPr>
          <p:cNvSpPr txBox="1"/>
          <p:nvPr/>
        </p:nvSpPr>
        <p:spPr>
          <a:xfrm>
            <a:off x="372143" y="1357065"/>
            <a:ext cx="9254741" cy="830997"/>
          </a:xfrm>
          <a:prstGeom prst="rect">
            <a:avLst/>
          </a:prstGeom>
          <a:noFill/>
        </p:spPr>
        <p:txBody>
          <a:bodyPr wrap="square" rtlCol="0">
            <a:spAutoFit/>
          </a:bodyPr>
          <a:lstStyle/>
          <a:p>
            <a:r>
              <a:rPr lang="fr-FR" sz="2400" b="1">
                <a:solidFill>
                  <a:schemeClr val="accent2"/>
                </a:solidFill>
                <a:latin typeface="Arial" panose="020B0604020202020204" pitchFamily="34" charset="0"/>
                <a:cs typeface="Arial" panose="020B0604020202020204" pitchFamily="34" charset="0"/>
              </a:rPr>
              <a:t>Stimuler les innovations de rupture créatrices de marchés et les écosystèmes propices à l'innovation</a:t>
            </a:r>
            <a:endParaRPr lang="en-IE" sz="2400" b="1">
              <a:solidFill>
                <a:schemeClr val="accent2"/>
              </a:solidFill>
            </a:endParaRPr>
          </a:p>
        </p:txBody>
      </p:sp>
    </p:spTree>
    <p:extLst>
      <p:ext uri="{BB962C8B-B14F-4D97-AF65-F5344CB8AC3E}">
        <p14:creationId xmlns:p14="http://schemas.microsoft.com/office/powerpoint/2010/main" val="248498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9389A6-7507-42FF-BD48-CC75D8C02734}"/>
              </a:ext>
            </a:extLst>
          </p:cNvPr>
          <p:cNvSpPr/>
          <p:nvPr/>
        </p:nvSpPr>
        <p:spPr bwMode="auto">
          <a:xfrm>
            <a:off x="1119800" y="2138143"/>
            <a:ext cx="2552933" cy="11520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r>
              <a:rPr lang="fr-BE" b="1">
                <a:solidFill>
                  <a:schemeClr val="bg1"/>
                </a:solidFill>
              </a:rPr>
              <a:t>Performance </a:t>
            </a:r>
            <a:r>
              <a:rPr lang="fr-BE">
                <a:solidFill>
                  <a:schemeClr val="bg1"/>
                </a:solidFill>
              </a:rPr>
              <a:t>en matière d’innovation</a:t>
            </a:r>
          </a:p>
        </p:txBody>
      </p:sp>
      <p:sp>
        <p:nvSpPr>
          <p:cNvPr id="4" name="Pentagon 15">
            <a:extLst>
              <a:ext uri="{FF2B5EF4-FFF2-40B4-BE49-F238E27FC236}">
                <a16:creationId xmlns:a16="http://schemas.microsoft.com/office/drawing/2014/main" id="{9A92F500-70AC-4A59-9436-CBF2012BFDA2}"/>
              </a:ext>
            </a:extLst>
          </p:cNvPr>
          <p:cNvSpPr/>
          <p:nvPr/>
        </p:nvSpPr>
        <p:spPr bwMode="auto">
          <a:xfrm>
            <a:off x="3996186" y="2138143"/>
            <a:ext cx="6996902" cy="1152000"/>
          </a:xfrm>
          <a:prstGeom prst="homePlate">
            <a:avLst>
              <a:gd name="adj" fmla="val 26751"/>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a:solidFill>
                <a:schemeClr val="bg1"/>
              </a:solidFill>
            </a:endParaRPr>
          </a:p>
          <a:p>
            <a:pPr marL="288925" indent="-285750" fontAlgn="base">
              <a:spcBef>
                <a:spcPct val="0"/>
              </a:spcBef>
              <a:spcAft>
                <a:spcPct val="0"/>
              </a:spcAft>
              <a:buFont typeface="Arial" panose="020B0604020202020204" pitchFamily="34" charset="0"/>
              <a:buChar char="•"/>
            </a:pPr>
            <a:r>
              <a:rPr lang="fr-BE" b="1">
                <a:solidFill>
                  <a:schemeClr val="bg1"/>
                </a:solidFill>
              </a:rPr>
              <a:t>Fortes performances en matière de recherche, </a:t>
            </a:r>
            <a:r>
              <a:rPr lang="fr-BE">
                <a:solidFill>
                  <a:schemeClr val="bg1"/>
                </a:solidFill>
              </a:rPr>
              <a:t>qui ne se traduisent que trop peu souvent en innovations concrètes</a:t>
            </a:r>
          </a:p>
          <a:p>
            <a:pPr marL="288925" indent="-285750" fontAlgn="base">
              <a:spcBef>
                <a:spcPct val="0"/>
              </a:spcBef>
              <a:spcAft>
                <a:spcPct val="0"/>
              </a:spcAft>
              <a:buFont typeface="Arial" panose="020B0604020202020204" pitchFamily="34" charset="0"/>
              <a:buChar char="•"/>
            </a:pPr>
            <a:r>
              <a:rPr lang="fr-FR" b="1">
                <a:solidFill>
                  <a:schemeClr val="bg1"/>
                </a:solidFill>
              </a:rPr>
              <a:t>Un déficit d’innovations de percée et de rupture</a:t>
            </a:r>
            <a:r>
              <a:rPr lang="fr-FR">
                <a:solidFill>
                  <a:schemeClr val="bg1"/>
                </a:solidFill>
              </a:rPr>
              <a:t> qui soient de nature à créer de nouveaux marchés</a:t>
            </a:r>
          </a:p>
          <a:p>
            <a:pPr marL="3175" fontAlgn="base">
              <a:spcBef>
                <a:spcPct val="0"/>
              </a:spcBef>
              <a:spcAft>
                <a:spcPct val="0"/>
              </a:spcAft>
            </a:pPr>
            <a:endParaRPr lang="en-GB">
              <a:solidFill>
                <a:schemeClr val="bg1"/>
              </a:solidFill>
            </a:endParaRPr>
          </a:p>
        </p:txBody>
      </p:sp>
      <p:sp>
        <p:nvSpPr>
          <p:cNvPr id="5" name="Rectangle 4">
            <a:extLst>
              <a:ext uri="{FF2B5EF4-FFF2-40B4-BE49-F238E27FC236}">
                <a16:creationId xmlns:a16="http://schemas.microsoft.com/office/drawing/2014/main" id="{D0989292-0BE4-4E0F-8713-98FAE3607AD9}"/>
              </a:ext>
            </a:extLst>
          </p:cNvPr>
          <p:cNvSpPr/>
          <p:nvPr/>
        </p:nvSpPr>
        <p:spPr bwMode="auto">
          <a:xfrm>
            <a:off x="1145804" y="3458680"/>
            <a:ext cx="2526929" cy="11520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r>
              <a:rPr lang="fr-BE" b="1">
                <a:solidFill>
                  <a:schemeClr val="bg1"/>
                </a:solidFill>
              </a:rPr>
              <a:t>Financement </a:t>
            </a:r>
            <a:r>
              <a:rPr lang="fr-BE">
                <a:solidFill>
                  <a:schemeClr val="bg1"/>
                </a:solidFill>
              </a:rPr>
              <a:t>de l’innovation 	 		</a:t>
            </a:r>
          </a:p>
        </p:txBody>
      </p:sp>
      <p:sp>
        <p:nvSpPr>
          <p:cNvPr id="6" name="Pentagon 18">
            <a:extLst>
              <a:ext uri="{FF2B5EF4-FFF2-40B4-BE49-F238E27FC236}">
                <a16:creationId xmlns:a16="http://schemas.microsoft.com/office/drawing/2014/main" id="{D9D28358-1C40-4F49-B9CC-26A5A8755CE4}"/>
              </a:ext>
            </a:extLst>
          </p:cNvPr>
          <p:cNvSpPr/>
          <p:nvPr/>
        </p:nvSpPr>
        <p:spPr bwMode="auto">
          <a:xfrm>
            <a:off x="4021927" y="3458680"/>
            <a:ext cx="6945420" cy="1152000"/>
          </a:xfrm>
          <a:prstGeom prst="homePlate">
            <a:avLst>
              <a:gd name="adj" fmla="val 26751"/>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1"/>
            <a:endParaRPr lang="en-GB">
              <a:solidFill>
                <a:schemeClr val="bg1"/>
              </a:solidFill>
            </a:endParaRPr>
          </a:p>
          <a:p>
            <a:pPr marL="3175" fontAlgn="base">
              <a:spcBef>
                <a:spcPct val="0"/>
              </a:spcBef>
              <a:spcAft>
                <a:spcPct val="0"/>
              </a:spcAft>
            </a:pPr>
            <a:r>
              <a:rPr lang="fr-BE">
                <a:solidFill>
                  <a:schemeClr val="bg1"/>
                </a:solidFill>
              </a:rPr>
              <a:t>Déficits de financement (2 “vallées de la mort”) pour : </a:t>
            </a:r>
          </a:p>
          <a:p>
            <a:pPr marL="288925" indent="-285750" fontAlgn="base">
              <a:spcBef>
                <a:spcPct val="0"/>
              </a:spcBef>
              <a:spcAft>
                <a:spcPct val="0"/>
              </a:spcAft>
              <a:buFont typeface="Arial" panose="020B0604020202020204" pitchFamily="34" charset="0"/>
              <a:buChar char="•"/>
            </a:pPr>
            <a:r>
              <a:rPr lang="fr-BE" b="1">
                <a:solidFill>
                  <a:schemeClr val="bg1"/>
                </a:solidFill>
              </a:rPr>
              <a:t>La phase de transition</a:t>
            </a:r>
            <a:r>
              <a:rPr lang="fr-BE">
                <a:solidFill>
                  <a:schemeClr val="bg1"/>
                </a:solidFill>
              </a:rPr>
              <a:t>, entre le laboratoire et l'entreprise</a:t>
            </a:r>
          </a:p>
          <a:p>
            <a:pPr marL="288925" indent="-285750" fontAlgn="base">
              <a:spcBef>
                <a:spcPct val="0"/>
              </a:spcBef>
              <a:spcAft>
                <a:spcPct val="0"/>
              </a:spcAft>
              <a:buFont typeface="Arial" panose="020B0604020202020204" pitchFamily="34" charset="0"/>
              <a:buChar char="•"/>
            </a:pPr>
            <a:r>
              <a:rPr lang="fr-BE" b="1">
                <a:solidFill>
                  <a:schemeClr val="bg1"/>
                </a:solidFill>
              </a:rPr>
              <a:t>La phase de croissance rapide </a:t>
            </a:r>
            <a:r>
              <a:rPr lang="fr-BE">
                <a:solidFill>
                  <a:schemeClr val="bg1"/>
                </a:solidFill>
              </a:rPr>
              <a:t>(« </a:t>
            </a:r>
            <a:r>
              <a:rPr lang="fr-BE" i="1" err="1">
                <a:solidFill>
                  <a:schemeClr val="bg1"/>
                </a:solidFill>
              </a:rPr>
              <a:t>scaling</a:t>
            </a:r>
            <a:r>
              <a:rPr lang="fr-BE" i="1">
                <a:solidFill>
                  <a:schemeClr val="bg1"/>
                </a:solidFill>
              </a:rPr>
              <a:t> up</a:t>
            </a:r>
            <a:r>
              <a:rPr lang="fr-BE">
                <a:solidFill>
                  <a:schemeClr val="bg1"/>
                </a:solidFill>
              </a:rPr>
              <a:t>”) des entreprises innovantes à haut risque (« </a:t>
            </a:r>
            <a:r>
              <a:rPr lang="fr-BE" i="1">
                <a:solidFill>
                  <a:schemeClr val="bg1"/>
                </a:solidFill>
              </a:rPr>
              <a:t>start-ups </a:t>
            </a:r>
            <a:r>
              <a:rPr lang="fr-BE" i="1" err="1">
                <a:solidFill>
                  <a:schemeClr val="bg1"/>
                </a:solidFill>
              </a:rPr>
              <a:t>deep</a:t>
            </a:r>
            <a:r>
              <a:rPr lang="fr-BE" i="1">
                <a:solidFill>
                  <a:schemeClr val="bg1"/>
                </a:solidFill>
              </a:rPr>
              <a:t> tech </a:t>
            </a:r>
            <a:r>
              <a:rPr lang="fr-BE">
                <a:solidFill>
                  <a:schemeClr val="bg1"/>
                </a:solidFill>
              </a:rPr>
              <a:t>»)</a:t>
            </a:r>
          </a:p>
          <a:p>
            <a:pPr marL="3175" fontAlgn="base">
              <a:spcBef>
                <a:spcPct val="0"/>
              </a:spcBef>
              <a:spcAft>
                <a:spcPct val="0"/>
              </a:spcAft>
            </a:pPr>
            <a:endParaRPr lang="en-GB">
              <a:solidFill>
                <a:schemeClr val="bg1"/>
              </a:solidFill>
            </a:endParaRPr>
          </a:p>
        </p:txBody>
      </p:sp>
      <p:sp>
        <p:nvSpPr>
          <p:cNvPr id="7" name="Rectangle 6">
            <a:extLst>
              <a:ext uri="{FF2B5EF4-FFF2-40B4-BE49-F238E27FC236}">
                <a16:creationId xmlns:a16="http://schemas.microsoft.com/office/drawing/2014/main" id="{ED9EA3A3-F78A-4BAA-BB43-AF8D52AEF8FC}"/>
              </a:ext>
            </a:extLst>
          </p:cNvPr>
          <p:cNvSpPr/>
          <p:nvPr/>
        </p:nvSpPr>
        <p:spPr bwMode="auto">
          <a:xfrm>
            <a:off x="1170707" y="4779217"/>
            <a:ext cx="2502026" cy="11520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r>
              <a:rPr lang="fr-BE" b="1">
                <a:solidFill>
                  <a:schemeClr val="bg1"/>
                </a:solidFill>
              </a:rPr>
              <a:t>Écosystème</a:t>
            </a:r>
            <a:r>
              <a:rPr lang="fr-BE">
                <a:solidFill>
                  <a:schemeClr val="bg1"/>
                </a:solidFill>
              </a:rPr>
              <a:t> d’Innovation</a:t>
            </a:r>
          </a:p>
        </p:txBody>
      </p:sp>
      <p:sp>
        <p:nvSpPr>
          <p:cNvPr id="10" name="Title 9">
            <a:extLst>
              <a:ext uri="{FF2B5EF4-FFF2-40B4-BE49-F238E27FC236}">
                <a16:creationId xmlns:a16="http://schemas.microsoft.com/office/drawing/2014/main" id="{5F0D6D22-513C-4509-B039-A2366AFB6C83}"/>
              </a:ext>
            </a:extLst>
          </p:cNvPr>
          <p:cNvSpPr>
            <a:spLocks noGrp="1"/>
          </p:cNvSpPr>
          <p:nvPr>
            <p:ph type="title"/>
          </p:nvPr>
        </p:nvSpPr>
        <p:spPr>
          <a:xfrm>
            <a:off x="369870" y="275273"/>
            <a:ext cx="10782340" cy="649069"/>
          </a:xfrm>
        </p:spPr>
        <p:txBody>
          <a:bodyPr>
            <a:normAutofit fontScale="90000"/>
          </a:bodyPr>
          <a:lstStyle/>
          <a:p>
            <a:r>
              <a:rPr lang="fr-FR" altLang="en-US">
                <a:solidFill>
                  <a:schemeClr val="bg1"/>
                </a:solidFill>
              </a:rPr>
              <a:t>Combattre les freins à l’innovation en Europe</a:t>
            </a:r>
            <a:endParaRPr lang="en-IE">
              <a:solidFill>
                <a:schemeClr val="bg1"/>
              </a:solidFill>
            </a:endParaRPr>
          </a:p>
        </p:txBody>
      </p:sp>
      <p:sp>
        <p:nvSpPr>
          <p:cNvPr id="11" name="Pentagon 11">
            <a:extLst>
              <a:ext uri="{FF2B5EF4-FFF2-40B4-BE49-F238E27FC236}">
                <a16:creationId xmlns:a16="http://schemas.microsoft.com/office/drawing/2014/main" id="{61C32235-73B9-4F98-85C5-7A435D51DB80}"/>
              </a:ext>
            </a:extLst>
          </p:cNvPr>
          <p:cNvSpPr/>
          <p:nvPr/>
        </p:nvSpPr>
        <p:spPr bwMode="auto">
          <a:xfrm>
            <a:off x="4023308" y="4779217"/>
            <a:ext cx="6997985" cy="1152000"/>
          </a:xfrm>
          <a:prstGeom prst="homePlate">
            <a:avLst>
              <a:gd name="adj" fmla="val 26751"/>
            </a:avLst>
          </a:prstGeom>
          <a:solidFill>
            <a:schemeClr val="accent3"/>
          </a:solidFill>
          <a:ln>
            <a:noFill/>
          </a:ln>
          <a:effectLst/>
        </p:spPr>
        <p:txBody>
          <a:bodyPr vert="horz" wrap="square" lIns="91440" tIns="45720" rIns="91440" bIns="45720" numCol="1" rtlCol="0" anchor="ctr" anchorCtr="0" compatLnSpc="1">
            <a:prstTxWarp prst="textNoShape">
              <a:avLst/>
            </a:prstTxWarp>
          </a:bodyPr>
          <a:lstStyle/>
          <a:p>
            <a:pPr marL="288925" lvl="1" indent="-285750">
              <a:buFont typeface="Arial" panose="020B0604020202020204" pitchFamily="34" charset="0"/>
              <a:buChar char="•"/>
            </a:pPr>
            <a:r>
              <a:rPr lang="fr-FR">
                <a:solidFill>
                  <a:schemeClr val="bg1"/>
                </a:solidFill>
              </a:rPr>
              <a:t>De nombreux écosystèmes nationaux et locaux, mais qui apparaissent </a:t>
            </a:r>
            <a:r>
              <a:rPr lang="fr-FR" b="1">
                <a:solidFill>
                  <a:schemeClr val="bg1"/>
                </a:solidFill>
              </a:rPr>
              <a:t>fragmentés à l’échelle de l’Europe</a:t>
            </a:r>
          </a:p>
          <a:p>
            <a:pPr marL="288925" lvl="1" indent="-285750">
              <a:buFont typeface="Arial" panose="020B0604020202020204" pitchFamily="34" charset="0"/>
              <a:buChar char="•"/>
            </a:pPr>
            <a:r>
              <a:rPr lang="fr-FR">
                <a:solidFill>
                  <a:schemeClr val="bg1"/>
                </a:solidFill>
              </a:rPr>
              <a:t>Nécessité </a:t>
            </a:r>
            <a:r>
              <a:rPr lang="fr-FR" b="1">
                <a:solidFill>
                  <a:schemeClr val="bg1"/>
                </a:solidFill>
              </a:rPr>
              <a:t>d’intégrer toutes les régions et tous les talents </a:t>
            </a:r>
            <a:r>
              <a:rPr lang="fr-FR">
                <a:solidFill>
                  <a:schemeClr val="bg1"/>
                </a:solidFill>
              </a:rPr>
              <a:t>(en particulier les  innovatrices).</a:t>
            </a:r>
            <a:endParaRPr lang="en-GB">
              <a:solidFill>
                <a:schemeClr val="bg1"/>
              </a:solidFill>
            </a:endParaRPr>
          </a:p>
        </p:txBody>
      </p:sp>
    </p:spTree>
    <p:extLst>
      <p:ext uri="{BB962C8B-B14F-4D97-AF65-F5344CB8AC3E}">
        <p14:creationId xmlns:p14="http://schemas.microsoft.com/office/powerpoint/2010/main" val="302084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Box 75"/>
          <p:cNvSpPr txBox="1"/>
          <p:nvPr/>
        </p:nvSpPr>
        <p:spPr>
          <a:xfrm>
            <a:off x="3588708" y="979714"/>
            <a:ext cx="8385578" cy="57441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marL="428625" indent="-428625">
              <a:lnSpc>
                <a:spcPct val="110000"/>
              </a:lnSpc>
              <a:spcAft>
                <a:spcPts val="600"/>
              </a:spcAft>
              <a:buSzPct val="100000"/>
              <a:buFont typeface="Arial"/>
              <a:buBlip>
                <a:blip r:embed="rId2"/>
              </a:buBlip>
              <a:defRPr sz="1600">
                <a:solidFill>
                  <a:srgbClr val="55358C"/>
                </a:solidFill>
                <a:latin typeface="Averta PE Bold"/>
                <a:ea typeface="Averta PE Bold"/>
                <a:cs typeface="Averta PE Bold"/>
                <a:sym typeface="Averta PE Bold"/>
              </a:defRPr>
            </a:pPr>
            <a:r>
              <a:rPr lang="fr-FR" sz="2000">
                <a:solidFill>
                  <a:schemeClr val="tx1">
                    <a:lumMod val="50000"/>
                  </a:schemeClr>
                </a:solidFill>
                <a:latin typeface="Averta PE Bold"/>
                <a:sym typeface="Averta PE Light"/>
              </a:rPr>
              <a:t>Un</a:t>
            </a:r>
            <a:r>
              <a:rPr lang="fr-FR" sz="2000" b="1">
                <a:sym typeface="Averta PE Light"/>
              </a:rPr>
              <a:t> budget de 10 milliards d'euros </a:t>
            </a:r>
            <a:r>
              <a:rPr lang="fr-FR" sz="2000">
                <a:solidFill>
                  <a:schemeClr val="tx1">
                    <a:lumMod val="50000"/>
                  </a:schemeClr>
                </a:solidFill>
                <a:latin typeface="Averta PE Bold"/>
                <a:sym typeface="Averta PE Light"/>
              </a:rPr>
              <a:t>pour identifier, développer et déployer à grande échelle des technologies de rupture et des innovations radicales</a:t>
            </a:r>
            <a:r>
              <a:rPr lang="en-US" sz="2000">
                <a:solidFill>
                  <a:schemeClr val="tx1">
                    <a:lumMod val="50000"/>
                  </a:schemeClr>
                </a:solidFill>
                <a:latin typeface="Averta PE Bold"/>
                <a:sym typeface="Averta PE Light"/>
              </a:rPr>
              <a:t>;</a:t>
            </a:r>
            <a:endParaRPr lang="en-US" sz="2000">
              <a:solidFill>
                <a:schemeClr val="tx1">
                  <a:lumMod val="50000"/>
                </a:schemeClr>
              </a:solidFill>
              <a:latin typeface="Averta PE Bold"/>
            </a:endParaRPr>
          </a:p>
          <a:p>
            <a:pPr marL="428625" indent="-428625">
              <a:lnSpc>
                <a:spcPct val="110000"/>
              </a:lnSpc>
              <a:spcAft>
                <a:spcPts val="600"/>
              </a:spcAft>
              <a:buSzPct val="100000"/>
              <a:buFont typeface="Arial"/>
              <a:buBlip>
                <a:blip r:embed="rId2"/>
              </a:buBlip>
              <a:defRPr sz="1600">
                <a:solidFill>
                  <a:srgbClr val="55358C"/>
                </a:solidFill>
                <a:latin typeface="Averta PE Bold"/>
                <a:ea typeface="Averta PE Bold"/>
                <a:cs typeface="Averta PE Bold"/>
                <a:sym typeface="Averta PE Bold"/>
              </a:defRPr>
            </a:pPr>
            <a:r>
              <a:rPr lang="fr-FR" sz="2000" b="1">
                <a:solidFill>
                  <a:srgbClr val="5439A1"/>
                </a:solidFill>
                <a:sym typeface="Averta PE Light"/>
              </a:rPr>
              <a:t>Un guichet unique pour tous les niveaux de maturité technologique (TRL), </a:t>
            </a:r>
            <a:r>
              <a:rPr lang="fr-FR" sz="2000">
                <a:solidFill>
                  <a:schemeClr val="tx1">
                    <a:lumMod val="50000"/>
                  </a:schemeClr>
                </a:solidFill>
                <a:latin typeface="Averta PE Bold"/>
                <a:sym typeface="Averta PE Light"/>
              </a:rPr>
              <a:t>des idées de recherche en phase initiale jusqu’au financement du développement des startups et des PME après transfert technologique;</a:t>
            </a:r>
          </a:p>
          <a:p>
            <a:pPr marL="428625" indent="-428625">
              <a:lnSpc>
                <a:spcPct val="110000"/>
              </a:lnSpc>
              <a:spcAft>
                <a:spcPts val="600"/>
              </a:spcAft>
              <a:buSzPct val="100000"/>
              <a:buFont typeface="Arial"/>
              <a:buBlip>
                <a:blip r:embed="rId2"/>
              </a:buBlip>
              <a:defRPr sz="1600">
                <a:solidFill>
                  <a:srgbClr val="55358C"/>
                </a:solidFill>
                <a:latin typeface="Averta PE Bold"/>
                <a:ea typeface="Averta PE Bold"/>
                <a:cs typeface="Averta PE Bold"/>
                <a:sym typeface="Averta PE Bold"/>
              </a:defRPr>
            </a:pPr>
            <a:r>
              <a:rPr lang="fr-FR" sz="2000">
                <a:solidFill>
                  <a:schemeClr val="tx1">
                    <a:lumMod val="50000"/>
                  </a:schemeClr>
                </a:solidFill>
              </a:rPr>
              <a:t>Approche de financement </a:t>
            </a:r>
            <a:r>
              <a:rPr lang="fr-FR" sz="2000" b="1">
                <a:solidFill>
                  <a:srgbClr val="5439A1"/>
                </a:solidFill>
                <a:latin typeface="Averta PE Bold"/>
              </a:rPr>
              <a:t>ouverte (</a:t>
            </a:r>
            <a:r>
              <a:rPr lang="fr-FR" sz="2000" b="1" i="1" err="1">
                <a:solidFill>
                  <a:srgbClr val="5439A1"/>
                </a:solidFill>
                <a:latin typeface="Averta PE Bold"/>
              </a:rPr>
              <a:t>bottom</a:t>
            </a:r>
            <a:r>
              <a:rPr lang="fr-FR" sz="2000" b="1" i="1">
                <a:solidFill>
                  <a:srgbClr val="5439A1"/>
                </a:solidFill>
                <a:latin typeface="Averta PE Bold"/>
              </a:rPr>
              <a:t> up</a:t>
            </a:r>
            <a:r>
              <a:rPr lang="fr-FR" sz="2000" b="1">
                <a:solidFill>
                  <a:srgbClr val="5439A1"/>
                </a:solidFill>
                <a:latin typeface="Averta PE Bold"/>
              </a:rPr>
              <a:t>) et par défis (</a:t>
            </a:r>
            <a:r>
              <a:rPr lang="fr-FR" sz="2000" b="1" i="1">
                <a:solidFill>
                  <a:srgbClr val="5439A1"/>
                </a:solidFill>
                <a:latin typeface="Averta PE Bold"/>
              </a:rPr>
              <a:t>top down</a:t>
            </a:r>
            <a:r>
              <a:rPr lang="fr-FR" sz="2000" b="1">
                <a:solidFill>
                  <a:srgbClr val="5439A1"/>
                </a:solidFill>
                <a:latin typeface="Averta PE Bold"/>
              </a:rPr>
              <a:t>);</a:t>
            </a:r>
            <a:endParaRPr lang="en-US" sz="2000" b="1">
              <a:solidFill>
                <a:srgbClr val="5439A1"/>
              </a:solidFill>
              <a:latin typeface="Averta PE Bold"/>
            </a:endParaRPr>
          </a:p>
          <a:p>
            <a:pPr marL="428625" indent="-428625">
              <a:lnSpc>
                <a:spcPct val="110000"/>
              </a:lnSpc>
              <a:spcAft>
                <a:spcPts val="600"/>
              </a:spcAft>
              <a:buSzPct val="100000"/>
              <a:buBlip>
                <a:blip r:embed="rId2"/>
              </a:buBlip>
              <a:defRPr sz="1600">
                <a:solidFill>
                  <a:srgbClr val="55358C"/>
                </a:solidFill>
                <a:latin typeface="Averta PE Bold"/>
                <a:ea typeface="Averta PE Bold"/>
                <a:cs typeface="Averta PE Bold"/>
                <a:sym typeface="Averta PE Bold"/>
              </a:defRPr>
            </a:pPr>
            <a:r>
              <a:rPr lang="fr-FR" sz="2000">
                <a:solidFill>
                  <a:schemeClr val="tx1">
                    <a:lumMod val="50000"/>
                  </a:schemeClr>
                </a:solidFill>
              </a:rPr>
              <a:t>Stratégie pilotée par un conseil d'administration indépendant (</a:t>
            </a:r>
            <a:r>
              <a:rPr lang="fr-FR" sz="2000" b="1" i="1">
                <a:solidFill>
                  <a:srgbClr val="4F3C9D"/>
                </a:solidFill>
                <a:latin typeface="Averta PE Bold"/>
              </a:rPr>
              <a:t>EIC </a:t>
            </a:r>
            <a:r>
              <a:rPr lang="fr-FR" sz="2000" b="1" i="1" err="1">
                <a:solidFill>
                  <a:srgbClr val="4F3C9D"/>
                </a:solidFill>
                <a:latin typeface="Averta PE Bold"/>
              </a:rPr>
              <a:t>Board</a:t>
            </a:r>
            <a:r>
              <a:rPr lang="fr-FR" sz="2000">
                <a:solidFill>
                  <a:schemeClr val="tx1">
                    <a:lumMod val="50000"/>
                  </a:schemeClr>
                </a:solidFill>
              </a:rPr>
              <a:t>), composé d'entrepreneurs, d'investisseurs, de chercheurs, etc.</a:t>
            </a:r>
            <a:endParaRPr lang="en-US" sz="2000">
              <a:solidFill>
                <a:schemeClr val="tx1">
                  <a:lumMod val="50000"/>
                </a:schemeClr>
              </a:solidFill>
            </a:endParaRPr>
          </a:p>
          <a:p>
            <a:pPr marL="428625" indent="-428625">
              <a:lnSpc>
                <a:spcPct val="110000"/>
              </a:lnSpc>
              <a:spcAft>
                <a:spcPts val="600"/>
              </a:spcAft>
              <a:buSzPct val="100000"/>
              <a:buFont typeface="Arial"/>
              <a:buBlip>
                <a:blip r:embed="rId2"/>
              </a:buBlip>
              <a:defRPr sz="1600">
                <a:solidFill>
                  <a:srgbClr val="55358C"/>
                </a:solidFill>
                <a:latin typeface="Averta PE Bold"/>
                <a:ea typeface="Averta PE Bold"/>
                <a:cs typeface="Averta PE Bold"/>
                <a:sym typeface="Averta PE Bold"/>
              </a:defRPr>
            </a:pPr>
            <a:r>
              <a:rPr lang="fr-FR" sz="2000">
                <a:solidFill>
                  <a:schemeClr val="tx1">
                    <a:lumMod val="50000"/>
                  </a:schemeClr>
                </a:solidFill>
              </a:rPr>
              <a:t>Portefeuille supervisé par les responsables de programme afin d'identifier les opportunités émergentes et de </a:t>
            </a:r>
            <a:r>
              <a:rPr lang="fr-FR" sz="2000" b="1">
                <a:solidFill>
                  <a:srgbClr val="5439A1"/>
                </a:solidFill>
                <a:latin typeface="Averta PE Bold"/>
              </a:rPr>
              <a:t>gérer proactivement les portefeuilles</a:t>
            </a:r>
            <a:r>
              <a:rPr lang="fr-FR" sz="2000">
                <a:solidFill>
                  <a:schemeClr val="tx1">
                    <a:lumMod val="50000"/>
                  </a:schemeClr>
                </a:solidFill>
              </a:rPr>
              <a:t>.</a:t>
            </a:r>
            <a:endParaRPr lang="en-US" sz="2000">
              <a:solidFill>
                <a:schemeClr val="tx1">
                  <a:lumMod val="50000"/>
                </a:schemeClr>
              </a:solidFill>
            </a:endParaRPr>
          </a:p>
          <a:p>
            <a:pPr marL="428625" indent="-428625">
              <a:lnSpc>
                <a:spcPct val="110000"/>
              </a:lnSpc>
              <a:spcAft>
                <a:spcPts val="600"/>
              </a:spcAft>
              <a:buSzPct val="100000"/>
              <a:buFont typeface="Arial"/>
              <a:buBlip>
                <a:blip r:embed="rId2"/>
              </a:buBlip>
              <a:defRPr sz="1600">
                <a:solidFill>
                  <a:srgbClr val="55358C"/>
                </a:solidFill>
                <a:latin typeface="Averta PE Bold"/>
                <a:ea typeface="Averta PE Bold"/>
                <a:cs typeface="Averta PE Bold"/>
                <a:sym typeface="Averta PE Bold"/>
              </a:defRPr>
            </a:pPr>
            <a:r>
              <a:rPr lang="fr-FR" sz="2000" b="1">
                <a:solidFill>
                  <a:srgbClr val="4F3C9D"/>
                </a:solidFill>
                <a:latin typeface="Averta PE Bold"/>
              </a:rPr>
              <a:t>Partenariats</a:t>
            </a:r>
            <a:r>
              <a:rPr lang="fr-FR" sz="2000">
                <a:solidFill>
                  <a:schemeClr val="tx1">
                    <a:lumMod val="50000"/>
                  </a:schemeClr>
                </a:solidFill>
              </a:rPr>
              <a:t> pour dynamiser l'écosystème européen de l'innovation (services d'accélération d'entreprises, intégration des programmes nationaux, de l'EIT, de l’ERC, etc.).</a:t>
            </a:r>
            <a:endParaRPr lang="en-US" sz="2000">
              <a:solidFill>
                <a:schemeClr val="tx1">
                  <a:lumMod val="50000"/>
                </a:schemeClr>
              </a:solidFill>
            </a:endParaRPr>
          </a:p>
          <a:p>
            <a:pPr marL="428625" indent="-428625">
              <a:lnSpc>
                <a:spcPct val="110000"/>
              </a:lnSpc>
              <a:spcAft>
                <a:spcPts val="600"/>
              </a:spcAft>
              <a:buSzPct val="100000"/>
              <a:buBlip>
                <a:blip r:embed="rId2"/>
              </a:buBlip>
              <a:defRPr sz="1600">
                <a:solidFill>
                  <a:srgbClr val="55358C"/>
                </a:solidFill>
                <a:latin typeface="Averta PE Bold"/>
                <a:ea typeface="Averta PE Bold"/>
                <a:cs typeface="Averta PE Bold"/>
                <a:sym typeface="Averta PE Bold"/>
              </a:defRPr>
            </a:pPr>
            <a:r>
              <a:rPr lang="fr-FR" sz="2000" b="1"/>
              <a:t>Fonds de l’EIC dédié </a:t>
            </a:r>
            <a:r>
              <a:rPr lang="fr-FR" sz="2000">
                <a:solidFill>
                  <a:schemeClr val="tx1">
                    <a:lumMod val="50000"/>
                  </a:schemeClr>
                </a:solidFill>
                <a:latin typeface="Averta PE Bold"/>
              </a:rPr>
              <a:t>pour investir dans les entreprises sélectionnées, en mobilisant du capital-risque privé, et avec désormais un soutien à leur croissance (</a:t>
            </a:r>
            <a:r>
              <a:rPr lang="fr-FR" sz="2000" b="1">
                <a:solidFill>
                  <a:srgbClr val="55358C"/>
                </a:solidFill>
                <a:latin typeface="Averta PE Bold"/>
              </a:rPr>
              <a:t>programme STEP</a:t>
            </a:r>
            <a:r>
              <a:rPr lang="fr-FR" sz="2000">
                <a:solidFill>
                  <a:schemeClr val="tx1">
                    <a:lumMod val="50000"/>
                  </a:schemeClr>
                </a:solidFill>
                <a:latin typeface="Averta PE Bold"/>
              </a:rPr>
              <a:t>).</a:t>
            </a:r>
            <a:endParaRPr lang="en-US" sz="2000">
              <a:solidFill>
                <a:schemeClr val="tx1">
                  <a:lumMod val="50000"/>
                </a:schemeClr>
              </a:solidFill>
              <a:latin typeface="Averta PE Bold"/>
            </a:endParaRPr>
          </a:p>
          <a:p>
            <a:pPr marL="428625" indent="-428625">
              <a:lnSpc>
                <a:spcPct val="110000"/>
              </a:lnSpc>
              <a:spcAft>
                <a:spcPts val="600"/>
              </a:spcAft>
              <a:buSzPct val="100000"/>
              <a:buFont typeface="Arial"/>
              <a:buBlip>
                <a:blip r:embed="rId2"/>
              </a:buBlip>
              <a:defRPr sz="1600">
                <a:solidFill>
                  <a:srgbClr val="55358C"/>
                </a:solidFill>
                <a:latin typeface="Averta PE Bold"/>
                <a:ea typeface="Averta PE Bold"/>
                <a:cs typeface="Averta PE Bold"/>
                <a:sym typeface="Averta PE Bold"/>
              </a:defRPr>
            </a:pPr>
            <a:endParaRPr lang="en-US" sz="2000">
              <a:solidFill>
                <a:schemeClr val="tx1">
                  <a:lumMod val="50000"/>
                </a:schemeClr>
              </a:solidFill>
              <a:latin typeface="Averta PE Bold"/>
              <a:sym typeface="Averta PE Light"/>
            </a:endParaRPr>
          </a:p>
        </p:txBody>
      </p:sp>
      <p:sp>
        <p:nvSpPr>
          <p:cNvPr id="343" name="TextBox 59"/>
          <p:cNvSpPr txBox="1"/>
          <p:nvPr/>
        </p:nvSpPr>
        <p:spPr>
          <a:xfrm>
            <a:off x="3178630" y="265973"/>
            <a:ext cx="7505516" cy="71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4000" i="1">
                <a:solidFill>
                  <a:srgbClr val="2D2C2B"/>
                </a:solidFill>
                <a:latin typeface="Averta PE Bold"/>
                <a:ea typeface="Averta PE Bold"/>
                <a:cs typeface="Averta PE Bold"/>
                <a:sym typeface="Averta PE Bold"/>
              </a:defRPr>
            </a:pPr>
            <a:r>
              <a:rPr lang="fr-BE">
                <a:latin typeface="+mj-lt"/>
              </a:rPr>
              <a:t>En quoi </a:t>
            </a:r>
            <a:r>
              <a:rPr lang="fr-BE" sz="4000" i="1">
                <a:solidFill>
                  <a:srgbClr val="C00000"/>
                </a:solidFill>
                <a:latin typeface="+mj-lt"/>
              </a:rPr>
              <a:t>l’</a:t>
            </a:r>
            <a:r>
              <a:rPr>
                <a:solidFill>
                  <a:srgbClr val="C00000"/>
                </a:solidFill>
                <a:latin typeface="+mj-lt"/>
              </a:rPr>
              <a:t>EIC </a:t>
            </a:r>
            <a:r>
              <a:rPr lang="fr-BE" sz="4000" i="1">
                <a:solidFill>
                  <a:srgbClr val="2D2C2B"/>
                </a:solidFill>
                <a:latin typeface="+mj-lt"/>
              </a:rPr>
              <a:t>est-il</a:t>
            </a:r>
            <a:r>
              <a:rPr lang="fr-BE">
                <a:solidFill>
                  <a:srgbClr val="C00000"/>
                </a:solidFill>
                <a:latin typeface="+mj-lt"/>
              </a:rPr>
              <a:t> </a:t>
            </a:r>
            <a:r>
              <a:rPr>
                <a:solidFill>
                  <a:srgbClr val="C00000"/>
                </a:solidFill>
                <a:latin typeface="+mj-lt"/>
              </a:rPr>
              <a:t>UNIQUE</a:t>
            </a:r>
            <a:r>
              <a:rPr lang="fr-BE">
                <a:solidFill>
                  <a:srgbClr val="C00000"/>
                </a:solidFill>
                <a:latin typeface="+mj-lt"/>
              </a:rPr>
              <a:t> </a:t>
            </a:r>
            <a:r>
              <a:rPr sz="4000" i="1">
                <a:solidFill>
                  <a:srgbClr val="2D2C2B"/>
                </a:solidFill>
                <a:latin typeface="+mj-lt"/>
              </a:rPr>
              <a:t>?</a:t>
            </a:r>
          </a:p>
        </p:txBody>
      </p:sp>
      <p:pic>
        <p:nvPicPr>
          <p:cNvPr id="6" name="Picture 5" descr="A close-up of a chess board&#10;&#10;Description automatically generated">
            <a:extLst>
              <a:ext uri="{FF2B5EF4-FFF2-40B4-BE49-F238E27FC236}">
                <a16:creationId xmlns:a16="http://schemas.microsoft.com/office/drawing/2014/main" id="{5D648E60-2931-25F1-B44D-F57968C0F9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684"/>
          <a:stretch/>
        </p:blipFill>
        <p:spPr>
          <a:xfrm>
            <a:off x="0" y="0"/>
            <a:ext cx="3683876" cy="5878286"/>
          </a:xfrm>
          <a:prstGeom prst="homePlate">
            <a:avLst/>
          </a:prstGeom>
        </p:spPr>
      </p:pic>
    </p:spTree>
    <p:extLst>
      <p:ext uri="{BB962C8B-B14F-4D97-AF65-F5344CB8AC3E}">
        <p14:creationId xmlns:p14="http://schemas.microsoft.com/office/powerpoint/2010/main" val="133846236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5147" y="348342"/>
            <a:ext cx="11111806" cy="968829"/>
          </a:xfrm>
        </p:spPr>
        <p:txBody>
          <a:bodyPr/>
          <a:lstStyle/>
          <a:p>
            <a:r>
              <a:rPr lang="fr-BE" sz="3600">
                <a:solidFill>
                  <a:schemeClr val="tx2"/>
                </a:solidFill>
              </a:rPr>
              <a:t>Le Conseil d’administration (“</a:t>
            </a:r>
            <a:r>
              <a:rPr lang="fr-BE" sz="3600" i="1" err="1">
                <a:solidFill>
                  <a:schemeClr val="tx2"/>
                </a:solidFill>
              </a:rPr>
              <a:t>Board</a:t>
            </a:r>
            <a:r>
              <a:rPr lang="fr-BE" sz="3600">
                <a:solidFill>
                  <a:schemeClr val="tx2"/>
                </a:solidFill>
              </a:rPr>
              <a:t>”) de l’EIC</a:t>
            </a:r>
            <a:br>
              <a:rPr lang="fr-BE" sz="3600">
                <a:solidFill>
                  <a:schemeClr val="tx2"/>
                </a:solidFill>
              </a:rPr>
            </a:br>
            <a:endParaRPr lang="fr-BE" sz="2800" i="1">
              <a:solidFill>
                <a:schemeClr val="tx2"/>
              </a:solidFill>
            </a:endParaRPr>
          </a:p>
        </p:txBody>
      </p:sp>
      <p:sp>
        <p:nvSpPr>
          <p:cNvPr id="2" name="TextBox 1">
            <a:extLst>
              <a:ext uri="{FF2B5EF4-FFF2-40B4-BE49-F238E27FC236}">
                <a16:creationId xmlns:a16="http://schemas.microsoft.com/office/drawing/2014/main" id="{F643C4B4-1F07-4461-AF73-384D3595B39A}"/>
              </a:ext>
            </a:extLst>
          </p:cNvPr>
          <p:cNvSpPr txBox="1"/>
          <p:nvPr/>
        </p:nvSpPr>
        <p:spPr>
          <a:xfrm>
            <a:off x="259199" y="1452222"/>
            <a:ext cx="5377151"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BE" sz="2200">
                <a:cs typeface="Arial"/>
              </a:rPr>
              <a:t>Sa mission est de fournir des avis sur :</a:t>
            </a:r>
          </a:p>
          <a:p>
            <a:pPr marL="742950" lvl="1" indent="-285750">
              <a:buFont typeface="Arial"/>
              <a:buChar char="•"/>
            </a:pPr>
            <a:r>
              <a:rPr lang="fr-BE" sz="2200">
                <a:cs typeface="Arial"/>
              </a:rPr>
              <a:t>La stratégie de l’EIC, </a:t>
            </a:r>
          </a:p>
          <a:p>
            <a:pPr marL="742950" lvl="1" indent="-285750">
              <a:buFont typeface="Arial"/>
              <a:buChar char="•"/>
            </a:pPr>
            <a:r>
              <a:rPr lang="fr-BE" sz="2200">
                <a:cs typeface="Arial"/>
              </a:rPr>
              <a:t>Les programmes de travail de l’EIC et leur mise en œuvre</a:t>
            </a:r>
          </a:p>
          <a:p>
            <a:pPr marL="742950" lvl="1" indent="-285750">
              <a:buFont typeface="Arial"/>
              <a:buChar char="•"/>
            </a:pPr>
            <a:r>
              <a:rPr lang="fr-BE" sz="2200">
                <a:cs typeface="Arial"/>
              </a:rPr>
              <a:t>La politique d’innovation en général.</a:t>
            </a:r>
          </a:p>
          <a:p>
            <a:pPr marL="742950" lvl="1" indent="-285750">
              <a:buFont typeface="Arial"/>
              <a:buChar char="•"/>
            </a:pPr>
            <a:endParaRPr lang="fr-BE" sz="800">
              <a:cs typeface="Arial"/>
            </a:endParaRPr>
          </a:p>
          <a:p>
            <a:pPr marL="285750" indent="-285750">
              <a:buFont typeface="Arial"/>
              <a:buChar char="•"/>
            </a:pPr>
            <a:r>
              <a:rPr lang="fr-BE" sz="2200">
                <a:cs typeface="Arial"/>
              </a:rPr>
              <a:t>Des expertises diversifiées :</a:t>
            </a:r>
          </a:p>
          <a:p>
            <a:pPr marL="742950" lvl="1" indent="-285750">
              <a:buFont typeface="Arial"/>
              <a:buChar char="•"/>
            </a:pPr>
            <a:r>
              <a:rPr lang="fr-BE" sz="2200">
                <a:cs typeface="Arial"/>
              </a:rPr>
              <a:t>Entrepreneurs, investisseurs, chercheurs, représentants de l’écosystème</a:t>
            </a:r>
          </a:p>
          <a:p>
            <a:pPr marL="742950" lvl="1" indent="-285750">
              <a:buFont typeface="Arial"/>
              <a:buChar char="•"/>
            </a:pPr>
            <a:r>
              <a:rPr lang="fr-BE" sz="2200">
                <a:cs typeface="Arial"/>
              </a:rPr>
              <a:t>Équilibré par genre (parité) et sur le plan géographique (20 nationalités dans sa composition 2021-2023).</a:t>
            </a:r>
          </a:p>
          <a:p>
            <a:pPr marL="742950" lvl="1" indent="-285750">
              <a:buFont typeface="Arial"/>
              <a:buChar char="•"/>
            </a:pPr>
            <a:r>
              <a:rPr lang="fr-FR" sz="2200">
                <a:cs typeface="Arial"/>
              </a:rPr>
              <a:t>Le Président de l’EIC est M. Michiel Scheffer (NL).</a:t>
            </a:r>
          </a:p>
          <a:p>
            <a:pPr marL="742950" lvl="1" indent="-285750">
              <a:buFont typeface="Arial"/>
              <a:buChar char="•"/>
            </a:pPr>
            <a:endParaRPr lang="fr-BE" sz="2200">
              <a:cs typeface="Arial"/>
            </a:endParaRPr>
          </a:p>
          <a:p>
            <a:pPr lvl="1"/>
            <a:endParaRPr lang="fr-BE" sz="800">
              <a:cs typeface="Arial"/>
            </a:endParaRPr>
          </a:p>
          <a:p>
            <a:pPr marL="285750" indent="-285750">
              <a:buFont typeface="Arial"/>
              <a:buChar char="•"/>
            </a:pPr>
            <a:endParaRPr lang="fr-BE" sz="800">
              <a:cs typeface="Arial"/>
            </a:endParaRPr>
          </a:p>
          <a:p>
            <a:endParaRPr lang="en-US">
              <a:cs typeface="Arial"/>
            </a:endParaRPr>
          </a:p>
        </p:txBody>
      </p:sp>
      <p:pic>
        <p:nvPicPr>
          <p:cNvPr id="3" name="Picture 2">
            <a:extLst>
              <a:ext uri="{FF2B5EF4-FFF2-40B4-BE49-F238E27FC236}">
                <a16:creationId xmlns:a16="http://schemas.microsoft.com/office/drawing/2014/main" id="{B5AC3591-FC3C-BCDA-1464-9356DE53AD49}"/>
              </a:ext>
            </a:extLst>
          </p:cNvPr>
          <p:cNvPicPr>
            <a:picLocks noChangeAspect="1"/>
          </p:cNvPicPr>
          <p:nvPr/>
        </p:nvPicPr>
        <p:blipFill>
          <a:blip r:embed="rId2"/>
          <a:stretch>
            <a:fillRect/>
          </a:stretch>
        </p:blipFill>
        <p:spPr>
          <a:xfrm>
            <a:off x="5636350" y="2264229"/>
            <a:ext cx="6011364" cy="3276600"/>
          </a:xfrm>
          <a:prstGeom prst="rect">
            <a:avLst/>
          </a:prstGeom>
        </p:spPr>
      </p:pic>
    </p:spTree>
    <p:extLst>
      <p:ext uri="{BB962C8B-B14F-4D97-AF65-F5344CB8AC3E}">
        <p14:creationId xmlns:p14="http://schemas.microsoft.com/office/powerpoint/2010/main" val="52292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929F-FC7B-406E-A57B-BB4B5B0D1A44}"/>
              </a:ext>
            </a:extLst>
          </p:cNvPr>
          <p:cNvSpPr>
            <a:spLocks noGrp="1"/>
          </p:cNvSpPr>
          <p:nvPr>
            <p:ph type="title"/>
          </p:nvPr>
        </p:nvSpPr>
        <p:spPr>
          <a:xfrm>
            <a:off x="535299" y="0"/>
            <a:ext cx="9231553" cy="1325563"/>
          </a:xfrm>
        </p:spPr>
        <p:txBody>
          <a:bodyPr/>
          <a:lstStyle/>
          <a:p>
            <a:r>
              <a:rPr lang="fr-FR"/>
              <a:t>Mise en œuvre de l‘Accélérateur </a:t>
            </a:r>
            <a:r>
              <a:rPr lang="en-US"/>
              <a:t>- Impact</a:t>
            </a:r>
          </a:p>
        </p:txBody>
      </p:sp>
      <p:sp>
        <p:nvSpPr>
          <p:cNvPr id="3" name="Content Placeholder 2">
            <a:extLst>
              <a:ext uri="{FF2B5EF4-FFF2-40B4-BE49-F238E27FC236}">
                <a16:creationId xmlns:a16="http://schemas.microsoft.com/office/drawing/2014/main" id="{3447D43F-96A9-481B-8C7F-0ED12E77D85B}"/>
              </a:ext>
            </a:extLst>
          </p:cNvPr>
          <p:cNvSpPr>
            <a:spLocks noGrp="1"/>
          </p:cNvSpPr>
          <p:nvPr>
            <p:ph idx="4294967295"/>
          </p:nvPr>
        </p:nvSpPr>
        <p:spPr>
          <a:xfrm>
            <a:off x="626164" y="1489753"/>
            <a:ext cx="11209665" cy="4643924"/>
          </a:xfrm>
          <a:prstGeom prst="rect">
            <a:avLst/>
          </a:prstGeom>
        </p:spPr>
        <p:txBody>
          <a:bodyPr/>
          <a:lstStyle/>
          <a:p>
            <a:pPr marL="457200" indent="-457200">
              <a:spcBef>
                <a:spcPts val="600"/>
              </a:spcBef>
              <a:spcAft>
                <a:spcPts val="2100"/>
              </a:spcAft>
            </a:pPr>
            <a:r>
              <a:rPr lang="fr-BE">
                <a:solidFill>
                  <a:schemeClr val="tx1">
                    <a:lumMod val="90000"/>
                    <a:lumOff val="10000"/>
                  </a:schemeClr>
                </a:solidFill>
              </a:rPr>
              <a:t>Le Fonds de l’EIC est déjà devenu le </a:t>
            </a:r>
            <a:r>
              <a:rPr lang="fr-BE" b="1">
                <a:solidFill>
                  <a:srgbClr val="C00000"/>
                </a:solidFill>
              </a:rPr>
              <a:t>principal fonds d’investissement </a:t>
            </a:r>
            <a:r>
              <a:rPr lang="fr-BE">
                <a:solidFill>
                  <a:schemeClr val="tx1">
                    <a:lumMod val="90000"/>
                    <a:lumOff val="10000"/>
                  </a:schemeClr>
                </a:solidFill>
              </a:rPr>
              <a:t>dans les </a:t>
            </a:r>
            <a:r>
              <a:rPr lang="fr-BE" b="1" i="1">
                <a:solidFill>
                  <a:srgbClr val="C00000"/>
                </a:solidFill>
              </a:rPr>
              <a:t>start-ups </a:t>
            </a:r>
            <a:r>
              <a:rPr lang="fr-BE" b="1" i="1" err="1">
                <a:solidFill>
                  <a:srgbClr val="C00000"/>
                </a:solidFill>
              </a:rPr>
              <a:t>deep</a:t>
            </a:r>
            <a:r>
              <a:rPr lang="fr-BE" b="1" i="1">
                <a:solidFill>
                  <a:srgbClr val="C00000"/>
                </a:solidFill>
              </a:rPr>
              <a:t> tech </a:t>
            </a:r>
            <a:r>
              <a:rPr lang="fr-BE" b="1">
                <a:solidFill>
                  <a:srgbClr val="C00000"/>
                </a:solidFill>
              </a:rPr>
              <a:t>en Europe </a:t>
            </a:r>
            <a:r>
              <a:rPr lang="fr-FR">
                <a:solidFill>
                  <a:schemeClr val="tx1">
                    <a:lumMod val="90000"/>
                    <a:lumOff val="10000"/>
                  </a:schemeClr>
                </a:solidFill>
              </a:rPr>
              <a:t>(</a:t>
            </a:r>
            <a:r>
              <a:rPr lang="fr-FR" i="1" err="1">
                <a:solidFill>
                  <a:schemeClr val="tx1">
                    <a:lumMod val="90000"/>
                    <a:lumOff val="10000"/>
                  </a:schemeClr>
                </a:solidFill>
              </a:rPr>
              <a:t>Sifted</a:t>
            </a:r>
            <a:r>
              <a:rPr lang="fr-FR">
                <a:solidFill>
                  <a:schemeClr val="tx1">
                    <a:lumMod val="90000"/>
                    <a:lumOff val="10000"/>
                  </a:schemeClr>
                </a:solidFill>
              </a:rPr>
              <a:t> - Janvier 2023)</a:t>
            </a:r>
            <a:endParaRPr lang="fr-BE">
              <a:solidFill>
                <a:schemeClr val="tx1">
                  <a:lumMod val="90000"/>
                  <a:lumOff val="10000"/>
                </a:schemeClr>
              </a:solidFill>
            </a:endParaRPr>
          </a:p>
          <a:p>
            <a:pPr marL="457200" indent="-457200">
              <a:spcBef>
                <a:spcPts val="600"/>
              </a:spcBef>
              <a:spcAft>
                <a:spcPts val="2100"/>
              </a:spcAft>
              <a:buFont typeface="Arial" panose="020B0604020202020204" pitchFamily="34" charset="0"/>
              <a:buChar char="•"/>
            </a:pPr>
            <a:r>
              <a:rPr lang="fr-BE" b="1">
                <a:solidFill>
                  <a:srgbClr val="C00000"/>
                </a:solidFill>
              </a:rPr>
              <a:t>Incitation </a:t>
            </a:r>
            <a:r>
              <a:rPr lang="fr-BE">
                <a:solidFill>
                  <a:schemeClr val="tx1">
                    <a:lumMod val="90000"/>
                    <a:lumOff val="10000"/>
                  </a:schemeClr>
                </a:solidFill>
              </a:rPr>
              <a:t>pour un montant de </a:t>
            </a:r>
            <a:r>
              <a:rPr lang="fr-BE" b="1">
                <a:solidFill>
                  <a:srgbClr val="C00000"/>
                </a:solidFill>
              </a:rPr>
              <a:t>plus de 10 milliards d'euros </a:t>
            </a:r>
            <a:r>
              <a:rPr lang="fr-BE" sz="2800">
                <a:solidFill>
                  <a:schemeClr val="tx1">
                    <a:lumMod val="90000"/>
                    <a:lumOff val="10000"/>
                  </a:schemeClr>
                </a:solidFill>
              </a:rPr>
              <a:t>d'investissements de suivi dans les sociétés constituant le portefeuille de l’Accélérateur</a:t>
            </a:r>
          </a:p>
          <a:p>
            <a:pPr marL="457200" indent="-457200">
              <a:spcBef>
                <a:spcPts val="600"/>
              </a:spcBef>
              <a:spcAft>
                <a:spcPts val="2100"/>
              </a:spcAft>
              <a:buFont typeface="Arial" panose="020B0604020202020204" pitchFamily="34" charset="0"/>
              <a:buChar char="•"/>
            </a:pPr>
            <a:r>
              <a:rPr lang="fr-BE" b="1">
                <a:solidFill>
                  <a:srgbClr val="C00000"/>
                </a:solidFill>
              </a:rPr>
              <a:t>Valorisation des entreprises concernées </a:t>
            </a:r>
            <a:r>
              <a:rPr lang="fr-BE">
                <a:solidFill>
                  <a:schemeClr val="tx1">
                    <a:lumMod val="90000"/>
                    <a:lumOff val="10000"/>
                  </a:schemeClr>
                </a:solidFill>
              </a:rPr>
              <a:t>pour un montant total de</a:t>
            </a:r>
            <a:r>
              <a:rPr lang="fr-BE" b="1">
                <a:solidFill>
                  <a:srgbClr val="C00000"/>
                </a:solidFill>
              </a:rPr>
              <a:t> 40 milliards d'euros, </a:t>
            </a:r>
            <a:r>
              <a:rPr lang="fr-BE" sz="2800">
                <a:solidFill>
                  <a:schemeClr val="tx1">
                    <a:lumMod val="90000"/>
                    <a:lumOff val="10000"/>
                  </a:schemeClr>
                </a:solidFill>
              </a:rPr>
              <a:t>y compris 12 Licornes et 112 Centaures</a:t>
            </a:r>
          </a:p>
          <a:p>
            <a:pPr marL="457200" indent="-457200">
              <a:spcBef>
                <a:spcPts val="600"/>
              </a:spcBef>
              <a:spcAft>
                <a:spcPts val="2100"/>
              </a:spcAft>
              <a:buFont typeface="Arial" panose="020B0604020202020204" pitchFamily="34" charset="0"/>
              <a:buChar char="•"/>
            </a:pPr>
            <a:r>
              <a:rPr lang="fr-BE" sz="2800" b="1">
                <a:solidFill>
                  <a:srgbClr val="C00000"/>
                </a:solidFill>
              </a:rPr>
              <a:t>20% </a:t>
            </a:r>
            <a:r>
              <a:rPr lang="fr-BE" sz="2800">
                <a:solidFill>
                  <a:schemeClr val="tx1">
                    <a:lumMod val="90000"/>
                    <a:lumOff val="10000"/>
                  </a:schemeClr>
                </a:solidFill>
              </a:rPr>
              <a:t>du </a:t>
            </a:r>
            <a:r>
              <a:rPr lang="fr-BE">
                <a:solidFill>
                  <a:schemeClr val="tx1">
                    <a:lumMod val="90000"/>
                    <a:lumOff val="10000"/>
                  </a:schemeClr>
                </a:solidFill>
              </a:rPr>
              <a:t>financement octroyé à des entreprises </a:t>
            </a:r>
            <a:r>
              <a:rPr lang="fr-BE" b="1">
                <a:solidFill>
                  <a:srgbClr val="C00000"/>
                </a:solidFill>
              </a:rPr>
              <a:t>dirigées par des femmes</a:t>
            </a:r>
          </a:p>
        </p:txBody>
      </p:sp>
      <p:sp>
        <p:nvSpPr>
          <p:cNvPr id="4" name="Title 1">
            <a:extLst>
              <a:ext uri="{FF2B5EF4-FFF2-40B4-BE49-F238E27FC236}">
                <a16:creationId xmlns:a16="http://schemas.microsoft.com/office/drawing/2014/main" id="{9CB2A948-27BE-6391-2476-61F515A47687}"/>
              </a:ext>
            </a:extLst>
          </p:cNvPr>
          <p:cNvSpPr txBox="1">
            <a:spLocks/>
          </p:cNvSpPr>
          <p:nvPr/>
        </p:nvSpPr>
        <p:spPr>
          <a:xfrm>
            <a:off x="308112" y="272351"/>
            <a:ext cx="11410123"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500" kern="1200">
                <a:solidFill>
                  <a:srgbClr val="5439A1"/>
                </a:solidFill>
                <a:latin typeface="Segoe UI Semibold" panose="020B0702040204020203" pitchFamily="34" charset="0"/>
                <a:ea typeface="+mj-ea"/>
                <a:cs typeface="Segoe UI Semibold" panose="020B0702040204020203" pitchFamily="34" charset="0"/>
              </a:defRPr>
            </a:lvl1pPr>
          </a:lstStyle>
          <a:p>
            <a:pPr>
              <a:lnSpc>
                <a:spcPct val="100000"/>
              </a:lnSpc>
              <a:spcBef>
                <a:spcPts val="0"/>
              </a:spcBef>
            </a:pPr>
            <a:r>
              <a:rPr lang="fr-BE" sz="3200" b="1">
                <a:latin typeface="+mj-lt"/>
                <a:ea typeface="+mn-ea"/>
                <a:cs typeface="+mn-cs"/>
              </a:rPr>
              <a:t>Mise en </a:t>
            </a:r>
            <a:r>
              <a:rPr lang="fr-BE" sz="3200" b="1">
                <a:solidFill>
                  <a:schemeClr val="bg1"/>
                </a:solidFill>
                <a:latin typeface="+mj-lt"/>
                <a:ea typeface="+mn-ea"/>
                <a:cs typeface="+mn-cs"/>
              </a:rPr>
              <a:t>Un impact déjà significatif</a:t>
            </a:r>
            <a:endParaRPr lang="fr-BE" sz="3200" b="1">
              <a:latin typeface="+mj-lt"/>
              <a:ea typeface="+mn-ea"/>
              <a:cs typeface="+mn-cs"/>
            </a:endParaRPr>
          </a:p>
        </p:txBody>
      </p:sp>
    </p:spTree>
    <p:extLst>
      <p:ext uri="{BB962C8B-B14F-4D97-AF65-F5344CB8AC3E}">
        <p14:creationId xmlns:p14="http://schemas.microsoft.com/office/powerpoint/2010/main" val="129630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525"/>
            <a:ext cx="12192000" cy="1285875"/>
            <a:chOff x="0" y="9525"/>
            <a:chExt cx="12192000" cy="1285875"/>
          </a:xfrm>
        </p:grpSpPr>
        <p:sp>
          <p:nvSpPr>
            <p:cNvPr id="3" name="object 3"/>
            <p:cNvSpPr/>
            <p:nvPr/>
          </p:nvSpPr>
          <p:spPr>
            <a:xfrm>
              <a:off x="0" y="9525"/>
              <a:ext cx="12192000" cy="1285875"/>
            </a:xfrm>
            <a:custGeom>
              <a:avLst/>
              <a:gdLst/>
              <a:ahLst/>
              <a:cxnLst/>
              <a:rect l="l" t="t" r="r" b="b"/>
              <a:pathLst>
                <a:path w="12192000" h="1285875">
                  <a:moveTo>
                    <a:pt x="12192000" y="0"/>
                  </a:moveTo>
                  <a:lnTo>
                    <a:pt x="0" y="0"/>
                  </a:lnTo>
                  <a:lnTo>
                    <a:pt x="0" y="1285875"/>
                  </a:lnTo>
                  <a:lnTo>
                    <a:pt x="12192000" y="1285875"/>
                  </a:lnTo>
                  <a:lnTo>
                    <a:pt x="12192000" y="0"/>
                  </a:lnTo>
                  <a:close/>
                </a:path>
              </a:pathLst>
            </a:custGeom>
            <a:solidFill>
              <a:srgbClr val="56358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9972675" y="323850"/>
              <a:ext cx="1800225" cy="609600"/>
            </a:xfrm>
            <a:prstGeom prst="rect">
              <a:avLst/>
            </a:prstGeom>
          </p:spPr>
        </p:pic>
      </p:grpSp>
      <p:sp>
        <p:nvSpPr>
          <p:cNvPr id="5" name="object 5"/>
          <p:cNvSpPr txBox="1"/>
          <p:nvPr/>
        </p:nvSpPr>
        <p:spPr>
          <a:xfrm>
            <a:off x="6140830" y="2686959"/>
            <a:ext cx="5255260" cy="1867819"/>
          </a:xfrm>
          <a:prstGeom prst="rect">
            <a:avLst/>
          </a:prstGeom>
        </p:spPr>
        <p:txBody>
          <a:bodyPr vert="horz" wrap="square" lIns="0" tIns="135255" rIns="0" bIns="0" rtlCol="0">
            <a:spAutoFit/>
          </a:bodyPr>
          <a:lstStyle/>
          <a:p>
            <a:pPr marL="355600" marR="0" lvl="0" indent="-342900" defTabSz="914400" eaLnBrk="1" fontAlgn="auto" latinLnBrk="0" hangingPunct="1">
              <a:lnSpc>
                <a:spcPct val="100000"/>
              </a:lnSpc>
              <a:spcBef>
                <a:spcPts val="1065"/>
              </a:spcBef>
              <a:spcAft>
                <a:spcPts val="0"/>
              </a:spcAft>
              <a:buClr>
                <a:srgbClr val="CC2E2E"/>
              </a:buClr>
              <a:buSzTx/>
              <a:buFont typeface="Segoe UI Symbol"/>
              <a:buChar char="▪"/>
              <a:tabLst>
                <a:tab pos="355600" algn="l"/>
              </a:tabLst>
              <a:defRPr/>
            </a:pPr>
            <a:r>
              <a:rPr kumimoji="0" sz="2000" b="1" i="0" u="none" strike="noStrike" kern="0" cap="none" spc="0" normalizeH="0" baseline="0" noProof="0">
                <a:ln>
                  <a:noFill/>
                </a:ln>
                <a:solidFill>
                  <a:srgbClr val="2C2C2C"/>
                </a:solidFill>
                <a:effectLst/>
                <a:uLnTx/>
                <a:uFillTx/>
                <a:latin typeface="Segoe UI"/>
                <a:cs typeface="Segoe UI"/>
              </a:rPr>
              <a:t>STEP</a:t>
            </a:r>
            <a:r>
              <a:rPr kumimoji="0" sz="2000" b="1" i="0" u="none" strike="noStrike" kern="0" cap="none" spc="-45" normalizeH="0" baseline="0" noProof="0">
                <a:ln>
                  <a:noFill/>
                </a:ln>
                <a:solidFill>
                  <a:srgbClr val="2C2C2C"/>
                </a:solidFill>
                <a:effectLst/>
                <a:uLnTx/>
                <a:uFillTx/>
                <a:latin typeface="Segoe UI"/>
                <a:cs typeface="Segoe UI"/>
              </a:rPr>
              <a:t> </a:t>
            </a:r>
            <a:r>
              <a:rPr kumimoji="0" sz="2000" b="1" i="0" u="none" strike="noStrike" kern="0" cap="none" spc="-25" normalizeH="0" baseline="0" noProof="0">
                <a:ln>
                  <a:noFill/>
                </a:ln>
                <a:solidFill>
                  <a:srgbClr val="2C2C2C"/>
                </a:solidFill>
                <a:effectLst/>
                <a:uLnTx/>
                <a:uFillTx/>
                <a:latin typeface="Segoe UI"/>
                <a:cs typeface="Segoe UI"/>
              </a:rPr>
              <a:t>Scale-</a:t>
            </a:r>
            <a:r>
              <a:rPr kumimoji="0" sz="2000" b="1" i="0" u="none" strike="noStrike" kern="0" cap="none" spc="0" normalizeH="0" baseline="0" noProof="0">
                <a:ln>
                  <a:noFill/>
                </a:ln>
                <a:solidFill>
                  <a:srgbClr val="2C2C2C"/>
                </a:solidFill>
                <a:effectLst/>
                <a:uLnTx/>
                <a:uFillTx/>
                <a:latin typeface="Segoe UI"/>
                <a:cs typeface="Segoe UI"/>
              </a:rPr>
              <a:t>up:</a:t>
            </a:r>
            <a:r>
              <a:rPr kumimoji="0" sz="2000" b="1" i="0" u="none" strike="noStrike" kern="0" cap="none" spc="-2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t>
            </a:r>
            <a:r>
              <a:rPr kumimoji="0" lang="fr-BE" sz="2000" b="1" i="0" u="none" strike="noStrike" kern="0" cap="none" spc="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300</a:t>
            </a:r>
            <a:r>
              <a:rPr kumimoji="0" sz="2000" b="1" i="0" u="none" strike="noStrike" kern="0" cap="none" spc="-4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million</a:t>
            </a:r>
            <a:r>
              <a:rPr kumimoji="0" lang="fr-BE" sz="2000" b="1" i="0" u="none" strike="noStrike" kern="0" cap="none" spc="0" normalizeH="0" baseline="0" noProof="0">
                <a:ln>
                  <a:noFill/>
                </a:ln>
                <a:solidFill>
                  <a:srgbClr val="2C2C2C"/>
                </a:solidFill>
                <a:effectLst/>
                <a:uLnTx/>
                <a:uFillTx/>
                <a:latin typeface="Segoe UI"/>
                <a:cs typeface="Segoe UI"/>
              </a:rPr>
              <a:t>s</a:t>
            </a:r>
            <a:r>
              <a:rPr kumimoji="0" sz="2000" b="1" i="0" u="none" strike="noStrike" kern="0" cap="none" spc="-100" normalizeH="0" baseline="0" noProof="0">
                <a:ln>
                  <a:noFill/>
                </a:ln>
                <a:solidFill>
                  <a:srgbClr val="2C2C2C"/>
                </a:solidFill>
                <a:effectLst/>
                <a:uLnTx/>
                <a:uFillTx/>
                <a:latin typeface="Segoe UI"/>
                <a:cs typeface="Segoe UI"/>
              </a:rPr>
              <a:t> </a:t>
            </a:r>
            <a:r>
              <a:rPr kumimoji="0" sz="2000" b="0" i="0" u="none" strike="noStrike" kern="0" cap="none" spc="0" normalizeH="0" baseline="0" noProof="0">
                <a:ln>
                  <a:noFill/>
                </a:ln>
                <a:solidFill>
                  <a:srgbClr val="2C2C2C"/>
                </a:solidFill>
                <a:effectLst/>
                <a:uLnTx/>
                <a:uFillTx/>
                <a:latin typeface="Segoe UI"/>
                <a:cs typeface="Segoe UI"/>
              </a:rPr>
              <a:t>(=</a:t>
            </a:r>
            <a:r>
              <a:rPr kumimoji="0" sz="2000" b="0" i="0" u="none" strike="noStrike" kern="0" cap="none" spc="-100" normalizeH="0" baseline="0" noProof="0">
                <a:ln>
                  <a:noFill/>
                </a:ln>
                <a:solidFill>
                  <a:srgbClr val="2C2C2C"/>
                </a:solidFill>
                <a:effectLst/>
                <a:uLnTx/>
                <a:uFillTx/>
                <a:latin typeface="Segoe UI"/>
                <a:cs typeface="Segoe UI"/>
              </a:rPr>
              <a:t> </a:t>
            </a:r>
            <a:r>
              <a:rPr kumimoji="0" sz="2000" b="0" i="0" u="none" strike="noStrike" kern="0" cap="none" spc="-10" normalizeH="0" baseline="0" noProof="0">
                <a:ln>
                  <a:noFill/>
                </a:ln>
                <a:solidFill>
                  <a:srgbClr val="2C2C2C"/>
                </a:solidFill>
                <a:effectLst/>
                <a:uLnTx/>
                <a:uFillTx/>
                <a:latin typeface="Segoe UI"/>
                <a:cs typeface="Segoe UI"/>
              </a:rPr>
              <a:t>2025)</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355600" marR="0" lvl="0" indent="-342900" defTabSz="914400" eaLnBrk="1" fontAlgn="auto" latinLnBrk="0" hangingPunct="1">
              <a:lnSpc>
                <a:spcPts val="2215"/>
              </a:lnSpc>
              <a:spcBef>
                <a:spcPts val="980"/>
              </a:spcBef>
              <a:spcAft>
                <a:spcPts val="0"/>
              </a:spcAft>
              <a:buClr>
                <a:srgbClr val="CC2E2E"/>
              </a:buClr>
              <a:buSzTx/>
              <a:buFont typeface="Segoe UI Symbol"/>
              <a:buChar char="▪"/>
              <a:tabLst>
                <a:tab pos="355600" algn="l"/>
                <a:tab pos="2101850" algn="l"/>
              </a:tabLst>
              <a:defRPr/>
            </a:pPr>
            <a:r>
              <a:rPr kumimoji="0" sz="2000" b="1" i="0" u="none" strike="noStrike" kern="0" cap="none" spc="0" normalizeH="0" baseline="0" noProof="0">
                <a:ln>
                  <a:noFill/>
                </a:ln>
                <a:solidFill>
                  <a:srgbClr val="2C2C2C"/>
                </a:solidFill>
                <a:effectLst/>
                <a:uLnTx/>
                <a:uFillTx/>
                <a:latin typeface="Segoe UI"/>
                <a:cs typeface="Segoe UI"/>
              </a:rPr>
              <a:t>EIC</a:t>
            </a:r>
            <a:r>
              <a:rPr kumimoji="0" sz="2000" b="1" i="0" u="none" strike="noStrike" kern="0" cap="none" spc="-80" normalizeH="0" baseline="0" noProof="0">
                <a:ln>
                  <a:noFill/>
                </a:ln>
                <a:solidFill>
                  <a:srgbClr val="2C2C2C"/>
                </a:solidFill>
                <a:effectLst/>
                <a:uLnTx/>
                <a:uFillTx/>
                <a:latin typeface="Segoe UI"/>
                <a:cs typeface="Segoe UI"/>
              </a:rPr>
              <a:t> </a:t>
            </a:r>
            <a:r>
              <a:rPr kumimoji="0" sz="2000" b="1" i="0" u="none" strike="noStrike" kern="0" cap="none" spc="-10" normalizeH="0" baseline="0" noProof="0">
                <a:ln>
                  <a:noFill/>
                </a:ln>
                <a:solidFill>
                  <a:srgbClr val="2C2C2C"/>
                </a:solidFill>
                <a:effectLst/>
                <a:uLnTx/>
                <a:uFillTx/>
                <a:latin typeface="Segoe UI"/>
                <a:cs typeface="Segoe UI"/>
              </a:rPr>
              <a:t>Advanced</a:t>
            </a:r>
            <a:r>
              <a:rPr kumimoji="0" sz="2000" b="1" i="0" u="none" strike="noStrike" kern="0" cap="none" spc="0" normalizeH="0" baseline="0" noProof="0">
                <a:ln>
                  <a:noFill/>
                </a:ln>
                <a:solidFill>
                  <a:srgbClr val="2C2C2C"/>
                </a:solidFill>
                <a:effectLst/>
                <a:uLnTx/>
                <a:uFillTx/>
                <a:latin typeface="Segoe UI"/>
                <a:cs typeface="Segoe UI"/>
              </a:rPr>
              <a:t>	</a:t>
            </a:r>
            <a:r>
              <a:rPr kumimoji="0" sz="2000" b="1" i="0" u="none" strike="noStrike" kern="0" cap="none" spc="-10" normalizeH="0" baseline="0" noProof="0">
                <a:ln>
                  <a:noFill/>
                </a:ln>
                <a:solidFill>
                  <a:srgbClr val="2C2C2C"/>
                </a:solidFill>
                <a:effectLst/>
                <a:uLnTx/>
                <a:uFillTx/>
                <a:latin typeface="Segoe UI"/>
                <a:cs typeface="Segoe UI"/>
              </a:rPr>
              <a:t>Innovation</a:t>
            </a:r>
            <a:r>
              <a:rPr kumimoji="0" sz="2000" b="1" i="0" u="none" strike="noStrike" kern="0" cap="none" spc="-114" normalizeH="0" baseline="0" noProof="0">
                <a:ln>
                  <a:noFill/>
                </a:ln>
                <a:solidFill>
                  <a:srgbClr val="2C2C2C"/>
                </a:solidFill>
                <a:effectLst/>
                <a:uLnTx/>
                <a:uFillTx/>
                <a:latin typeface="Segoe UI"/>
                <a:cs typeface="Segoe UI"/>
              </a:rPr>
              <a:t> </a:t>
            </a:r>
            <a:r>
              <a:rPr kumimoji="0" sz="2000" b="1" i="0" u="none" strike="noStrike" kern="0" cap="none" spc="-10" normalizeH="0" baseline="0" noProof="0">
                <a:ln>
                  <a:noFill/>
                </a:ln>
                <a:solidFill>
                  <a:srgbClr val="2C2C2C"/>
                </a:solidFill>
                <a:effectLst/>
                <a:uLnTx/>
                <a:uFillTx/>
                <a:latin typeface="Segoe UI"/>
                <a:cs typeface="Segoe UI"/>
              </a:rPr>
              <a:t>challenges:</a:t>
            </a:r>
            <a:r>
              <a:rPr kumimoji="0" sz="2000" b="1" i="0" u="none" strike="noStrike" kern="0" cap="none" spc="-75" normalizeH="0" baseline="0" noProof="0">
                <a:ln>
                  <a:noFill/>
                </a:ln>
                <a:solidFill>
                  <a:srgbClr val="2C2C2C"/>
                </a:solidFill>
                <a:effectLst/>
                <a:uLnTx/>
                <a:uFillTx/>
                <a:latin typeface="Segoe UI"/>
                <a:cs typeface="Segoe UI"/>
              </a:rPr>
              <a:t> </a:t>
            </a:r>
            <a:r>
              <a:rPr kumimoji="0" sz="2000" b="1" i="0" u="none" strike="noStrike" kern="0" cap="none" spc="-25" normalizeH="0" baseline="0" noProof="0">
                <a:ln>
                  <a:noFill/>
                </a:ln>
                <a:solidFill>
                  <a:srgbClr val="2C2C2C"/>
                </a:solidFill>
                <a:effectLst/>
                <a:uLnTx/>
                <a:uFillTx/>
                <a:latin typeface="Segoe UI"/>
                <a:cs typeface="Segoe UI"/>
              </a:rPr>
              <a:t>€</a:t>
            </a:r>
            <a:r>
              <a:rPr kumimoji="0" lang="fr-BE" sz="2000" b="1" i="0" u="none" strike="noStrike" kern="0" cap="none" spc="-25" normalizeH="0" baseline="0" noProof="0">
                <a:ln>
                  <a:noFill/>
                </a:ln>
                <a:solidFill>
                  <a:srgbClr val="2C2C2C"/>
                </a:solidFill>
                <a:effectLst/>
                <a:uLnTx/>
                <a:uFillTx/>
                <a:latin typeface="Segoe UI"/>
                <a:cs typeface="Segoe UI"/>
              </a:rPr>
              <a:t> </a:t>
            </a:r>
            <a:r>
              <a:rPr kumimoji="0" sz="2000" b="1" i="0" u="none" strike="noStrike" kern="0" cap="none" spc="-25" normalizeH="0" baseline="0" noProof="0">
                <a:ln>
                  <a:noFill/>
                </a:ln>
                <a:solidFill>
                  <a:srgbClr val="2C2C2C"/>
                </a:solidFill>
                <a:effectLst/>
                <a:uLnTx/>
                <a:uFillTx/>
                <a:latin typeface="Segoe UI"/>
                <a:cs typeface="Segoe UI"/>
              </a:rPr>
              <a:t>6</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355600" marR="0" lvl="0" indent="0" defTabSz="914400" eaLnBrk="1" fontAlgn="auto" latinLnBrk="0" hangingPunct="1">
              <a:lnSpc>
                <a:spcPts val="2215"/>
              </a:lnSpc>
              <a:spcBef>
                <a:spcPts val="0"/>
              </a:spcBef>
              <a:spcAft>
                <a:spcPts val="0"/>
              </a:spcAft>
              <a:buClrTx/>
              <a:buSzTx/>
              <a:buFontTx/>
              <a:buNone/>
              <a:tabLst/>
              <a:defRPr/>
            </a:pPr>
            <a:r>
              <a:rPr kumimoji="0" sz="2000" b="1" i="0" u="none" strike="noStrike" kern="0" cap="none" spc="0" normalizeH="0" baseline="0" noProof="0">
                <a:ln>
                  <a:noFill/>
                </a:ln>
                <a:solidFill>
                  <a:srgbClr val="2C2C2C"/>
                </a:solidFill>
                <a:effectLst/>
                <a:uLnTx/>
                <a:uFillTx/>
                <a:latin typeface="Segoe UI"/>
                <a:cs typeface="Segoe UI"/>
              </a:rPr>
              <a:t>million</a:t>
            </a:r>
            <a:r>
              <a:rPr kumimoji="0" lang="fr-BE" sz="2000" b="1" i="0" u="none" strike="noStrike" kern="0" cap="none" spc="0" normalizeH="0" baseline="0" noProof="0">
                <a:ln>
                  <a:noFill/>
                </a:ln>
                <a:solidFill>
                  <a:srgbClr val="2C2C2C"/>
                </a:solidFill>
                <a:effectLst/>
                <a:uLnTx/>
                <a:uFillTx/>
                <a:latin typeface="Segoe UI"/>
                <a:cs typeface="Segoe UI"/>
              </a:rPr>
              <a:t>s</a:t>
            </a:r>
            <a:r>
              <a:rPr kumimoji="0" sz="2000" b="1" i="0" u="none" strike="noStrike" kern="0" cap="none" spc="-120" normalizeH="0" baseline="0" noProof="0">
                <a:ln>
                  <a:noFill/>
                </a:ln>
                <a:solidFill>
                  <a:srgbClr val="2C2C2C"/>
                </a:solidFill>
                <a:effectLst/>
                <a:uLnTx/>
                <a:uFillTx/>
                <a:latin typeface="Segoe UI"/>
                <a:cs typeface="Segoe UI"/>
              </a:rPr>
              <a:t> </a:t>
            </a:r>
            <a:r>
              <a:rPr kumimoji="0" lang="fr-BE" sz="2000" b="1" i="0" u="none" strike="noStrike" kern="0" cap="none" spc="0" normalizeH="0" baseline="0" noProof="0">
                <a:ln>
                  <a:noFill/>
                </a:ln>
                <a:solidFill>
                  <a:srgbClr val="2C2C2C"/>
                </a:solidFill>
                <a:effectLst/>
                <a:uLnTx/>
                <a:uFillTx/>
                <a:latin typeface="Segoe UI"/>
                <a:cs typeface="Segoe UI"/>
              </a:rPr>
              <a:t>e</a:t>
            </a:r>
            <a:r>
              <a:rPr kumimoji="0" sz="2000" b="1" i="0" u="none" strike="noStrike" kern="0" cap="none" spc="0" normalizeH="0" baseline="0" noProof="0">
                <a:ln>
                  <a:noFill/>
                </a:ln>
                <a:solidFill>
                  <a:srgbClr val="2C2C2C"/>
                </a:solidFill>
                <a:effectLst/>
                <a:uLnTx/>
                <a:uFillTx/>
                <a:latin typeface="Segoe UI"/>
                <a:cs typeface="Segoe UI"/>
              </a:rPr>
              <a:t>n</a:t>
            </a:r>
            <a:r>
              <a:rPr kumimoji="0" sz="2000" b="1" i="0" u="none" strike="noStrike" kern="0" cap="none" spc="-7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2026</a:t>
            </a:r>
            <a:r>
              <a:rPr kumimoji="0" sz="2000" b="1" i="0" u="none" strike="noStrike" kern="0" cap="none" spc="-1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(N</a:t>
            </a:r>
            <a:r>
              <a:rPr kumimoji="0" lang="fr-BE" sz="2000" b="1" i="0" u="none" strike="noStrike" kern="0" cap="none" spc="0" normalizeH="0" baseline="0" noProof="0">
                <a:ln>
                  <a:noFill/>
                </a:ln>
                <a:solidFill>
                  <a:srgbClr val="2C2C2C"/>
                </a:solidFill>
                <a:effectLst/>
                <a:uLnTx/>
                <a:uFillTx/>
                <a:latin typeface="Segoe UI"/>
                <a:cs typeface="Segoe UI"/>
              </a:rPr>
              <a:t>OUVEAU</a:t>
            </a:r>
            <a:r>
              <a:rPr kumimoji="0" sz="2000" b="1" i="0" u="none" strike="noStrike" kern="0" cap="none" spc="0" normalizeH="0" baseline="0" noProof="0">
                <a:ln>
                  <a:noFill/>
                </a:ln>
                <a:solidFill>
                  <a:srgbClr val="2C2C2C"/>
                </a:solidFill>
                <a:effectLst/>
                <a:uLnTx/>
                <a:uFillTx/>
                <a:latin typeface="Segoe UI"/>
                <a:cs typeface="Segoe UI"/>
              </a:rPr>
              <a:t>)+</a:t>
            </a:r>
            <a:r>
              <a:rPr kumimoji="0" sz="2000" b="1" i="0" u="none" strike="noStrike" kern="0" cap="none" spc="-15" normalizeH="0" baseline="0" noProof="0">
                <a:ln>
                  <a:noFill/>
                </a:ln>
                <a:solidFill>
                  <a:srgbClr val="2C2C2C"/>
                </a:solidFill>
                <a:effectLst/>
                <a:uLnTx/>
                <a:uFillTx/>
                <a:latin typeface="Segoe UI"/>
                <a:cs typeface="Segoe UI"/>
              </a:rPr>
              <a:t> </a:t>
            </a:r>
            <a:r>
              <a:rPr kumimoji="0" sz="2000" b="0" i="0" u="none" strike="noStrike" kern="0" cap="none" spc="-30" normalizeH="0" baseline="0" noProof="0">
                <a:ln>
                  <a:noFill/>
                </a:ln>
                <a:solidFill>
                  <a:srgbClr val="2C2C2C"/>
                </a:solidFill>
                <a:effectLst/>
                <a:uLnTx/>
                <a:uFillTx/>
                <a:latin typeface="Segoe UI Symbol"/>
                <a:cs typeface="Segoe UI Symbol"/>
              </a:rPr>
              <a:t>€</a:t>
            </a:r>
            <a:r>
              <a:rPr kumimoji="0" lang="fr-BE" sz="2000" b="0" i="0" u="none" strike="noStrike" kern="0" cap="none" spc="-30" normalizeH="0" baseline="0" noProof="0">
                <a:ln>
                  <a:noFill/>
                </a:ln>
                <a:solidFill>
                  <a:srgbClr val="2C2C2C"/>
                </a:solidFill>
                <a:effectLst/>
                <a:uLnTx/>
                <a:uFillTx/>
                <a:latin typeface="Segoe UI Symbol"/>
                <a:cs typeface="Segoe UI Symbol"/>
              </a:rPr>
              <a:t> </a:t>
            </a:r>
            <a:r>
              <a:rPr kumimoji="0" sz="2000" b="0" i="0" u="none" strike="noStrike" kern="0" cap="none" spc="-30" normalizeH="0" baseline="0" noProof="0">
                <a:ln>
                  <a:noFill/>
                </a:ln>
                <a:solidFill>
                  <a:srgbClr val="2C2C2C"/>
                </a:solidFill>
                <a:effectLst/>
                <a:uLnTx/>
                <a:uFillTx/>
                <a:latin typeface="Segoe UI Symbol"/>
                <a:cs typeface="Segoe UI Symbol"/>
              </a:rPr>
              <a:t>25</a:t>
            </a:r>
            <a:r>
              <a:rPr kumimoji="0" sz="2000" b="0" i="0" u="none" strike="noStrike" kern="0" cap="none" spc="-210" normalizeH="0" baseline="0" noProof="0">
                <a:ln>
                  <a:noFill/>
                </a:ln>
                <a:solidFill>
                  <a:srgbClr val="2C2C2C"/>
                </a:solidFill>
                <a:effectLst/>
                <a:uLnTx/>
                <a:uFillTx/>
                <a:latin typeface="Segoe UI Symbol"/>
                <a:cs typeface="Segoe UI Symbol"/>
              </a:rPr>
              <a:t> </a:t>
            </a:r>
            <a:r>
              <a:rPr kumimoji="0" sz="2000" b="0" i="0" u="none" strike="noStrike" kern="0" cap="none" spc="-20" normalizeH="0" baseline="0" noProof="0">
                <a:ln>
                  <a:noFill/>
                </a:ln>
                <a:solidFill>
                  <a:srgbClr val="2C2C2C"/>
                </a:solidFill>
                <a:effectLst/>
                <a:uLnTx/>
                <a:uFillTx/>
                <a:latin typeface="Segoe UI Symbol"/>
                <a:cs typeface="Segoe UI Symbol"/>
              </a:rPr>
              <a:t>million</a:t>
            </a:r>
            <a:r>
              <a:rPr kumimoji="0" lang="fr-BE" sz="2000" b="0" i="0" u="none" strike="noStrike" kern="0" cap="none" spc="-20" normalizeH="0" baseline="0" noProof="0">
                <a:ln>
                  <a:noFill/>
                </a:ln>
                <a:solidFill>
                  <a:srgbClr val="2C2C2C"/>
                </a:solidFill>
                <a:effectLst/>
                <a:uLnTx/>
                <a:uFillTx/>
                <a:latin typeface="Segoe UI Symbol"/>
                <a:cs typeface="Segoe UI Symbol"/>
              </a:rPr>
              <a:t>s</a:t>
            </a:r>
            <a:r>
              <a:rPr kumimoji="0" sz="2000" b="0" i="0" u="none" strike="noStrike" kern="0" cap="none" spc="-165" normalizeH="0" baseline="0" noProof="0">
                <a:ln>
                  <a:noFill/>
                </a:ln>
                <a:solidFill>
                  <a:srgbClr val="2C2C2C"/>
                </a:solidFill>
                <a:effectLst/>
                <a:uLnTx/>
                <a:uFillTx/>
                <a:latin typeface="Segoe UI Symbol"/>
                <a:cs typeface="Segoe UI Symbol"/>
              </a:rPr>
              <a:t> </a:t>
            </a:r>
            <a:r>
              <a:rPr kumimoji="0" lang="fr-BE" sz="2000" b="0" i="0" u="none" strike="noStrike" kern="0" cap="none" spc="-165" normalizeH="0" baseline="0" noProof="0">
                <a:ln>
                  <a:noFill/>
                </a:ln>
                <a:solidFill>
                  <a:srgbClr val="2C2C2C"/>
                </a:solidFill>
                <a:effectLst/>
                <a:uLnTx/>
                <a:uFillTx/>
                <a:latin typeface="Segoe UI Symbol"/>
                <a:cs typeface="Segoe UI Symbol"/>
              </a:rPr>
              <a:t>e</a:t>
            </a:r>
            <a:r>
              <a:rPr kumimoji="0" sz="2000" b="0" i="0" u="none" strike="noStrike" kern="0" cap="none" spc="-40" normalizeH="0" baseline="0" noProof="0">
                <a:ln>
                  <a:noFill/>
                </a:ln>
                <a:solidFill>
                  <a:srgbClr val="2C2C2C"/>
                </a:solidFill>
                <a:effectLst/>
                <a:uLnTx/>
                <a:uFillTx/>
                <a:latin typeface="Segoe UI Symbol"/>
                <a:cs typeface="Segoe UI Symbol"/>
              </a:rPr>
              <a:t>n</a:t>
            </a:r>
            <a:r>
              <a:rPr kumimoji="0" sz="2000" b="0" i="0" u="none" strike="noStrike" kern="0" cap="none" spc="-170" normalizeH="0" baseline="0" noProof="0">
                <a:ln>
                  <a:noFill/>
                </a:ln>
                <a:solidFill>
                  <a:srgbClr val="2C2C2C"/>
                </a:solidFill>
                <a:effectLst/>
                <a:uLnTx/>
                <a:uFillTx/>
                <a:latin typeface="Segoe UI Symbol"/>
                <a:cs typeface="Segoe UI Symbol"/>
              </a:rPr>
              <a:t> </a:t>
            </a:r>
            <a:r>
              <a:rPr kumimoji="0" sz="2000" b="0" i="0" u="none" strike="noStrike" kern="0" cap="none" spc="-20" normalizeH="0" baseline="0" noProof="0">
                <a:ln>
                  <a:noFill/>
                </a:ln>
                <a:solidFill>
                  <a:srgbClr val="2C2C2C"/>
                </a:solidFill>
                <a:effectLst/>
                <a:uLnTx/>
                <a:uFillTx/>
                <a:latin typeface="Segoe UI Symbol"/>
                <a:cs typeface="Segoe UI Symbol"/>
              </a:rPr>
              <a:t>2027</a:t>
            </a:r>
            <a:endParaRPr kumimoji="0" sz="2000" b="0" i="0" u="none" strike="noStrike" kern="0" cap="none" spc="0" normalizeH="0" baseline="0" noProof="0">
              <a:ln>
                <a:noFill/>
              </a:ln>
              <a:solidFill>
                <a:sysClr val="windowText" lastClr="000000"/>
              </a:solidFill>
              <a:effectLst/>
              <a:uLnTx/>
              <a:uFillTx/>
              <a:latin typeface="Segoe UI Symbol"/>
              <a:cs typeface="Segoe UI Symbol"/>
            </a:endParaRPr>
          </a:p>
          <a:p>
            <a:pPr marL="355600" marR="0" lvl="0" indent="-342900" defTabSz="914400" eaLnBrk="1" fontAlgn="auto" latinLnBrk="0" hangingPunct="1">
              <a:lnSpc>
                <a:spcPct val="100000"/>
              </a:lnSpc>
              <a:spcBef>
                <a:spcPts val="1050"/>
              </a:spcBef>
              <a:spcAft>
                <a:spcPts val="0"/>
              </a:spcAft>
              <a:buClr>
                <a:srgbClr val="CC2E2E"/>
              </a:buClr>
              <a:buSzTx/>
              <a:buFont typeface="Segoe UI Symbol"/>
              <a:buChar char="▪"/>
              <a:tabLst>
                <a:tab pos="355600" algn="l"/>
              </a:tabLst>
              <a:defRPr/>
            </a:pPr>
            <a:r>
              <a:rPr kumimoji="0" sz="2000" b="1" i="0" u="none" strike="noStrike" kern="0" cap="none" spc="0" normalizeH="0" baseline="0" noProof="0">
                <a:ln>
                  <a:noFill/>
                </a:ln>
                <a:solidFill>
                  <a:srgbClr val="2C2C2C"/>
                </a:solidFill>
                <a:effectLst/>
                <a:uLnTx/>
                <a:uFillTx/>
                <a:latin typeface="Segoe UI"/>
                <a:cs typeface="Segoe UI"/>
              </a:rPr>
              <a:t>EIC</a:t>
            </a:r>
            <a:r>
              <a:rPr kumimoji="0" sz="2000" b="1" i="0" u="none" strike="noStrike" kern="0" cap="none" spc="-5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BAS:</a:t>
            </a:r>
            <a:r>
              <a:rPr kumimoji="0" sz="2000" b="1" i="0" u="none" strike="noStrike" kern="0" cap="none" spc="-8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t>
            </a:r>
            <a:r>
              <a:rPr kumimoji="0" lang="fr-BE" sz="2000" b="1" i="0" u="none" strike="noStrike" kern="0" cap="none" spc="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21.5</a:t>
            </a:r>
            <a:r>
              <a:rPr kumimoji="0" sz="2000" b="1" i="0" u="none" strike="noStrike" kern="0" cap="none" spc="-100" normalizeH="0" baseline="0" noProof="0">
                <a:ln>
                  <a:noFill/>
                </a:ln>
                <a:solidFill>
                  <a:srgbClr val="2C2C2C"/>
                </a:solidFill>
                <a:effectLst/>
                <a:uLnTx/>
                <a:uFillTx/>
                <a:latin typeface="Segoe UI"/>
                <a:cs typeface="Segoe UI"/>
              </a:rPr>
              <a:t> </a:t>
            </a:r>
            <a:r>
              <a:rPr kumimoji="0" sz="2000" b="1" i="0" u="none" strike="noStrike" kern="0" cap="none" spc="-10" normalizeH="0" baseline="0" noProof="0">
                <a:ln>
                  <a:noFill/>
                </a:ln>
                <a:solidFill>
                  <a:srgbClr val="2C2C2C"/>
                </a:solidFill>
                <a:effectLst/>
                <a:uLnTx/>
                <a:uFillTx/>
                <a:latin typeface="Segoe UI"/>
                <a:cs typeface="Segoe UI"/>
              </a:rPr>
              <a:t>million</a:t>
            </a:r>
            <a:r>
              <a:rPr kumimoji="0" lang="fr-BE" sz="2000" b="1" i="0" u="none" strike="noStrike" kern="0" cap="none" spc="-10" normalizeH="0" baseline="0" noProof="0">
                <a:ln>
                  <a:noFill/>
                </a:ln>
                <a:solidFill>
                  <a:srgbClr val="2C2C2C"/>
                </a:solidFill>
                <a:effectLst/>
                <a:uLnTx/>
                <a:uFillTx/>
                <a:latin typeface="Segoe UI"/>
                <a:cs typeface="Segoe UI"/>
              </a:rPr>
              <a:t>s</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6" name="object 6"/>
          <p:cNvSpPr txBox="1"/>
          <p:nvPr/>
        </p:nvSpPr>
        <p:spPr>
          <a:xfrm>
            <a:off x="359727" y="2806382"/>
            <a:ext cx="5354892" cy="323807"/>
          </a:xfrm>
          <a:prstGeom prst="rect">
            <a:avLst/>
          </a:prstGeom>
        </p:spPr>
        <p:txBody>
          <a:bodyPr vert="horz" wrap="square" lIns="0" tIns="15875" rIns="0" bIns="0" rtlCol="0">
            <a:spAutoFit/>
          </a:bodyPr>
          <a:lstStyle/>
          <a:p>
            <a:pPr marL="354965" marR="0" lvl="0" indent="-342265" defTabSz="914400" eaLnBrk="1" fontAlgn="auto" latinLnBrk="0" hangingPunct="1">
              <a:lnSpc>
                <a:spcPct val="100000"/>
              </a:lnSpc>
              <a:spcBef>
                <a:spcPts val="125"/>
              </a:spcBef>
              <a:spcAft>
                <a:spcPts val="0"/>
              </a:spcAft>
              <a:buClr>
                <a:srgbClr val="CC2E2E"/>
              </a:buClr>
              <a:buSzTx/>
              <a:buFont typeface="Segoe UI Symbol"/>
              <a:buChar char="▪"/>
              <a:tabLst>
                <a:tab pos="354965" algn="l"/>
              </a:tabLst>
              <a:defRPr/>
            </a:pPr>
            <a:r>
              <a:rPr kumimoji="0" sz="2000" b="1" i="0" u="none" strike="noStrike" kern="0" cap="none" spc="0" normalizeH="0" baseline="0" noProof="0">
                <a:ln>
                  <a:noFill/>
                </a:ln>
                <a:solidFill>
                  <a:srgbClr val="2C2C2C"/>
                </a:solidFill>
                <a:effectLst/>
                <a:uLnTx/>
                <a:uFillTx/>
                <a:latin typeface="Segoe UI"/>
                <a:cs typeface="Segoe UI"/>
              </a:rPr>
              <a:t>EIC</a:t>
            </a:r>
            <a:r>
              <a:rPr kumimoji="0" sz="2000" b="1" i="0" u="none" strike="noStrike" kern="0" cap="none" spc="-45" normalizeH="0" baseline="0" noProof="0">
                <a:ln>
                  <a:noFill/>
                </a:ln>
                <a:solidFill>
                  <a:srgbClr val="2C2C2C"/>
                </a:solidFill>
                <a:effectLst/>
                <a:uLnTx/>
                <a:uFillTx/>
                <a:latin typeface="Segoe UI"/>
                <a:cs typeface="Segoe UI"/>
              </a:rPr>
              <a:t> </a:t>
            </a:r>
            <a:r>
              <a:rPr kumimoji="0" sz="2000" b="1" i="0" u="none" strike="noStrike" kern="0" cap="none" spc="-10" normalizeH="0" baseline="0" noProof="0">
                <a:ln>
                  <a:noFill/>
                </a:ln>
                <a:solidFill>
                  <a:srgbClr val="2C2C2C"/>
                </a:solidFill>
                <a:effectLst/>
                <a:uLnTx/>
                <a:uFillTx/>
                <a:latin typeface="Segoe UI"/>
                <a:cs typeface="Segoe UI"/>
              </a:rPr>
              <a:t>Pathfinder</a:t>
            </a:r>
            <a:r>
              <a:rPr kumimoji="0" sz="2000" b="1" i="0" u="none" strike="noStrike" kern="0" cap="none" spc="-3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t>
            </a:r>
            <a:r>
              <a:rPr kumimoji="0" sz="2000" b="1" i="0" u="none" strike="noStrike" kern="0" cap="none" spc="-7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t>
            </a:r>
            <a:r>
              <a:rPr kumimoji="0" lang="fr-BE" sz="2000" b="1" i="0" u="none" strike="noStrike" kern="0" cap="none" spc="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262</a:t>
            </a:r>
            <a:r>
              <a:rPr kumimoji="0" sz="2000" b="1" i="0" u="none" strike="noStrike" kern="0" cap="none" spc="-8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million</a:t>
            </a:r>
            <a:r>
              <a:rPr kumimoji="0" lang="fr-BE" sz="2000" b="1" i="0" u="none" strike="noStrike" kern="0" cap="none" spc="0" normalizeH="0" baseline="0" noProof="0">
                <a:ln>
                  <a:noFill/>
                </a:ln>
                <a:solidFill>
                  <a:srgbClr val="2C2C2C"/>
                </a:solidFill>
                <a:effectLst/>
                <a:uLnTx/>
                <a:uFillTx/>
                <a:latin typeface="Segoe UI"/>
                <a:cs typeface="Segoe UI"/>
              </a:rPr>
              <a:t>s</a:t>
            </a:r>
            <a:r>
              <a:rPr kumimoji="0" sz="2000" b="1" i="0" u="none" strike="noStrike" kern="0" cap="none" spc="-85" normalizeH="0" baseline="0" noProof="0">
                <a:ln>
                  <a:noFill/>
                </a:ln>
                <a:solidFill>
                  <a:srgbClr val="2C2C2C"/>
                </a:solidFill>
                <a:effectLst/>
                <a:uLnTx/>
                <a:uFillTx/>
                <a:latin typeface="Segoe UI"/>
                <a:cs typeface="Segoe UI"/>
              </a:rPr>
              <a:t> </a:t>
            </a:r>
            <a:r>
              <a:rPr kumimoji="0" sz="2000" b="0" i="0" u="none" strike="noStrike" kern="0" cap="none" spc="0" normalizeH="0" baseline="0" noProof="0">
                <a:ln>
                  <a:noFill/>
                </a:ln>
                <a:solidFill>
                  <a:srgbClr val="2C2C2C"/>
                </a:solidFill>
                <a:effectLst/>
                <a:uLnTx/>
                <a:uFillTx/>
                <a:latin typeface="Segoe UI"/>
                <a:cs typeface="Segoe UI"/>
              </a:rPr>
              <a:t>(</a:t>
            </a:r>
            <a:r>
              <a:rPr kumimoji="0" sz="2000" b="0" i="0" u="none" strike="noStrike" kern="0" cap="none" spc="-60" normalizeH="0" baseline="0" noProof="0">
                <a:ln>
                  <a:noFill/>
                </a:ln>
                <a:solidFill>
                  <a:srgbClr val="2C2C2C"/>
                </a:solidFill>
                <a:effectLst/>
                <a:uLnTx/>
                <a:uFillTx/>
                <a:latin typeface="Segoe UI"/>
                <a:cs typeface="Segoe UI"/>
              </a:rPr>
              <a:t> </a:t>
            </a:r>
            <a:r>
              <a:rPr kumimoji="0" sz="2000" b="0" i="0" u="none" strike="noStrike" kern="0" cap="none" spc="0" normalizeH="0" baseline="0" noProof="0">
                <a:ln>
                  <a:noFill/>
                </a:ln>
                <a:solidFill>
                  <a:srgbClr val="2C2C2C"/>
                </a:solidFill>
                <a:effectLst/>
                <a:uLnTx/>
                <a:uFillTx/>
                <a:latin typeface="Segoe UI"/>
                <a:cs typeface="Segoe UI"/>
              </a:rPr>
              <a:t>=</a:t>
            </a:r>
            <a:r>
              <a:rPr kumimoji="0" sz="2000" b="0" i="0" u="none" strike="noStrike" kern="0" cap="none" spc="-85" normalizeH="0" baseline="0" noProof="0">
                <a:ln>
                  <a:noFill/>
                </a:ln>
                <a:solidFill>
                  <a:srgbClr val="2C2C2C"/>
                </a:solidFill>
                <a:effectLst/>
                <a:uLnTx/>
                <a:uFillTx/>
                <a:latin typeface="Segoe UI"/>
                <a:cs typeface="Segoe UI"/>
              </a:rPr>
              <a:t> </a:t>
            </a:r>
            <a:r>
              <a:rPr kumimoji="0" sz="2000" b="0" i="0" u="none" strike="noStrike" kern="0" cap="none" spc="-10" normalizeH="0" baseline="0" noProof="0">
                <a:ln>
                  <a:noFill/>
                </a:ln>
                <a:solidFill>
                  <a:srgbClr val="2C2C2C"/>
                </a:solidFill>
                <a:effectLst/>
                <a:uLnTx/>
                <a:uFillTx/>
                <a:latin typeface="Segoe UI"/>
                <a:cs typeface="Segoe UI"/>
              </a:rPr>
              <a:t>2025)</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txBox="1"/>
          <p:nvPr/>
        </p:nvSpPr>
        <p:spPr>
          <a:xfrm>
            <a:off x="359727" y="3109277"/>
            <a:ext cx="205740" cy="826769"/>
          </a:xfrm>
          <a:prstGeom prst="rect">
            <a:avLst/>
          </a:prstGeom>
        </p:spPr>
        <p:txBody>
          <a:bodyPr vert="horz" wrap="square" lIns="0" tIns="139065" rIns="0" bIns="0" rtlCol="0">
            <a:spAutoFit/>
          </a:bodyPr>
          <a:lstStyle/>
          <a:p>
            <a:pPr marL="12700" marR="0" lvl="0" indent="0" defTabSz="914400" eaLnBrk="1" fontAlgn="auto" latinLnBrk="0" hangingPunct="1">
              <a:lnSpc>
                <a:spcPct val="100000"/>
              </a:lnSpc>
              <a:spcBef>
                <a:spcPts val="1095"/>
              </a:spcBef>
              <a:spcAft>
                <a:spcPts val="0"/>
              </a:spcAft>
              <a:buClrTx/>
              <a:buSzTx/>
              <a:buFontTx/>
              <a:buNone/>
              <a:tabLst/>
              <a:defRPr/>
            </a:pPr>
            <a:r>
              <a:rPr kumimoji="0" sz="1800" b="0" i="0" u="none" strike="noStrike" kern="0" cap="none" spc="0" normalizeH="0" baseline="0" noProof="0">
                <a:ln>
                  <a:noFill/>
                </a:ln>
                <a:solidFill>
                  <a:srgbClr val="CC2E2E"/>
                </a:solidFill>
                <a:effectLst/>
                <a:uLnTx/>
                <a:uFillTx/>
                <a:latin typeface="Segoe UI Symbol"/>
                <a:cs typeface="Segoe UI Symbol"/>
              </a:rPr>
              <a:t>✓</a:t>
            </a:r>
            <a:endParaRPr kumimoji="0" sz="1800" b="0" i="0" u="none" strike="noStrike" kern="0" cap="none" spc="0" normalizeH="0" baseline="0" noProof="0">
              <a:ln>
                <a:noFill/>
              </a:ln>
              <a:solidFill>
                <a:sysClr val="windowText" lastClr="000000"/>
              </a:solidFill>
              <a:effectLst/>
              <a:uLnTx/>
              <a:uFillTx/>
              <a:latin typeface="Segoe UI Symbol"/>
              <a:cs typeface="Segoe UI Symbol"/>
            </a:endParaRPr>
          </a:p>
          <a:p>
            <a:pPr marL="12700" marR="0" lvl="0" indent="0" defTabSz="914400" eaLnBrk="1" fontAlgn="auto" latinLnBrk="0" hangingPunct="1">
              <a:lnSpc>
                <a:spcPct val="100000"/>
              </a:lnSpc>
              <a:spcBef>
                <a:spcPts val="995"/>
              </a:spcBef>
              <a:spcAft>
                <a:spcPts val="0"/>
              </a:spcAft>
              <a:buClrTx/>
              <a:buSzTx/>
              <a:buFontTx/>
              <a:buNone/>
              <a:tabLst/>
              <a:defRPr/>
            </a:pPr>
            <a:r>
              <a:rPr kumimoji="0" sz="1800" b="0" i="0" u="none" strike="noStrike" kern="0" cap="none" spc="0" normalizeH="0" baseline="0" noProof="0">
                <a:ln>
                  <a:noFill/>
                </a:ln>
                <a:solidFill>
                  <a:srgbClr val="CC2E2E"/>
                </a:solidFill>
                <a:effectLst/>
                <a:uLnTx/>
                <a:uFillTx/>
                <a:latin typeface="Segoe UI Symbol"/>
                <a:cs typeface="Segoe UI Symbol"/>
              </a:rPr>
              <a:t>✓</a:t>
            </a:r>
            <a:endParaRPr kumimoji="0" sz="1800" b="0" i="0" u="none" strike="noStrike" kern="0" cap="none" spc="0" normalizeH="0" baseline="0" noProof="0">
              <a:ln>
                <a:noFill/>
              </a:ln>
              <a:solidFill>
                <a:sysClr val="windowText" lastClr="000000"/>
              </a:solidFill>
              <a:effectLst/>
              <a:uLnTx/>
              <a:uFillTx/>
              <a:latin typeface="Segoe UI Symbol"/>
              <a:cs typeface="Segoe UI Symbol"/>
            </a:endParaRPr>
          </a:p>
        </p:txBody>
      </p:sp>
      <p:sp>
        <p:nvSpPr>
          <p:cNvPr id="8" name="object 8"/>
          <p:cNvSpPr txBox="1"/>
          <p:nvPr/>
        </p:nvSpPr>
        <p:spPr>
          <a:xfrm>
            <a:off x="1325499" y="3109277"/>
            <a:ext cx="4577778" cy="822661"/>
          </a:xfrm>
          <a:prstGeom prst="rect">
            <a:avLst/>
          </a:prstGeom>
        </p:spPr>
        <p:txBody>
          <a:bodyPr vert="horz" wrap="square" lIns="0" tIns="139065" rIns="0" bIns="0" rtlCol="0">
            <a:spAutoFit/>
          </a:bodyPr>
          <a:lstStyle/>
          <a:p>
            <a:pPr marL="12700" marR="0" lvl="0" indent="0" defTabSz="914400" eaLnBrk="1" fontAlgn="auto" latinLnBrk="0" hangingPunct="1">
              <a:lnSpc>
                <a:spcPct val="100000"/>
              </a:lnSpc>
              <a:spcBef>
                <a:spcPts val="1095"/>
              </a:spcBef>
              <a:spcAft>
                <a:spcPts val="0"/>
              </a:spcAft>
              <a:buClrTx/>
              <a:buSzTx/>
              <a:buFontTx/>
              <a:buNone/>
              <a:tabLst/>
              <a:defRPr/>
            </a:pPr>
            <a:r>
              <a:rPr kumimoji="0" sz="1800" b="0" i="1" u="none" strike="noStrike" kern="0" cap="none" spc="-10" normalizeH="0" baseline="0" noProof="0">
                <a:ln>
                  <a:noFill/>
                </a:ln>
                <a:solidFill>
                  <a:srgbClr val="2C2C2C"/>
                </a:solidFill>
                <a:effectLst/>
                <a:uLnTx/>
                <a:uFillTx/>
                <a:latin typeface="Segoe UI"/>
                <a:cs typeface="Segoe UI"/>
              </a:rPr>
              <a:t>Pathfinder</a:t>
            </a:r>
            <a:r>
              <a:rPr kumimoji="0" sz="1800" b="0" i="1" u="none" strike="noStrike" kern="0" cap="none" spc="-7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Open</a:t>
            </a:r>
            <a:r>
              <a:rPr kumimoji="0" sz="1800" b="0" i="1" u="none" strike="noStrike" kern="0" cap="none" spc="-5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sz="1800" b="0" i="1" u="none" strike="noStrike" kern="0" cap="none" spc="-5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lang="fr-BE" sz="1800" b="0" i="1" u="none" strike="noStrike" kern="0" cap="none" spc="0"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166</a:t>
            </a:r>
            <a:r>
              <a:rPr kumimoji="0" sz="1800" b="0" i="1" u="none" strike="noStrike" kern="0" cap="none" spc="-65"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million</a:t>
            </a:r>
            <a:r>
              <a:rPr kumimoji="0" lang="fr-BE" sz="1800" b="0" i="1" u="none" strike="noStrike" kern="0" cap="none" spc="-10" normalizeH="0" baseline="0" noProof="0">
                <a:ln>
                  <a:noFill/>
                </a:ln>
                <a:solidFill>
                  <a:srgbClr val="2C2C2C"/>
                </a:solidFill>
                <a:effectLst/>
                <a:uLnTx/>
                <a:uFillTx/>
                <a:latin typeface="Segoe UI"/>
                <a:cs typeface="Segoe UI"/>
              </a:rPr>
              <a:t>s</a:t>
            </a:r>
            <a:r>
              <a:rPr kumimoji="0" sz="1800" b="0" i="1" u="none" strike="noStrike" kern="0" cap="none" spc="-55"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(+24m)</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995"/>
              </a:spcBef>
              <a:spcAft>
                <a:spcPts val="0"/>
              </a:spcAft>
              <a:buClrTx/>
              <a:buSzTx/>
              <a:buFontTx/>
              <a:buNone/>
              <a:tabLst/>
              <a:defRPr/>
            </a:pPr>
            <a:r>
              <a:rPr kumimoji="0" sz="1800" b="0" i="1" u="none" strike="noStrike" kern="0" cap="none" spc="-10" normalizeH="0" baseline="0" noProof="0">
                <a:ln>
                  <a:noFill/>
                </a:ln>
                <a:solidFill>
                  <a:srgbClr val="2C2C2C"/>
                </a:solidFill>
                <a:effectLst/>
                <a:uLnTx/>
                <a:uFillTx/>
                <a:latin typeface="Segoe UI"/>
                <a:cs typeface="Segoe UI"/>
              </a:rPr>
              <a:t>Pathfinder</a:t>
            </a:r>
            <a:r>
              <a:rPr kumimoji="0" sz="1800" b="0" i="1" u="none" strike="noStrike" kern="0" cap="none" spc="-65"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Challenges</a:t>
            </a:r>
            <a:r>
              <a:rPr kumimoji="0" sz="1800" b="0" i="1" u="none" strike="noStrike" kern="0" cap="none" spc="-5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sz="1800" b="0" i="1" u="none" strike="noStrike" kern="0" cap="none" spc="-3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lang="fr-BE" sz="1800" b="0" i="1" u="none" strike="noStrike" kern="0" cap="none" spc="0"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96</a:t>
            </a:r>
            <a:r>
              <a:rPr kumimoji="0" sz="1800" b="0" i="1" u="none" strike="noStrike" kern="0" cap="none" spc="-90"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million</a:t>
            </a:r>
            <a:r>
              <a:rPr kumimoji="0" lang="fr-BE" sz="1800" b="0" i="1" u="none" strike="noStrike" kern="0" cap="none" spc="-10" normalizeH="0" baseline="0" noProof="0">
                <a:ln>
                  <a:noFill/>
                </a:ln>
                <a:solidFill>
                  <a:srgbClr val="2C2C2C"/>
                </a:solidFill>
                <a:effectLst/>
                <a:uLnTx/>
                <a:uFillTx/>
                <a:latin typeface="Segoe UI"/>
                <a:cs typeface="Segoe UI"/>
              </a:rPr>
              <a:t>s</a:t>
            </a:r>
            <a:r>
              <a:rPr kumimoji="0" sz="1800" b="0" i="1" u="none" strike="noStrike" kern="0" cap="none" spc="-5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sz="1800" b="0" i="1" u="none" strike="noStrike" kern="0" cap="none" spc="-20" normalizeH="0" baseline="0" noProof="0">
                <a:ln>
                  <a:noFill/>
                </a:ln>
                <a:solidFill>
                  <a:srgbClr val="2C2C2C"/>
                </a:solidFill>
                <a:effectLst/>
                <a:uLnTx/>
                <a:uFillTx/>
                <a:latin typeface="Segoe UI"/>
                <a:cs typeface="Segoe UI"/>
              </a:rPr>
              <a:t>24m)</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9" name="object 9"/>
          <p:cNvSpPr txBox="1"/>
          <p:nvPr/>
        </p:nvSpPr>
        <p:spPr>
          <a:xfrm>
            <a:off x="359726" y="3906710"/>
            <a:ext cx="5736273" cy="881652"/>
          </a:xfrm>
          <a:prstGeom prst="rect">
            <a:avLst/>
          </a:prstGeom>
        </p:spPr>
        <p:txBody>
          <a:bodyPr vert="horz" wrap="square" lIns="0" tIns="136525" rIns="0" bIns="0" rtlCol="0">
            <a:spAutoFit/>
          </a:bodyPr>
          <a:lstStyle/>
          <a:p>
            <a:pPr marL="354965" marR="0" lvl="0" indent="-342265" defTabSz="914400" eaLnBrk="1" fontAlgn="auto" latinLnBrk="0" hangingPunct="1">
              <a:lnSpc>
                <a:spcPct val="100000"/>
              </a:lnSpc>
              <a:spcBef>
                <a:spcPts val="1075"/>
              </a:spcBef>
              <a:spcAft>
                <a:spcPts val="0"/>
              </a:spcAft>
              <a:buClr>
                <a:srgbClr val="CC2E2E"/>
              </a:buClr>
              <a:buSzTx/>
              <a:buFont typeface="Segoe UI Symbol"/>
              <a:buChar char="▪"/>
              <a:tabLst>
                <a:tab pos="354965" algn="l"/>
              </a:tabLst>
              <a:defRPr/>
            </a:pPr>
            <a:r>
              <a:rPr kumimoji="0" sz="2000" b="1" i="0" u="none" strike="noStrike" kern="0" cap="none" spc="0" normalizeH="0" baseline="0" noProof="0">
                <a:ln>
                  <a:noFill/>
                </a:ln>
                <a:solidFill>
                  <a:srgbClr val="2C2C2C"/>
                </a:solidFill>
                <a:effectLst/>
                <a:uLnTx/>
                <a:uFillTx/>
                <a:latin typeface="Segoe UI"/>
                <a:cs typeface="Segoe UI"/>
              </a:rPr>
              <a:t>EIC</a:t>
            </a:r>
            <a:r>
              <a:rPr kumimoji="0" sz="2000" b="1" i="0" u="none" strike="noStrike" kern="0" cap="none" spc="-50" normalizeH="0" baseline="0" noProof="0">
                <a:ln>
                  <a:noFill/>
                </a:ln>
                <a:solidFill>
                  <a:srgbClr val="2C2C2C"/>
                </a:solidFill>
                <a:effectLst/>
                <a:uLnTx/>
                <a:uFillTx/>
                <a:latin typeface="Segoe UI"/>
                <a:cs typeface="Segoe UI"/>
              </a:rPr>
              <a:t> </a:t>
            </a:r>
            <a:r>
              <a:rPr kumimoji="0" sz="2000" b="1" i="0" u="none" strike="noStrike" kern="0" cap="none" spc="-25" normalizeH="0" baseline="0" noProof="0">
                <a:ln>
                  <a:noFill/>
                </a:ln>
                <a:solidFill>
                  <a:srgbClr val="2C2C2C"/>
                </a:solidFill>
                <a:effectLst/>
                <a:uLnTx/>
                <a:uFillTx/>
                <a:latin typeface="Segoe UI"/>
                <a:cs typeface="Segoe UI"/>
              </a:rPr>
              <a:t>Transition:</a:t>
            </a:r>
            <a:r>
              <a:rPr kumimoji="0" sz="2000" b="1" i="0" u="none" strike="noStrike" kern="0" cap="none" spc="-8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t>
            </a:r>
            <a:r>
              <a:rPr kumimoji="0" lang="fr-BE" sz="2000" b="1" i="0" u="none" strike="noStrike" kern="0" cap="none" spc="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100</a:t>
            </a:r>
            <a:r>
              <a:rPr kumimoji="0" sz="2000" b="1" i="0" u="none" strike="noStrike" kern="0" cap="none" spc="-9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million</a:t>
            </a:r>
            <a:r>
              <a:rPr kumimoji="0" lang="fr-BE" sz="2000" b="1" i="0" u="none" strike="noStrike" kern="0" cap="none" spc="0" normalizeH="0" baseline="0" noProof="0">
                <a:ln>
                  <a:noFill/>
                </a:ln>
                <a:solidFill>
                  <a:srgbClr val="2C2C2C"/>
                </a:solidFill>
                <a:effectLst/>
                <a:uLnTx/>
                <a:uFillTx/>
                <a:latin typeface="Segoe UI"/>
                <a:cs typeface="Segoe UI"/>
              </a:rPr>
              <a:t>s</a:t>
            </a:r>
            <a:r>
              <a:rPr kumimoji="0" sz="2000" b="1" i="0" u="none" strike="noStrike" kern="0" cap="none" spc="-65" normalizeH="0" baseline="0" noProof="0">
                <a:ln>
                  <a:noFill/>
                </a:ln>
                <a:solidFill>
                  <a:srgbClr val="2C2C2C"/>
                </a:solidFill>
                <a:effectLst/>
                <a:uLnTx/>
                <a:uFillTx/>
                <a:latin typeface="Segoe UI"/>
                <a:cs typeface="Segoe UI"/>
              </a:rPr>
              <a:t> </a:t>
            </a:r>
            <a:r>
              <a:rPr kumimoji="0" sz="2000" b="0" i="0" u="none" strike="noStrike" kern="0" cap="none" spc="0" normalizeH="0" baseline="0" noProof="0">
                <a:ln>
                  <a:noFill/>
                </a:ln>
                <a:solidFill>
                  <a:srgbClr val="2C2C2C"/>
                </a:solidFill>
                <a:effectLst/>
                <a:uLnTx/>
                <a:uFillTx/>
                <a:latin typeface="Segoe UI"/>
                <a:cs typeface="Segoe UI"/>
              </a:rPr>
              <a:t>(+2m</a:t>
            </a:r>
            <a:r>
              <a:rPr kumimoji="0" sz="2000" b="0" i="0" u="none" strike="noStrike" kern="0" cap="none" spc="-75" normalizeH="0" baseline="0" noProof="0">
                <a:ln>
                  <a:noFill/>
                </a:ln>
                <a:solidFill>
                  <a:srgbClr val="2C2C2C"/>
                </a:solidFill>
                <a:effectLst/>
                <a:uLnTx/>
                <a:uFillTx/>
                <a:latin typeface="Segoe UI"/>
                <a:cs typeface="Segoe UI"/>
              </a:rPr>
              <a:t> </a:t>
            </a:r>
            <a:r>
              <a:rPr kumimoji="0" sz="2000" b="0" i="0" u="none" strike="noStrike" kern="0" cap="none" spc="0" normalizeH="0" baseline="0" noProof="0">
                <a:ln>
                  <a:noFill/>
                </a:ln>
                <a:solidFill>
                  <a:srgbClr val="2C2C2C"/>
                </a:solidFill>
                <a:effectLst/>
                <a:uLnTx/>
                <a:uFillTx/>
                <a:latin typeface="Segoe UI"/>
                <a:cs typeface="Segoe UI"/>
              </a:rPr>
              <a:t>from</a:t>
            </a:r>
            <a:r>
              <a:rPr kumimoji="0" sz="2000" b="0" i="0" u="none" strike="noStrike" kern="0" cap="none" spc="-80" normalizeH="0" baseline="0" noProof="0">
                <a:ln>
                  <a:noFill/>
                </a:ln>
                <a:solidFill>
                  <a:srgbClr val="2C2C2C"/>
                </a:solidFill>
                <a:effectLst/>
                <a:uLnTx/>
                <a:uFillTx/>
                <a:latin typeface="Segoe UI"/>
                <a:cs typeface="Segoe UI"/>
              </a:rPr>
              <a:t> </a:t>
            </a:r>
            <a:r>
              <a:rPr kumimoji="0" sz="2000" b="0" i="0" u="none" strike="noStrike" kern="0" cap="none" spc="-10" normalizeH="0" baseline="0" noProof="0">
                <a:ln>
                  <a:noFill/>
                </a:ln>
                <a:solidFill>
                  <a:srgbClr val="2C2C2C"/>
                </a:solidFill>
                <a:effectLst/>
                <a:uLnTx/>
                <a:uFillTx/>
                <a:latin typeface="Segoe UI"/>
                <a:cs typeface="Segoe UI"/>
              </a:rPr>
              <a:t>2025)</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354965" marR="0" lvl="0" indent="-342265" defTabSz="914400" eaLnBrk="1" fontAlgn="auto" latinLnBrk="0" hangingPunct="1">
              <a:lnSpc>
                <a:spcPct val="100000"/>
              </a:lnSpc>
              <a:spcBef>
                <a:spcPts val="980"/>
              </a:spcBef>
              <a:spcAft>
                <a:spcPts val="0"/>
              </a:spcAft>
              <a:buClr>
                <a:srgbClr val="CC2E2E"/>
              </a:buClr>
              <a:buSzTx/>
              <a:buFont typeface="Segoe UI Symbol"/>
              <a:buChar char="▪"/>
              <a:tabLst>
                <a:tab pos="354965" algn="l"/>
              </a:tabLst>
              <a:defRPr/>
            </a:pPr>
            <a:r>
              <a:rPr kumimoji="0" sz="2000" b="1" i="0" u="none" strike="noStrike" kern="0" cap="none" spc="0" normalizeH="0" baseline="0" noProof="0">
                <a:ln>
                  <a:noFill/>
                </a:ln>
                <a:solidFill>
                  <a:srgbClr val="2C2C2C"/>
                </a:solidFill>
                <a:effectLst/>
                <a:uLnTx/>
                <a:uFillTx/>
                <a:latin typeface="Segoe UI"/>
                <a:cs typeface="Segoe UI"/>
              </a:rPr>
              <a:t>EIC</a:t>
            </a:r>
            <a:r>
              <a:rPr kumimoji="0" sz="2000" b="1" i="0" u="none" strike="noStrike" kern="0" cap="none" spc="-6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Accelerator:</a:t>
            </a:r>
            <a:r>
              <a:rPr kumimoji="0" sz="2000" b="1" i="0" u="none" strike="noStrike" kern="0" cap="none" spc="-8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a:t>
            </a:r>
            <a:r>
              <a:rPr kumimoji="0" lang="fr-BE" sz="2000" b="1" i="0" u="none" strike="noStrike" kern="0" cap="none" spc="0"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634</a:t>
            </a:r>
            <a:r>
              <a:rPr kumimoji="0" sz="2000" b="1" i="0" u="none" strike="noStrike" kern="0" cap="none" spc="-105" normalizeH="0" baseline="0" noProof="0">
                <a:ln>
                  <a:noFill/>
                </a:ln>
                <a:solidFill>
                  <a:srgbClr val="2C2C2C"/>
                </a:solidFill>
                <a:effectLst/>
                <a:uLnTx/>
                <a:uFillTx/>
                <a:latin typeface="Segoe UI"/>
                <a:cs typeface="Segoe UI"/>
              </a:rPr>
              <a:t> </a:t>
            </a:r>
            <a:r>
              <a:rPr kumimoji="0" sz="2000" b="1" i="0" u="none" strike="noStrike" kern="0" cap="none" spc="0" normalizeH="0" baseline="0" noProof="0">
                <a:ln>
                  <a:noFill/>
                </a:ln>
                <a:solidFill>
                  <a:srgbClr val="2C2C2C"/>
                </a:solidFill>
                <a:effectLst/>
                <a:uLnTx/>
                <a:uFillTx/>
                <a:latin typeface="Segoe UI"/>
                <a:cs typeface="Segoe UI"/>
              </a:rPr>
              <a:t>million</a:t>
            </a:r>
            <a:r>
              <a:rPr kumimoji="0" sz="2000" b="1" i="0" u="none" strike="noStrike" kern="0" cap="none" spc="-80" normalizeH="0" baseline="0" noProof="0">
                <a:ln>
                  <a:noFill/>
                </a:ln>
                <a:solidFill>
                  <a:srgbClr val="2C2C2C"/>
                </a:solidFill>
                <a:effectLst/>
                <a:uLnTx/>
                <a:uFillTx/>
                <a:latin typeface="Segoe UI"/>
                <a:cs typeface="Segoe UI"/>
              </a:rPr>
              <a:t> </a:t>
            </a:r>
            <a:r>
              <a:rPr kumimoji="0" sz="2000" b="0" i="0" u="none" strike="noStrike" kern="0" cap="none" spc="0" normalizeH="0" baseline="0" noProof="0">
                <a:ln>
                  <a:noFill/>
                </a:ln>
                <a:solidFill>
                  <a:srgbClr val="2C2C2C"/>
                </a:solidFill>
                <a:effectLst/>
                <a:uLnTx/>
                <a:uFillTx/>
                <a:latin typeface="Segoe UI"/>
                <a:cs typeface="Segoe UI"/>
              </a:rPr>
              <a:t>(=</a:t>
            </a:r>
            <a:r>
              <a:rPr kumimoji="0" sz="2000" b="0" i="0" u="none" strike="noStrike" kern="0" cap="none" spc="-100" normalizeH="0" baseline="0" noProof="0">
                <a:ln>
                  <a:noFill/>
                </a:ln>
                <a:solidFill>
                  <a:srgbClr val="2C2C2C"/>
                </a:solidFill>
                <a:effectLst/>
                <a:uLnTx/>
                <a:uFillTx/>
                <a:latin typeface="Segoe UI"/>
                <a:cs typeface="Segoe UI"/>
              </a:rPr>
              <a:t> </a:t>
            </a:r>
            <a:r>
              <a:rPr kumimoji="0" sz="2000" b="0" i="0" u="none" strike="noStrike" kern="0" cap="none" spc="-10" normalizeH="0" baseline="0" noProof="0">
                <a:ln>
                  <a:noFill/>
                </a:ln>
                <a:solidFill>
                  <a:srgbClr val="2C2C2C"/>
                </a:solidFill>
                <a:effectLst/>
                <a:uLnTx/>
                <a:uFillTx/>
                <a:latin typeface="Segoe UI"/>
                <a:cs typeface="Segoe UI"/>
              </a:rPr>
              <a:t>2025)</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10" name="object 10"/>
          <p:cNvSpPr txBox="1"/>
          <p:nvPr/>
        </p:nvSpPr>
        <p:spPr>
          <a:xfrm>
            <a:off x="359727" y="4769421"/>
            <a:ext cx="205740" cy="826769"/>
          </a:xfrm>
          <a:prstGeom prst="rect">
            <a:avLst/>
          </a:prstGeom>
        </p:spPr>
        <p:txBody>
          <a:bodyPr vert="horz" wrap="square" lIns="0" tIns="138430" rIns="0" bIns="0" rtlCol="0">
            <a:spAutoFit/>
          </a:bodyPr>
          <a:lstStyle/>
          <a:p>
            <a:pPr marL="12700" marR="0" lvl="0" indent="0" defTabSz="914400" eaLnBrk="1" fontAlgn="auto" latinLnBrk="0" hangingPunct="1">
              <a:lnSpc>
                <a:spcPct val="100000"/>
              </a:lnSpc>
              <a:spcBef>
                <a:spcPts val="1090"/>
              </a:spcBef>
              <a:spcAft>
                <a:spcPts val="0"/>
              </a:spcAft>
              <a:buClrTx/>
              <a:buSzTx/>
              <a:buFontTx/>
              <a:buNone/>
              <a:tabLst/>
              <a:defRPr/>
            </a:pPr>
            <a:r>
              <a:rPr kumimoji="0" sz="1800" b="0" i="0" u="none" strike="noStrike" kern="0" cap="none" spc="0" normalizeH="0" baseline="0" noProof="0">
                <a:ln>
                  <a:noFill/>
                </a:ln>
                <a:solidFill>
                  <a:srgbClr val="CC2E2E"/>
                </a:solidFill>
                <a:effectLst/>
                <a:uLnTx/>
                <a:uFillTx/>
                <a:latin typeface="Segoe UI Symbol"/>
                <a:cs typeface="Segoe UI Symbol"/>
              </a:rPr>
              <a:t>✓</a:t>
            </a:r>
            <a:endParaRPr kumimoji="0" sz="1800" b="0" i="0" u="none" strike="noStrike" kern="0" cap="none" spc="0" normalizeH="0" baseline="0" noProof="0">
              <a:ln>
                <a:noFill/>
              </a:ln>
              <a:solidFill>
                <a:sysClr val="windowText" lastClr="000000"/>
              </a:solidFill>
              <a:effectLst/>
              <a:uLnTx/>
              <a:uFillTx/>
              <a:latin typeface="Segoe UI Symbol"/>
              <a:cs typeface="Segoe UI Symbol"/>
            </a:endParaRPr>
          </a:p>
          <a:p>
            <a:pPr marL="12700" marR="0" lvl="0" indent="0" defTabSz="914400" eaLnBrk="1" fontAlgn="auto" latinLnBrk="0" hangingPunct="1">
              <a:lnSpc>
                <a:spcPct val="100000"/>
              </a:lnSpc>
              <a:spcBef>
                <a:spcPts val="994"/>
              </a:spcBef>
              <a:spcAft>
                <a:spcPts val="0"/>
              </a:spcAft>
              <a:buClrTx/>
              <a:buSzTx/>
              <a:buFontTx/>
              <a:buNone/>
              <a:tabLst/>
              <a:defRPr/>
            </a:pPr>
            <a:r>
              <a:rPr kumimoji="0" sz="1800" b="0" i="0" u="none" strike="noStrike" kern="0" cap="none" spc="0" normalizeH="0" baseline="0" noProof="0">
                <a:ln>
                  <a:noFill/>
                </a:ln>
                <a:solidFill>
                  <a:srgbClr val="CC2E2E"/>
                </a:solidFill>
                <a:effectLst/>
                <a:uLnTx/>
                <a:uFillTx/>
                <a:latin typeface="Segoe UI Symbol"/>
                <a:cs typeface="Segoe UI Symbol"/>
              </a:rPr>
              <a:t>✓</a:t>
            </a:r>
            <a:endParaRPr kumimoji="0" sz="1800" b="0" i="0" u="none" strike="noStrike" kern="0" cap="none" spc="0" normalizeH="0" baseline="0" noProof="0">
              <a:ln>
                <a:noFill/>
              </a:ln>
              <a:solidFill>
                <a:sysClr val="windowText" lastClr="000000"/>
              </a:solidFill>
              <a:effectLst/>
              <a:uLnTx/>
              <a:uFillTx/>
              <a:latin typeface="Segoe UI Symbol"/>
              <a:cs typeface="Segoe UI Symbol"/>
            </a:endParaRPr>
          </a:p>
        </p:txBody>
      </p:sp>
      <p:sp>
        <p:nvSpPr>
          <p:cNvPr id="11" name="object 11"/>
          <p:cNvSpPr txBox="1"/>
          <p:nvPr/>
        </p:nvSpPr>
        <p:spPr>
          <a:xfrm>
            <a:off x="1325498" y="4769421"/>
            <a:ext cx="4577777" cy="772199"/>
          </a:xfrm>
          <a:prstGeom prst="rect">
            <a:avLst/>
          </a:prstGeom>
        </p:spPr>
        <p:txBody>
          <a:bodyPr vert="horz" wrap="square" lIns="0" tIns="12065" rIns="0" bIns="0" rtlCol="0">
            <a:spAutoFit/>
          </a:bodyPr>
          <a:lstStyle/>
          <a:p>
            <a:pPr marL="12700" marR="5080" lvl="0" indent="0" defTabSz="914400" eaLnBrk="1" fontAlgn="auto" latinLnBrk="0" hangingPunct="1">
              <a:lnSpc>
                <a:spcPct val="146000"/>
              </a:lnSpc>
              <a:spcBef>
                <a:spcPts val="95"/>
              </a:spcBef>
              <a:spcAft>
                <a:spcPts val="0"/>
              </a:spcAft>
              <a:buClrTx/>
              <a:buSzTx/>
              <a:buFontTx/>
              <a:buNone/>
              <a:tabLst/>
              <a:defRPr/>
            </a:pPr>
            <a:r>
              <a:rPr kumimoji="0" sz="1800" b="0" i="1" u="none" strike="noStrike" kern="0" cap="none" spc="-10" normalizeH="0" baseline="0" noProof="0">
                <a:ln>
                  <a:noFill/>
                </a:ln>
                <a:solidFill>
                  <a:srgbClr val="2C2C2C"/>
                </a:solidFill>
                <a:effectLst/>
                <a:uLnTx/>
                <a:uFillTx/>
                <a:latin typeface="Segoe UI"/>
                <a:cs typeface="Segoe UI"/>
              </a:rPr>
              <a:t>Accelerator</a:t>
            </a:r>
            <a:r>
              <a:rPr kumimoji="0" sz="1800" b="0" i="1" u="none" strike="noStrike" kern="0" cap="none" spc="-10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open:</a:t>
            </a:r>
            <a:r>
              <a:rPr kumimoji="0" sz="1800" b="0" i="1" u="none" strike="noStrike" kern="0" cap="none" spc="-85"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lang="fr-BE" sz="1800" b="0" i="1" u="none" strike="noStrike" kern="0" cap="none" spc="0"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414</a:t>
            </a:r>
            <a:r>
              <a:rPr kumimoji="0" sz="1800" b="0" i="1" u="none" strike="noStrike" kern="0" cap="none" spc="-65"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million</a:t>
            </a:r>
            <a:r>
              <a:rPr kumimoji="0" lang="fr-BE" sz="1800" b="0" i="1" u="none" strike="noStrike" kern="0" cap="none" spc="-10" normalizeH="0" baseline="0" noProof="0">
                <a:ln>
                  <a:noFill/>
                </a:ln>
                <a:solidFill>
                  <a:srgbClr val="2C2C2C"/>
                </a:solidFill>
                <a:effectLst/>
                <a:uLnTx/>
                <a:uFillTx/>
                <a:latin typeface="Segoe UI"/>
                <a:cs typeface="Segoe UI"/>
              </a:rPr>
              <a:t>s</a:t>
            </a:r>
            <a:r>
              <a:rPr kumimoji="0" sz="1800" b="0" i="1" u="none" strike="noStrike" kern="0" cap="none" spc="-100"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(+€30m) Accelerator</a:t>
            </a:r>
            <a:r>
              <a:rPr kumimoji="0" sz="1800" b="0" i="1" u="none" strike="noStrike" kern="0" cap="none" spc="-105"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challenges:</a:t>
            </a:r>
            <a:r>
              <a:rPr kumimoji="0" sz="1800" b="0" i="1" u="none" strike="noStrike" kern="0" cap="none" spc="-70"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a:t>
            </a:r>
            <a:r>
              <a:rPr kumimoji="0" lang="fr-BE" sz="1800" b="0" i="1" u="none" strike="noStrike" kern="0" cap="none" spc="0" normalizeH="0" baseline="0" noProof="0">
                <a:ln>
                  <a:noFill/>
                </a:ln>
                <a:solidFill>
                  <a:srgbClr val="2C2C2C"/>
                </a:solidFill>
                <a:effectLst/>
                <a:uLnTx/>
                <a:uFillTx/>
                <a:latin typeface="Segoe UI"/>
                <a:cs typeface="Segoe UI"/>
              </a:rPr>
              <a:t> </a:t>
            </a:r>
            <a:r>
              <a:rPr kumimoji="0" sz="1800" b="0" i="1" u="none" strike="noStrike" kern="0" cap="none" spc="0" normalizeH="0" baseline="0" noProof="0">
                <a:ln>
                  <a:noFill/>
                </a:ln>
                <a:solidFill>
                  <a:srgbClr val="2C2C2C"/>
                </a:solidFill>
                <a:effectLst/>
                <a:uLnTx/>
                <a:uFillTx/>
                <a:latin typeface="Segoe UI"/>
                <a:cs typeface="Segoe UI"/>
              </a:rPr>
              <a:t>220</a:t>
            </a:r>
            <a:r>
              <a:rPr kumimoji="0" sz="1800" b="0" i="1" u="none" strike="noStrike" kern="0" cap="none" spc="-50"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million</a:t>
            </a:r>
            <a:r>
              <a:rPr lang="fr-BE" i="1" kern="0" spc="-10">
                <a:solidFill>
                  <a:srgbClr val="2C2C2C"/>
                </a:solidFill>
                <a:latin typeface="Segoe UI"/>
                <a:cs typeface="Segoe UI"/>
              </a:rPr>
              <a:t>s</a:t>
            </a:r>
            <a:r>
              <a:rPr kumimoji="0" sz="1800" b="0" i="1" u="none" strike="noStrike" kern="0" cap="none" spc="-85" normalizeH="0" baseline="0" noProof="0">
                <a:ln>
                  <a:noFill/>
                </a:ln>
                <a:solidFill>
                  <a:srgbClr val="2C2C2C"/>
                </a:solidFill>
                <a:effectLst/>
                <a:uLnTx/>
                <a:uFillTx/>
                <a:latin typeface="Segoe UI"/>
                <a:cs typeface="Segoe UI"/>
              </a:rPr>
              <a:t> </a:t>
            </a:r>
            <a:r>
              <a:rPr kumimoji="0" sz="1800" b="0" i="1" u="none" strike="noStrike" kern="0" cap="none" spc="-10" normalizeH="0" baseline="0" noProof="0">
                <a:ln>
                  <a:noFill/>
                </a:ln>
                <a:solidFill>
                  <a:srgbClr val="2C2C2C"/>
                </a:solidFill>
                <a:effectLst/>
                <a:uLnTx/>
                <a:uFillTx/>
                <a:latin typeface="Segoe UI"/>
                <a:cs typeface="Segoe UI"/>
              </a:rPr>
              <a:t>(-€30m)</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12" name="object 12"/>
          <p:cNvSpPr txBox="1">
            <a:spLocks noGrp="1"/>
          </p:cNvSpPr>
          <p:nvPr>
            <p:ph type="title"/>
          </p:nvPr>
        </p:nvSpPr>
        <p:spPr>
          <a:xfrm>
            <a:off x="-78741" y="76835"/>
            <a:ext cx="12192000" cy="751743"/>
          </a:xfrm>
          <a:prstGeom prst="rect">
            <a:avLst/>
          </a:prstGeom>
        </p:spPr>
        <p:txBody>
          <a:bodyPr vert="horz" wrap="square" lIns="0" tIns="256793" rIns="0" bIns="0" rtlCol="0">
            <a:spAutoFit/>
          </a:bodyPr>
          <a:lstStyle/>
          <a:p>
            <a:pPr marL="349250">
              <a:lnSpc>
                <a:spcPct val="100000"/>
              </a:lnSpc>
              <a:spcBef>
                <a:spcPts val="130"/>
              </a:spcBef>
            </a:pPr>
            <a:r>
              <a:rPr lang="fr-BE" sz="3200" noProof="0">
                <a:solidFill>
                  <a:srgbClr val="FFFFFF"/>
                </a:solidFill>
              </a:rPr>
              <a:t>Programme de travail</a:t>
            </a:r>
            <a:r>
              <a:rPr lang="fr-BE" sz="3200" spc="-50" noProof="0">
                <a:solidFill>
                  <a:srgbClr val="FFFFFF"/>
                </a:solidFill>
              </a:rPr>
              <a:t> </a:t>
            </a:r>
            <a:r>
              <a:rPr lang="fr-BE" sz="3200" noProof="0">
                <a:solidFill>
                  <a:srgbClr val="FFFFFF"/>
                </a:solidFill>
              </a:rPr>
              <a:t>2026 :</a:t>
            </a:r>
            <a:r>
              <a:rPr lang="fr-BE" sz="3200" spc="-35" noProof="0">
                <a:solidFill>
                  <a:srgbClr val="FFFFFF"/>
                </a:solidFill>
              </a:rPr>
              <a:t> répartition b</a:t>
            </a:r>
            <a:r>
              <a:rPr lang="fr-BE" sz="3200" noProof="0">
                <a:solidFill>
                  <a:srgbClr val="FFFFFF"/>
                </a:solidFill>
              </a:rPr>
              <a:t>udgétaire</a:t>
            </a:r>
            <a:endParaRPr lang="fr-BE" sz="3200" spc="-10" noProof="0">
              <a:solidFill>
                <a:srgbClr val="FFFFFF"/>
              </a:solidFill>
            </a:endParaRPr>
          </a:p>
        </p:txBody>
      </p:sp>
      <p:sp>
        <p:nvSpPr>
          <p:cNvPr id="13" name="object 13"/>
          <p:cNvSpPr/>
          <p:nvPr/>
        </p:nvSpPr>
        <p:spPr>
          <a:xfrm>
            <a:off x="338137" y="1795526"/>
            <a:ext cx="10982960" cy="819150"/>
          </a:xfrm>
          <a:custGeom>
            <a:avLst/>
            <a:gdLst/>
            <a:ahLst/>
            <a:cxnLst/>
            <a:rect l="l" t="t" r="r" b="b"/>
            <a:pathLst>
              <a:path w="10982960" h="819150">
                <a:moveTo>
                  <a:pt x="0" y="81787"/>
                </a:moveTo>
                <a:lnTo>
                  <a:pt x="6437" y="49934"/>
                </a:lnTo>
                <a:lnTo>
                  <a:pt x="23993" y="23939"/>
                </a:lnTo>
                <a:lnTo>
                  <a:pt x="50031" y="6421"/>
                </a:lnTo>
                <a:lnTo>
                  <a:pt x="81915" y="0"/>
                </a:lnTo>
                <a:lnTo>
                  <a:pt x="10900473" y="0"/>
                </a:lnTo>
                <a:lnTo>
                  <a:pt x="10932346" y="6421"/>
                </a:lnTo>
                <a:lnTo>
                  <a:pt x="10958385" y="23939"/>
                </a:lnTo>
                <a:lnTo>
                  <a:pt x="10975947" y="49934"/>
                </a:lnTo>
                <a:lnTo>
                  <a:pt x="10982388" y="81787"/>
                </a:lnTo>
                <a:lnTo>
                  <a:pt x="10982388" y="737235"/>
                </a:lnTo>
                <a:lnTo>
                  <a:pt x="10975947" y="769108"/>
                </a:lnTo>
                <a:lnTo>
                  <a:pt x="10958385" y="795147"/>
                </a:lnTo>
                <a:lnTo>
                  <a:pt x="10932346" y="812708"/>
                </a:lnTo>
                <a:lnTo>
                  <a:pt x="10900473" y="819150"/>
                </a:lnTo>
                <a:lnTo>
                  <a:pt x="81915" y="819150"/>
                </a:lnTo>
                <a:lnTo>
                  <a:pt x="50031" y="812708"/>
                </a:lnTo>
                <a:lnTo>
                  <a:pt x="23993" y="795147"/>
                </a:lnTo>
                <a:lnTo>
                  <a:pt x="6437" y="769108"/>
                </a:lnTo>
                <a:lnTo>
                  <a:pt x="0" y="737235"/>
                </a:lnTo>
                <a:lnTo>
                  <a:pt x="0" y="81787"/>
                </a:lnTo>
                <a:close/>
              </a:path>
            </a:pathLst>
          </a:custGeom>
          <a:ln w="12700">
            <a:solidFill>
              <a:srgbClr val="7030A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430211" y="1932241"/>
            <a:ext cx="10564359"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BE" sz="2400" b="1" i="0" u="none" strike="noStrike" kern="0" cap="none" spc="-25" normalizeH="0" baseline="0" noProof="0">
                <a:ln>
                  <a:noFill/>
                </a:ln>
                <a:solidFill>
                  <a:srgbClr val="2C2C2C"/>
                </a:solidFill>
                <a:effectLst/>
                <a:uLnTx/>
                <a:uFillTx/>
                <a:latin typeface="Segoe UI"/>
                <a:cs typeface="Segoe UI"/>
              </a:rPr>
              <a:t>B</a:t>
            </a:r>
            <a:r>
              <a:rPr kumimoji="0" lang="fr-BE" sz="2400" b="1" i="0" u="none" strike="noStrike" kern="0" cap="none" spc="0" normalizeH="0" baseline="0" noProof="0">
                <a:ln>
                  <a:noFill/>
                </a:ln>
                <a:solidFill>
                  <a:srgbClr val="2C2C2C"/>
                </a:solidFill>
                <a:effectLst/>
                <a:uLnTx/>
                <a:uFillTx/>
                <a:latin typeface="Segoe UI"/>
                <a:cs typeface="Segoe UI"/>
              </a:rPr>
              <a:t>udget total :</a:t>
            </a:r>
            <a:r>
              <a:rPr kumimoji="0" lang="fr-BE" sz="2400" b="1" i="0" u="none" strike="noStrike" kern="0" cap="none" spc="-80" normalizeH="0" baseline="0" noProof="0">
                <a:ln>
                  <a:noFill/>
                </a:ln>
                <a:solidFill>
                  <a:srgbClr val="2C2C2C"/>
                </a:solidFill>
                <a:effectLst/>
                <a:uLnTx/>
                <a:uFillTx/>
                <a:latin typeface="Segoe UI"/>
                <a:cs typeface="Segoe UI"/>
              </a:rPr>
              <a:t> </a:t>
            </a:r>
            <a:r>
              <a:rPr kumimoji="0" lang="fr-BE" sz="2400" b="1" i="0" u="none" strike="noStrike" kern="0" cap="none" spc="0" normalizeH="0" baseline="0" noProof="0">
                <a:ln>
                  <a:noFill/>
                </a:ln>
                <a:solidFill>
                  <a:srgbClr val="2C2C2C"/>
                </a:solidFill>
                <a:effectLst/>
                <a:uLnTx/>
                <a:uFillTx/>
                <a:latin typeface="Segoe UI"/>
                <a:cs typeface="Segoe UI"/>
              </a:rPr>
              <a:t>€ 1.424</a:t>
            </a:r>
            <a:r>
              <a:rPr kumimoji="0" lang="fr-BE" sz="2400" b="1" i="0" u="none" strike="noStrike" kern="0" cap="none" spc="-60" normalizeH="0" baseline="0" noProof="0">
                <a:ln>
                  <a:noFill/>
                </a:ln>
                <a:solidFill>
                  <a:srgbClr val="2C2C2C"/>
                </a:solidFill>
                <a:effectLst/>
                <a:uLnTx/>
                <a:uFillTx/>
                <a:latin typeface="Segoe UI"/>
                <a:cs typeface="Segoe UI"/>
              </a:rPr>
              <a:t> </a:t>
            </a:r>
            <a:r>
              <a:rPr kumimoji="0" lang="fr-BE" sz="2400" b="1" i="0" u="none" strike="noStrike" kern="0" cap="none" spc="0" normalizeH="0" baseline="0" noProof="0">
                <a:ln>
                  <a:noFill/>
                </a:ln>
                <a:solidFill>
                  <a:srgbClr val="2C2C2C"/>
                </a:solidFill>
                <a:effectLst/>
                <a:uLnTx/>
                <a:uFillTx/>
                <a:latin typeface="Segoe UI"/>
                <a:cs typeface="Segoe UI"/>
              </a:rPr>
              <a:t>milliard</a:t>
            </a:r>
            <a:r>
              <a:rPr kumimoji="0" lang="fr-BE" sz="2400" b="1" i="0" u="none" strike="noStrike" kern="0" cap="none" spc="-25" normalizeH="0" baseline="0" noProof="0">
                <a:ln>
                  <a:noFill/>
                </a:ln>
                <a:solidFill>
                  <a:srgbClr val="2C2C2C"/>
                </a:solidFill>
                <a:effectLst/>
                <a:uLnTx/>
                <a:uFillTx/>
                <a:latin typeface="Segoe UI"/>
                <a:cs typeface="Segoe UI"/>
              </a:rPr>
              <a:t> </a:t>
            </a:r>
            <a:r>
              <a:rPr kumimoji="0" lang="fr-BE" sz="2400" b="0" i="0" u="none" strike="noStrike" kern="0" cap="none" spc="0" normalizeH="0" baseline="0" noProof="0">
                <a:ln>
                  <a:noFill/>
                </a:ln>
                <a:solidFill>
                  <a:srgbClr val="2C2C2C"/>
                </a:solidFill>
                <a:effectLst/>
                <a:uLnTx/>
                <a:uFillTx/>
                <a:latin typeface="Segoe UI"/>
                <a:cs typeface="Segoe UI"/>
              </a:rPr>
              <a:t>(~équivalent au budget pour 2025</a:t>
            </a:r>
            <a:r>
              <a:rPr kumimoji="0" lang="fr-BE" sz="2000" b="0" i="0" u="none" strike="noStrike" kern="0" cap="none" spc="-10" normalizeH="0" baseline="0" noProof="0">
                <a:ln>
                  <a:noFill/>
                </a:ln>
                <a:solidFill>
                  <a:srgbClr val="2C2C2C"/>
                </a:solidFill>
                <a:effectLst/>
                <a:uLnTx/>
                <a:uFillTx/>
                <a:latin typeface="Segoe UI"/>
                <a:cs typeface="Segoe UI"/>
              </a:rPr>
              <a:t>)</a:t>
            </a:r>
            <a:endParaRPr kumimoji="0" lang="fr-BE" sz="2000" b="0" i="0" u="none" strike="noStrike" kern="0" cap="none" spc="0" normalizeH="0" baseline="0" noProof="0">
              <a:ln>
                <a:noFill/>
              </a:ln>
              <a:solidFill>
                <a:sysClr val="windowText" lastClr="000000"/>
              </a:solidFill>
              <a:effectLst/>
              <a:uLnTx/>
              <a:uFillTx/>
              <a:latin typeface="Segoe UI"/>
              <a:cs typeface="Segoe U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8"/>
            </a:xfrm>
            <a:prstGeom prst="rect">
              <a:avLst/>
            </a:prstGeom>
          </p:spPr>
        </p:pic>
        <p:pic>
          <p:nvPicPr>
            <p:cNvPr id="4" name="object 4"/>
            <p:cNvPicPr/>
            <p:nvPr/>
          </p:nvPicPr>
          <p:blipFill>
            <a:blip r:embed="rId3" cstate="print"/>
            <a:stretch>
              <a:fillRect/>
            </a:stretch>
          </p:blipFill>
          <p:spPr>
            <a:xfrm>
              <a:off x="9858375" y="190500"/>
              <a:ext cx="2066925" cy="685800"/>
            </a:xfrm>
            <a:prstGeom prst="rect">
              <a:avLst/>
            </a:prstGeom>
          </p:spPr>
        </p:pic>
        <p:sp>
          <p:nvSpPr>
            <p:cNvPr id="5" name="object 5"/>
            <p:cNvSpPr/>
            <p:nvPr/>
          </p:nvSpPr>
          <p:spPr>
            <a:xfrm>
              <a:off x="0" y="0"/>
              <a:ext cx="12192000" cy="1133475"/>
            </a:xfrm>
            <a:custGeom>
              <a:avLst/>
              <a:gdLst/>
              <a:ahLst/>
              <a:cxnLst/>
              <a:rect l="l" t="t" r="r" b="b"/>
              <a:pathLst>
                <a:path w="12192000" h="1133475">
                  <a:moveTo>
                    <a:pt x="0" y="1133221"/>
                  </a:moveTo>
                  <a:lnTo>
                    <a:pt x="12192000" y="1133221"/>
                  </a:lnTo>
                  <a:lnTo>
                    <a:pt x="12192000" y="0"/>
                  </a:lnTo>
                  <a:lnTo>
                    <a:pt x="0" y="0"/>
                  </a:lnTo>
                  <a:lnTo>
                    <a:pt x="0" y="1133221"/>
                  </a:lnTo>
                  <a:close/>
                </a:path>
              </a:pathLst>
            </a:custGeom>
            <a:solidFill>
              <a:srgbClr val="55358B"/>
            </a:solidFill>
          </p:spPr>
          <p:txBody>
            <a:bodyPr wrap="square" lIns="0" tIns="0" rIns="0" bIns="0" rtlCol="0"/>
            <a:lstStyle/>
            <a:p>
              <a:endParaRPr/>
            </a:p>
          </p:txBody>
        </p:sp>
        <p:pic>
          <p:nvPicPr>
            <p:cNvPr id="6" name="object 6"/>
            <p:cNvPicPr/>
            <p:nvPr/>
          </p:nvPicPr>
          <p:blipFill>
            <a:blip r:embed="rId4" cstate="print"/>
            <a:stretch>
              <a:fillRect/>
            </a:stretch>
          </p:blipFill>
          <p:spPr>
            <a:xfrm>
              <a:off x="9982200" y="161925"/>
              <a:ext cx="1800225" cy="609600"/>
            </a:xfrm>
            <a:prstGeom prst="rect">
              <a:avLst/>
            </a:prstGeom>
          </p:spPr>
        </p:pic>
      </p:grpSp>
      <p:sp>
        <p:nvSpPr>
          <p:cNvPr id="7" name="object 7"/>
          <p:cNvSpPr txBox="1"/>
          <p:nvPr/>
        </p:nvSpPr>
        <p:spPr>
          <a:xfrm>
            <a:off x="326072" y="1667192"/>
            <a:ext cx="4419600" cy="334645"/>
          </a:xfrm>
          <a:prstGeom prst="rect">
            <a:avLst/>
          </a:prstGeom>
        </p:spPr>
        <p:txBody>
          <a:bodyPr vert="horz" wrap="square" lIns="0" tIns="15875" rIns="0" bIns="0" rtlCol="0">
            <a:spAutoFit/>
          </a:bodyPr>
          <a:lstStyle/>
          <a:p>
            <a:pPr marL="12700">
              <a:lnSpc>
                <a:spcPct val="100000"/>
              </a:lnSpc>
              <a:spcBef>
                <a:spcPts val="125"/>
              </a:spcBef>
            </a:pPr>
            <a:r>
              <a:rPr sz="2000" b="1" spc="-180">
                <a:solidFill>
                  <a:srgbClr val="DDD7E8"/>
                </a:solidFill>
                <a:latin typeface="Trebuchet MS"/>
                <a:cs typeface="Trebuchet MS"/>
              </a:rPr>
              <a:t>€G6</a:t>
            </a:r>
            <a:r>
              <a:rPr sz="2000" b="1" spc="-204">
                <a:solidFill>
                  <a:srgbClr val="DDD7E8"/>
                </a:solidFill>
                <a:latin typeface="Trebuchet MS"/>
                <a:cs typeface="Trebuchet MS"/>
              </a:rPr>
              <a:t> </a:t>
            </a:r>
            <a:r>
              <a:rPr sz="2000" b="1" spc="-85">
                <a:solidFill>
                  <a:srgbClr val="DDD7E8"/>
                </a:solidFill>
                <a:latin typeface="Tahoma"/>
                <a:cs typeface="Tahoma"/>
              </a:rPr>
              <a:t>million</a:t>
            </a:r>
            <a:r>
              <a:rPr sz="2000" b="1" spc="-200">
                <a:solidFill>
                  <a:srgbClr val="DDD7E8"/>
                </a:solidFill>
                <a:latin typeface="Tahoma"/>
                <a:cs typeface="Tahoma"/>
              </a:rPr>
              <a:t> </a:t>
            </a:r>
            <a:r>
              <a:rPr sz="2000" b="1" spc="-120">
                <a:solidFill>
                  <a:srgbClr val="FFFFFF"/>
                </a:solidFill>
                <a:latin typeface="Tahoma"/>
                <a:cs typeface="Tahoma"/>
              </a:rPr>
              <a:t>for</a:t>
            </a:r>
            <a:r>
              <a:rPr sz="2000" b="1" spc="-170">
                <a:solidFill>
                  <a:srgbClr val="FFFFFF"/>
                </a:solidFill>
                <a:latin typeface="Tahoma"/>
                <a:cs typeface="Tahoma"/>
              </a:rPr>
              <a:t> </a:t>
            </a:r>
            <a:r>
              <a:rPr sz="2000" b="1" spc="-210">
                <a:solidFill>
                  <a:srgbClr val="DDD7E8"/>
                </a:solidFill>
                <a:latin typeface="Tahoma"/>
                <a:cs typeface="Tahoma"/>
              </a:rPr>
              <a:t>3</a:t>
            </a:r>
            <a:r>
              <a:rPr sz="2000" b="1" spc="-225">
                <a:solidFill>
                  <a:srgbClr val="DDD7E8"/>
                </a:solidFill>
                <a:latin typeface="Tahoma"/>
                <a:cs typeface="Tahoma"/>
              </a:rPr>
              <a:t> </a:t>
            </a:r>
            <a:r>
              <a:rPr sz="2000" b="1" spc="-125">
                <a:solidFill>
                  <a:srgbClr val="FFFFFF"/>
                </a:solidFill>
                <a:latin typeface="Tahoma"/>
                <a:cs typeface="Tahoma"/>
              </a:rPr>
              <a:t>Pathfinder</a:t>
            </a:r>
            <a:r>
              <a:rPr sz="2000" b="1" spc="-185">
                <a:solidFill>
                  <a:srgbClr val="FFFFFF"/>
                </a:solidFill>
                <a:latin typeface="Tahoma"/>
                <a:cs typeface="Tahoma"/>
              </a:rPr>
              <a:t> </a:t>
            </a:r>
            <a:r>
              <a:rPr sz="2000" b="1" spc="-60">
                <a:solidFill>
                  <a:srgbClr val="FFFFFF"/>
                </a:solidFill>
                <a:latin typeface="Tahoma"/>
                <a:cs typeface="Tahoma"/>
              </a:rPr>
              <a:t>Challenges</a:t>
            </a:r>
            <a:endParaRPr sz="2000">
              <a:latin typeface="Tahoma"/>
              <a:cs typeface="Tahoma"/>
            </a:endParaRPr>
          </a:p>
        </p:txBody>
      </p:sp>
      <p:sp>
        <p:nvSpPr>
          <p:cNvPr id="8" name="object 8"/>
          <p:cNvSpPr txBox="1"/>
          <p:nvPr/>
        </p:nvSpPr>
        <p:spPr>
          <a:xfrm>
            <a:off x="430212" y="2174557"/>
            <a:ext cx="5252085" cy="1257935"/>
          </a:xfrm>
          <a:prstGeom prst="rect">
            <a:avLst/>
          </a:prstGeom>
        </p:spPr>
        <p:txBody>
          <a:bodyPr vert="horz" wrap="square" lIns="0" tIns="13335" rIns="0" bIns="0" rtlCol="0">
            <a:spAutoFit/>
          </a:bodyPr>
          <a:lstStyle/>
          <a:p>
            <a:pPr marL="355600" marR="697230" indent="-343535">
              <a:lnSpc>
                <a:spcPct val="101000"/>
              </a:lnSpc>
              <a:spcBef>
                <a:spcPts val="105"/>
              </a:spcBef>
              <a:buClr>
                <a:srgbClr val="C00000"/>
              </a:buClr>
              <a:buAutoNum type="arabicPeriod"/>
              <a:tabLst>
                <a:tab pos="355600" algn="l"/>
              </a:tabLst>
            </a:pPr>
            <a:r>
              <a:rPr sz="1550" b="1">
                <a:solidFill>
                  <a:srgbClr val="F2F2F2"/>
                </a:solidFill>
                <a:latin typeface="Segoe UI"/>
                <a:cs typeface="Segoe UI"/>
              </a:rPr>
              <a:t>Advanced</a:t>
            </a:r>
            <a:r>
              <a:rPr sz="1550" b="1" spc="140">
                <a:solidFill>
                  <a:srgbClr val="F2F2F2"/>
                </a:solidFill>
                <a:latin typeface="Segoe UI"/>
                <a:cs typeface="Segoe UI"/>
              </a:rPr>
              <a:t> </a:t>
            </a:r>
            <a:r>
              <a:rPr sz="1550" b="1">
                <a:solidFill>
                  <a:srgbClr val="F2F2F2"/>
                </a:solidFill>
                <a:latin typeface="Segoe UI"/>
                <a:cs typeface="Segoe UI"/>
              </a:rPr>
              <a:t>Materials</a:t>
            </a:r>
            <a:r>
              <a:rPr sz="1550" b="1" spc="120">
                <a:solidFill>
                  <a:srgbClr val="F2F2F2"/>
                </a:solidFill>
                <a:latin typeface="Segoe UI"/>
                <a:cs typeface="Segoe UI"/>
              </a:rPr>
              <a:t> </a:t>
            </a:r>
            <a:r>
              <a:rPr sz="1550" b="1">
                <a:solidFill>
                  <a:srgbClr val="F2F2F2"/>
                </a:solidFill>
                <a:latin typeface="Segoe UI"/>
                <a:cs typeface="Segoe UI"/>
              </a:rPr>
              <a:t>for</a:t>
            </a:r>
            <a:r>
              <a:rPr sz="1550" b="1" spc="105">
                <a:solidFill>
                  <a:srgbClr val="F2F2F2"/>
                </a:solidFill>
                <a:latin typeface="Segoe UI"/>
                <a:cs typeface="Segoe UI"/>
              </a:rPr>
              <a:t> </a:t>
            </a:r>
            <a:r>
              <a:rPr sz="1550" b="1">
                <a:solidFill>
                  <a:srgbClr val="F2F2F2"/>
                </a:solidFill>
                <a:latin typeface="Segoe UI"/>
                <a:cs typeface="Segoe UI"/>
              </a:rPr>
              <a:t>Miniaturised</a:t>
            </a:r>
            <a:r>
              <a:rPr sz="1550" b="1" spc="135">
                <a:solidFill>
                  <a:srgbClr val="F2F2F2"/>
                </a:solidFill>
                <a:latin typeface="Segoe UI"/>
                <a:cs typeface="Segoe UI"/>
              </a:rPr>
              <a:t> </a:t>
            </a:r>
            <a:r>
              <a:rPr sz="1550" b="1" spc="-10">
                <a:solidFill>
                  <a:srgbClr val="F2F2F2"/>
                </a:solidFill>
                <a:latin typeface="Segoe UI"/>
                <a:cs typeface="Segoe UI"/>
              </a:rPr>
              <a:t>Energy </a:t>
            </a:r>
            <a:r>
              <a:rPr sz="1550" b="1">
                <a:solidFill>
                  <a:srgbClr val="F2F2F2"/>
                </a:solidFill>
                <a:latin typeface="Segoe UI"/>
                <a:cs typeface="Segoe UI"/>
              </a:rPr>
              <a:t>Harvesting</a:t>
            </a:r>
            <a:r>
              <a:rPr sz="1550" b="1" spc="204">
                <a:solidFill>
                  <a:srgbClr val="F2F2F2"/>
                </a:solidFill>
                <a:latin typeface="Segoe UI"/>
                <a:cs typeface="Segoe UI"/>
              </a:rPr>
              <a:t> </a:t>
            </a:r>
            <a:r>
              <a:rPr sz="1550" b="1" spc="-10">
                <a:solidFill>
                  <a:srgbClr val="F2F2F2"/>
                </a:solidFill>
                <a:latin typeface="Segoe UI"/>
                <a:cs typeface="Segoe UI"/>
              </a:rPr>
              <a:t>Systems</a:t>
            </a:r>
            <a:endParaRPr sz="1550">
              <a:latin typeface="Segoe UI"/>
              <a:cs typeface="Segoe UI"/>
            </a:endParaRPr>
          </a:p>
          <a:p>
            <a:pPr marL="355600" indent="-342900">
              <a:lnSpc>
                <a:spcPct val="100000"/>
              </a:lnSpc>
              <a:spcBef>
                <a:spcPts val="170"/>
              </a:spcBef>
              <a:buClr>
                <a:srgbClr val="C00000"/>
              </a:buClr>
              <a:buAutoNum type="arabicPeriod"/>
              <a:tabLst>
                <a:tab pos="355600" algn="l"/>
              </a:tabLst>
            </a:pPr>
            <a:r>
              <a:rPr sz="1550" b="1">
                <a:solidFill>
                  <a:srgbClr val="F2F2F2"/>
                </a:solidFill>
                <a:latin typeface="Segoe UI"/>
                <a:cs typeface="Segoe UI"/>
              </a:rPr>
              <a:t>Biotechnology</a:t>
            </a:r>
            <a:r>
              <a:rPr sz="1550" b="1" spc="180">
                <a:solidFill>
                  <a:srgbClr val="F2F2F2"/>
                </a:solidFill>
                <a:latin typeface="Segoe UI"/>
                <a:cs typeface="Segoe UI"/>
              </a:rPr>
              <a:t> </a:t>
            </a:r>
            <a:r>
              <a:rPr sz="1550" b="1">
                <a:solidFill>
                  <a:srgbClr val="F2F2F2"/>
                </a:solidFill>
                <a:latin typeface="Segoe UI"/>
                <a:cs typeface="Segoe UI"/>
              </a:rPr>
              <a:t>for</a:t>
            </a:r>
            <a:r>
              <a:rPr sz="1550" b="1" spc="85">
                <a:solidFill>
                  <a:srgbClr val="F2F2F2"/>
                </a:solidFill>
                <a:latin typeface="Segoe UI"/>
                <a:cs typeface="Segoe UI"/>
              </a:rPr>
              <a:t> </a:t>
            </a:r>
            <a:r>
              <a:rPr sz="1550" b="1">
                <a:solidFill>
                  <a:srgbClr val="F2F2F2"/>
                </a:solidFill>
                <a:latin typeface="Segoe UI"/>
                <a:cs typeface="Segoe UI"/>
              </a:rPr>
              <a:t>Healthy</a:t>
            </a:r>
            <a:r>
              <a:rPr sz="1550" b="1" spc="95">
                <a:solidFill>
                  <a:srgbClr val="F2F2F2"/>
                </a:solidFill>
                <a:latin typeface="Segoe UI"/>
                <a:cs typeface="Segoe UI"/>
              </a:rPr>
              <a:t> </a:t>
            </a:r>
            <a:r>
              <a:rPr sz="1550" b="1" spc="-10">
                <a:solidFill>
                  <a:srgbClr val="F2F2F2"/>
                </a:solidFill>
                <a:latin typeface="Segoe UI"/>
                <a:cs typeface="Segoe UI"/>
              </a:rPr>
              <a:t>Ageing</a:t>
            </a:r>
            <a:endParaRPr sz="1550">
              <a:latin typeface="Segoe UI"/>
              <a:cs typeface="Segoe UI"/>
            </a:endParaRPr>
          </a:p>
          <a:p>
            <a:pPr marL="355600" indent="-342900">
              <a:lnSpc>
                <a:spcPct val="100000"/>
              </a:lnSpc>
              <a:spcBef>
                <a:spcPts val="95"/>
              </a:spcBef>
              <a:buClr>
                <a:srgbClr val="C00000"/>
              </a:buClr>
              <a:buAutoNum type="arabicPeriod"/>
              <a:tabLst>
                <a:tab pos="355600" algn="l"/>
              </a:tabLst>
            </a:pPr>
            <a:r>
              <a:rPr sz="1550" b="1">
                <a:solidFill>
                  <a:srgbClr val="F2F2F2"/>
                </a:solidFill>
                <a:latin typeface="Segoe UI"/>
                <a:cs typeface="Segoe UI"/>
              </a:rPr>
              <a:t>DeepRAP:</a:t>
            </a:r>
            <a:r>
              <a:rPr sz="1550" b="1" spc="140">
                <a:solidFill>
                  <a:srgbClr val="F2F2F2"/>
                </a:solidFill>
                <a:latin typeface="Segoe UI"/>
                <a:cs typeface="Segoe UI"/>
              </a:rPr>
              <a:t> </a:t>
            </a:r>
            <a:r>
              <a:rPr sz="1550" b="1">
                <a:solidFill>
                  <a:srgbClr val="F2F2F2"/>
                </a:solidFill>
                <a:latin typeface="Segoe UI"/>
                <a:cs typeface="Segoe UI"/>
              </a:rPr>
              <a:t>Deep</a:t>
            </a:r>
            <a:r>
              <a:rPr sz="1550" b="1" spc="110">
                <a:solidFill>
                  <a:srgbClr val="F2F2F2"/>
                </a:solidFill>
                <a:latin typeface="Segoe UI"/>
                <a:cs typeface="Segoe UI"/>
              </a:rPr>
              <a:t> </a:t>
            </a:r>
            <a:r>
              <a:rPr sz="1550" b="1">
                <a:solidFill>
                  <a:srgbClr val="F2F2F2"/>
                </a:solidFill>
                <a:latin typeface="Segoe UI"/>
                <a:cs typeface="Segoe UI"/>
              </a:rPr>
              <a:t>Reasoning,</a:t>
            </a:r>
            <a:r>
              <a:rPr sz="1550" b="1" spc="145">
                <a:solidFill>
                  <a:srgbClr val="F2F2F2"/>
                </a:solidFill>
                <a:latin typeface="Segoe UI"/>
                <a:cs typeface="Segoe UI"/>
              </a:rPr>
              <a:t> </a:t>
            </a:r>
            <a:r>
              <a:rPr sz="1550" b="1">
                <a:solidFill>
                  <a:srgbClr val="F2F2F2"/>
                </a:solidFill>
                <a:latin typeface="Segoe UI"/>
                <a:cs typeface="Segoe UI"/>
              </a:rPr>
              <a:t>Abstraction</a:t>
            </a:r>
            <a:r>
              <a:rPr sz="1550" b="1" spc="145">
                <a:solidFill>
                  <a:srgbClr val="F2F2F2"/>
                </a:solidFill>
                <a:latin typeface="Segoe UI"/>
                <a:cs typeface="Segoe UI"/>
              </a:rPr>
              <a:t> </a:t>
            </a:r>
            <a:r>
              <a:rPr sz="1550" b="1">
                <a:solidFill>
                  <a:srgbClr val="F2F2F2"/>
                </a:solidFill>
                <a:latin typeface="Segoe UI"/>
                <a:cs typeface="Segoe UI"/>
              </a:rPr>
              <a:t>&amp;</a:t>
            </a:r>
            <a:r>
              <a:rPr sz="1550" b="1" spc="130">
                <a:solidFill>
                  <a:srgbClr val="F2F2F2"/>
                </a:solidFill>
                <a:latin typeface="Segoe UI"/>
                <a:cs typeface="Segoe UI"/>
              </a:rPr>
              <a:t> </a:t>
            </a:r>
            <a:r>
              <a:rPr sz="1550" b="1" spc="-10">
                <a:solidFill>
                  <a:srgbClr val="F2F2F2"/>
                </a:solidFill>
                <a:latin typeface="Segoe UI"/>
                <a:cs typeface="Segoe UI"/>
              </a:rPr>
              <a:t>Planning</a:t>
            </a:r>
            <a:endParaRPr sz="1550">
              <a:latin typeface="Segoe UI"/>
              <a:cs typeface="Segoe UI"/>
            </a:endParaRPr>
          </a:p>
          <a:p>
            <a:pPr marL="355600">
              <a:lnSpc>
                <a:spcPct val="100000"/>
              </a:lnSpc>
              <a:spcBef>
                <a:spcPts val="90"/>
              </a:spcBef>
            </a:pPr>
            <a:r>
              <a:rPr sz="1550" b="1">
                <a:solidFill>
                  <a:srgbClr val="F2F2F2"/>
                </a:solidFill>
                <a:latin typeface="Segoe UI"/>
                <a:cs typeface="Segoe UI"/>
              </a:rPr>
              <a:t>towards</a:t>
            </a:r>
            <a:r>
              <a:rPr sz="1550" b="1" spc="125">
                <a:solidFill>
                  <a:srgbClr val="F2F2F2"/>
                </a:solidFill>
                <a:latin typeface="Segoe UI"/>
                <a:cs typeface="Segoe UI"/>
              </a:rPr>
              <a:t> </a:t>
            </a:r>
            <a:r>
              <a:rPr sz="1550" b="1">
                <a:solidFill>
                  <a:srgbClr val="F2F2F2"/>
                </a:solidFill>
                <a:latin typeface="Segoe UI"/>
                <a:cs typeface="Segoe UI"/>
              </a:rPr>
              <a:t>trustworthy</a:t>
            </a:r>
            <a:r>
              <a:rPr sz="1550" b="1" spc="120">
                <a:solidFill>
                  <a:srgbClr val="F2F2F2"/>
                </a:solidFill>
                <a:latin typeface="Segoe UI"/>
                <a:cs typeface="Segoe UI"/>
              </a:rPr>
              <a:t> </a:t>
            </a:r>
            <a:r>
              <a:rPr sz="1550" b="1">
                <a:solidFill>
                  <a:srgbClr val="F2F2F2"/>
                </a:solidFill>
                <a:latin typeface="Segoe UI"/>
                <a:cs typeface="Segoe UI"/>
              </a:rPr>
              <a:t>Cognitive</a:t>
            </a:r>
            <a:r>
              <a:rPr sz="1550" b="1" spc="210">
                <a:solidFill>
                  <a:srgbClr val="F2F2F2"/>
                </a:solidFill>
                <a:latin typeface="Segoe UI"/>
                <a:cs typeface="Segoe UI"/>
              </a:rPr>
              <a:t> </a:t>
            </a:r>
            <a:r>
              <a:rPr sz="1550" b="1">
                <a:solidFill>
                  <a:srgbClr val="F2F2F2"/>
                </a:solidFill>
                <a:latin typeface="Segoe UI"/>
                <a:cs typeface="Segoe UI"/>
              </a:rPr>
              <a:t>AI</a:t>
            </a:r>
            <a:r>
              <a:rPr sz="1550" b="1" spc="85">
                <a:solidFill>
                  <a:srgbClr val="F2F2F2"/>
                </a:solidFill>
                <a:latin typeface="Segoe UI"/>
                <a:cs typeface="Segoe UI"/>
              </a:rPr>
              <a:t> </a:t>
            </a:r>
            <a:r>
              <a:rPr sz="1550" b="1" spc="-10">
                <a:solidFill>
                  <a:srgbClr val="F2F2F2"/>
                </a:solidFill>
                <a:latin typeface="Segoe UI"/>
                <a:cs typeface="Segoe UI"/>
              </a:rPr>
              <a:t>Systems</a:t>
            </a:r>
            <a:endParaRPr sz="1550">
              <a:latin typeface="Segoe UI"/>
              <a:cs typeface="Segoe UI"/>
            </a:endParaRPr>
          </a:p>
        </p:txBody>
      </p:sp>
      <p:sp>
        <p:nvSpPr>
          <p:cNvPr id="9" name="object 9"/>
          <p:cNvSpPr txBox="1">
            <a:spLocks noGrp="1"/>
          </p:cNvSpPr>
          <p:nvPr>
            <p:ph type="title"/>
          </p:nvPr>
        </p:nvSpPr>
        <p:spPr>
          <a:xfrm>
            <a:off x="78739" y="76835"/>
            <a:ext cx="12034520" cy="881266"/>
          </a:xfrm>
          <a:prstGeom prst="rect">
            <a:avLst/>
          </a:prstGeom>
        </p:spPr>
        <p:txBody>
          <a:bodyPr vert="horz" wrap="square" lIns="0" tIns="339343" rIns="0" bIns="0" rtlCol="0">
            <a:spAutoFit/>
          </a:bodyPr>
          <a:lstStyle/>
          <a:p>
            <a:pPr marL="478155">
              <a:lnSpc>
                <a:spcPct val="100000"/>
              </a:lnSpc>
              <a:spcBef>
                <a:spcPts val="130"/>
              </a:spcBef>
            </a:pPr>
            <a:r>
              <a:rPr lang="fr-BE">
                <a:solidFill>
                  <a:srgbClr val="FFFFFF"/>
                </a:solidFill>
              </a:rPr>
              <a:t>Les défis (</a:t>
            </a:r>
            <a:r>
              <a:rPr i="1">
                <a:solidFill>
                  <a:srgbClr val="FFFFFF"/>
                </a:solidFill>
              </a:rPr>
              <a:t>Challenges</a:t>
            </a:r>
            <a:r>
              <a:rPr lang="fr-BE">
                <a:solidFill>
                  <a:srgbClr val="FFFFFF"/>
                </a:solidFill>
              </a:rPr>
              <a:t>) de l’EIC</a:t>
            </a:r>
            <a:r>
              <a:rPr spc="-135">
                <a:solidFill>
                  <a:srgbClr val="FFFFFF"/>
                </a:solidFill>
              </a:rPr>
              <a:t> </a:t>
            </a:r>
            <a:r>
              <a:rPr lang="fr-BE">
                <a:solidFill>
                  <a:srgbClr val="FFFFFF"/>
                </a:solidFill>
              </a:rPr>
              <a:t>pour</a:t>
            </a:r>
            <a:r>
              <a:rPr spc="-75">
                <a:solidFill>
                  <a:srgbClr val="FFFFFF"/>
                </a:solidFill>
              </a:rPr>
              <a:t> </a:t>
            </a:r>
            <a:r>
              <a:rPr spc="-20">
                <a:solidFill>
                  <a:srgbClr val="FFFFFF"/>
                </a:solidFill>
              </a:rPr>
              <a:t>2026</a:t>
            </a:r>
          </a:p>
        </p:txBody>
      </p:sp>
      <p:sp>
        <p:nvSpPr>
          <p:cNvPr id="10" name="object 10"/>
          <p:cNvSpPr txBox="1"/>
          <p:nvPr/>
        </p:nvSpPr>
        <p:spPr>
          <a:xfrm>
            <a:off x="3140329" y="3569699"/>
            <a:ext cx="5596890" cy="2638425"/>
          </a:xfrm>
          <a:prstGeom prst="rect">
            <a:avLst/>
          </a:prstGeom>
        </p:spPr>
        <p:txBody>
          <a:bodyPr vert="horz" wrap="square" lIns="0" tIns="189230" rIns="0" bIns="0" rtlCol="0">
            <a:spAutoFit/>
          </a:bodyPr>
          <a:lstStyle/>
          <a:p>
            <a:pPr marL="12700">
              <a:lnSpc>
                <a:spcPct val="100000"/>
              </a:lnSpc>
              <a:spcBef>
                <a:spcPts val="1490"/>
              </a:spcBef>
            </a:pPr>
            <a:r>
              <a:rPr sz="2000" b="1" spc="-110">
                <a:solidFill>
                  <a:srgbClr val="DDD7E8"/>
                </a:solidFill>
                <a:latin typeface="Trebuchet MS"/>
                <a:cs typeface="Trebuchet MS"/>
              </a:rPr>
              <a:t>€220</a:t>
            </a:r>
            <a:r>
              <a:rPr sz="2000" b="1" spc="-250">
                <a:solidFill>
                  <a:srgbClr val="DDD7E8"/>
                </a:solidFill>
                <a:latin typeface="Trebuchet MS"/>
                <a:cs typeface="Trebuchet MS"/>
              </a:rPr>
              <a:t> </a:t>
            </a:r>
            <a:r>
              <a:rPr sz="2000" b="1" spc="-85">
                <a:solidFill>
                  <a:srgbClr val="DDD7E8"/>
                </a:solidFill>
                <a:latin typeface="Tahoma"/>
                <a:cs typeface="Tahoma"/>
              </a:rPr>
              <a:t>million</a:t>
            </a:r>
            <a:r>
              <a:rPr sz="2000" b="1" spc="-204">
                <a:solidFill>
                  <a:srgbClr val="DDD7E8"/>
                </a:solidFill>
                <a:latin typeface="Tahoma"/>
                <a:cs typeface="Tahoma"/>
              </a:rPr>
              <a:t> </a:t>
            </a:r>
            <a:r>
              <a:rPr sz="2000" b="1" spc="-120">
                <a:solidFill>
                  <a:srgbClr val="FFFFFF"/>
                </a:solidFill>
                <a:latin typeface="Tahoma"/>
                <a:cs typeface="Tahoma"/>
              </a:rPr>
              <a:t>for</a:t>
            </a:r>
            <a:r>
              <a:rPr sz="2000" b="1" spc="-160">
                <a:solidFill>
                  <a:srgbClr val="FFFFFF"/>
                </a:solidFill>
                <a:latin typeface="Tahoma"/>
                <a:cs typeface="Tahoma"/>
              </a:rPr>
              <a:t> </a:t>
            </a:r>
            <a:r>
              <a:rPr sz="2000" b="1" spc="-200">
                <a:solidFill>
                  <a:srgbClr val="DDD7E8"/>
                </a:solidFill>
                <a:latin typeface="Tahoma"/>
                <a:cs typeface="Tahoma"/>
              </a:rPr>
              <a:t>5</a:t>
            </a:r>
            <a:r>
              <a:rPr sz="2000" b="1" spc="-190">
                <a:solidFill>
                  <a:srgbClr val="DDD7E8"/>
                </a:solidFill>
                <a:latin typeface="Tahoma"/>
                <a:cs typeface="Tahoma"/>
              </a:rPr>
              <a:t> </a:t>
            </a:r>
            <a:r>
              <a:rPr sz="2000" b="1" spc="-100">
                <a:solidFill>
                  <a:srgbClr val="FFFFFF"/>
                </a:solidFill>
                <a:latin typeface="Tahoma"/>
                <a:cs typeface="Tahoma"/>
              </a:rPr>
              <a:t>Accelerator</a:t>
            </a:r>
            <a:r>
              <a:rPr sz="2000" b="1" spc="-160">
                <a:solidFill>
                  <a:srgbClr val="FFFFFF"/>
                </a:solidFill>
                <a:latin typeface="Tahoma"/>
                <a:cs typeface="Tahoma"/>
              </a:rPr>
              <a:t> </a:t>
            </a:r>
            <a:r>
              <a:rPr sz="2000" b="1" spc="-10">
                <a:solidFill>
                  <a:srgbClr val="FFFFFF"/>
                </a:solidFill>
                <a:latin typeface="Tahoma"/>
                <a:cs typeface="Tahoma"/>
              </a:rPr>
              <a:t>Challenges</a:t>
            </a:r>
            <a:endParaRPr sz="2000">
              <a:latin typeface="Tahoma"/>
              <a:cs typeface="Tahoma"/>
            </a:endParaRPr>
          </a:p>
          <a:p>
            <a:pPr marL="450850" marR="5080" indent="-343535">
              <a:lnSpc>
                <a:spcPct val="101000"/>
              </a:lnSpc>
              <a:spcBef>
                <a:spcPts val="1075"/>
              </a:spcBef>
              <a:buClr>
                <a:srgbClr val="C00000"/>
              </a:buClr>
              <a:buAutoNum type="arabicPeriod"/>
              <a:tabLst>
                <a:tab pos="450850" algn="l"/>
              </a:tabLst>
            </a:pPr>
            <a:r>
              <a:rPr sz="1550" b="1">
                <a:solidFill>
                  <a:srgbClr val="F2F2F2"/>
                </a:solidFill>
                <a:latin typeface="Segoe UI"/>
                <a:cs typeface="Segoe UI"/>
              </a:rPr>
              <a:t>Advanced</a:t>
            </a:r>
            <a:r>
              <a:rPr sz="1550" b="1" spc="105">
                <a:solidFill>
                  <a:srgbClr val="F2F2F2"/>
                </a:solidFill>
                <a:latin typeface="Segoe UI"/>
                <a:cs typeface="Segoe UI"/>
              </a:rPr>
              <a:t> </a:t>
            </a:r>
            <a:r>
              <a:rPr sz="1550" b="1">
                <a:solidFill>
                  <a:srgbClr val="F2F2F2"/>
                </a:solidFill>
                <a:latin typeface="Segoe UI"/>
                <a:cs typeface="Segoe UI"/>
              </a:rPr>
              <a:t>Materials</a:t>
            </a:r>
            <a:r>
              <a:rPr sz="1550" b="1" spc="85">
                <a:solidFill>
                  <a:srgbClr val="F2F2F2"/>
                </a:solidFill>
                <a:latin typeface="Segoe UI"/>
                <a:cs typeface="Segoe UI"/>
              </a:rPr>
              <a:t> </a:t>
            </a:r>
            <a:r>
              <a:rPr sz="1550" b="1">
                <a:solidFill>
                  <a:srgbClr val="F2F2F2"/>
                </a:solidFill>
                <a:latin typeface="Segoe UI"/>
                <a:cs typeface="Segoe UI"/>
              </a:rPr>
              <a:t>for</a:t>
            </a:r>
            <a:r>
              <a:rPr sz="1550" b="1" spc="70">
                <a:solidFill>
                  <a:srgbClr val="F2F2F2"/>
                </a:solidFill>
                <a:latin typeface="Segoe UI"/>
                <a:cs typeface="Segoe UI"/>
              </a:rPr>
              <a:t> </a:t>
            </a:r>
            <a:r>
              <a:rPr sz="1550" b="1">
                <a:solidFill>
                  <a:srgbClr val="F2F2F2"/>
                </a:solidFill>
                <a:latin typeface="Segoe UI"/>
                <a:cs typeface="Segoe UI"/>
              </a:rPr>
              <a:t>Renewable</a:t>
            </a:r>
            <a:r>
              <a:rPr sz="1550" b="1" spc="70">
                <a:solidFill>
                  <a:srgbClr val="F2F2F2"/>
                </a:solidFill>
                <a:latin typeface="Segoe UI"/>
                <a:cs typeface="Segoe UI"/>
              </a:rPr>
              <a:t> </a:t>
            </a:r>
            <a:r>
              <a:rPr sz="1550" b="1">
                <a:solidFill>
                  <a:srgbClr val="F2F2F2"/>
                </a:solidFill>
                <a:latin typeface="Segoe UI"/>
                <a:cs typeface="Segoe UI"/>
              </a:rPr>
              <a:t>Energy</a:t>
            </a:r>
            <a:r>
              <a:rPr sz="1550" b="1" spc="160">
                <a:solidFill>
                  <a:srgbClr val="F2F2F2"/>
                </a:solidFill>
                <a:latin typeface="Segoe UI"/>
                <a:cs typeface="Segoe UI"/>
              </a:rPr>
              <a:t> </a:t>
            </a:r>
            <a:r>
              <a:rPr sz="1550" b="1">
                <a:solidFill>
                  <a:srgbClr val="F2F2F2"/>
                </a:solidFill>
                <a:latin typeface="Segoe UI"/>
                <a:cs typeface="Segoe UI"/>
              </a:rPr>
              <a:t>and</a:t>
            </a:r>
            <a:r>
              <a:rPr sz="1550" b="1" spc="100">
                <a:solidFill>
                  <a:srgbClr val="F2F2F2"/>
                </a:solidFill>
                <a:latin typeface="Segoe UI"/>
                <a:cs typeface="Segoe UI"/>
              </a:rPr>
              <a:t> </a:t>
            </a:r>
            <a:r>
              <a:rPr sz="1550" b="1" spc="-10">
                <a:solidFill>
                  <a:srgbClr val="F2F2F2"/>
                </a:solidFill>
                <a:latin typeface="Segoe UI"/>
                <a:cs typeface="Segoe UI"/>
              </a:rPr>
              <a:t>Energy </a:t>
            </a:r>
            <a:r>
              <a:rPr sz="1550" b="1">
                <a:solidFill>
                  <a:srgbClr val="F2F2F2"/>
                </a:solidFill>
                <a:latin typeface="Segoe UI"/>
                <a:cs typeface="Segoe UI"/>
              </a:rPr>
              <a:t>Storage</a:t>
            </a:r>
            <a:r>
              <a:rPr sz="1550" b="1" spc="75">
                <a:solidFill>
                  <a:srgbClr val="F2F2F2"/>
                </a:solidFill>
                <a:latin typeface="Segoe UI"/>
                <a:cs typeface="Segoe UI"/>
              </a:rPr>
              <a:t> </a:t>
            </a:r>
            <a:r>
              <a:rPr sz="1550" b="1" spc="-10">
                <a:solidFill>
                  <a:srgbClr val="F2F2F2"/>
                </a:solidFill>
                <a:latin typeface="Segoe UI"/>
                <a:cs typeface="Segoe UI"/>
              </a:rPr>
              <a:t>Systems</a:t>
            </a:r>
            <a:endParaRPr sz="1550">
              <a:latin typeface="Segoe UI"/>
              <a:cs typeface="Segoe UI"/>
            </a:endParaRPr>
          </a:p>
          <a:p>
            <a:pPr marL="450850" indent="-342900">
              <a:lnSpc>
                <a:spcPct val="100000"/>
              </a:lnSpc>
              <a:spcBef>
                <a:spcPts val="165"/>
              </a:spcBef>
              <a:buClr>
                <a:srgbClr val="C00000"/>
              </a:buClr>
              <a:buAutoNum type="arabicPeriod"/>
              <a:tabLst>
                <a:tab pos="450850" algn="l"/>
              </a:tabLst>
            </a:pPr>
            <a:r>
              <a:rPr sz="1550" b="1">
                <a:solidFill>
                  <a:srgbClr val="F2F2F2"/>
                </a:solidFill>
                <a:latin typeface="Segoe UI"/>
                <a:cs typeface="Segoe UI"/>
              </a:rPr>
              <a:t>Alternative</a:t>
            </a:r>
            <a:r>
              <a:rPr sz="1550" b="1" spc="170">
                <a:solidFill>
                  <a:srgbClr val="F2F2F2"/>
                </a:solidFill>
                <a:latin typeface="Segoe UI"/>
                <a:cs typeface="Segoe UI"/>
              </a:rPr>
              <a:t> </a:t>
            </a:r>
            <a:r>
              <a:rPr sz="1550" b="1">
                <a:solidFill>
                  <a:srgbClr val="F2F2F2"/>
                </a:solidFill>
                <a:latin typeface="Segoe UI"/>
                <a:cs typeface="Segoe UI"/>
              </a:rPr>
              <a:t>Concepts</a:t>
            </a:r>
            <a:r>
              <a:rPr sz="1550" b="1" spc="95">
                <a:solidFill>
                  <a:srgbClr val="F2F2F2"/>
                </a:solidFill>
                <a:latin typeface="Segoe UI"/>
                <a:cs typeface="Segoe UI"/>
              </a:rPr>
              <a:t> </a:t>
            </a:r>
            <a:r>
              <a:rPr sz="1550" b="1">
                <a:solidFill>
                  <a:srgbClr val="F2F2F2"/>
                </a:solidFill>
                <a:latin typeface="Segoe UI"/>
                <a:cs typeface="Segoe UI"/>
              </a:rPr>
              <a:t>and</a:t>
            </a:r>
            <a:r>
              <a:rPr sz="1550" b="1" spc="120">
                <a:solidFill>
                  <a:srgbClr val="F2F2F2"/>
                </a:solidFill>
                <a:latin typeface="Segoe UI"/>
                <a:cs typeface="Segoe UI"/>
              </a:rPr>
              <a:t> </a:t>
            </a:r>
            <a:r>
              <a:rPr sz="1550" b="1">
                <a:solidFill>
                  <a:srgbClr val="F2F2F2"/>
                </a:solidFill>
                <a:latin typeface="Segoe UI"/>
                <a:cs typeface="Segoe UI"/>
              </a:rPr>
              <a:t>Key</a:t>
            </a:r>
            <a:r>
              <a:rPr sz="1550" b="1" spc="90">
                <a:solidFill>
                  <a:srgbClr val="F2F2F2"/>
                </a:solidFill>
                <a:latin typeface="Segoe UI"/>
                <a:cs typeface="Segoe UI"/>
              </a:rPr>
              <a:t> </a:t>
            </a:r>
            <a:r>
              <a:rPr sz="1550" b="1">
                <a:solidFill>
                  <a:srgbClr val="F2F2F2"/>
                </a:solidFill>
                <a:latin typeface="Segoe UI"/>
                <a:cs typeface="Segoe UI"/>
              </a:rPr>
              <a:t>Enabling</a:t>
            </a:r>
            <a:r>
              <a:rPr sz="1550" b="1" spc="114">
                <a:solidFill>
                  <a:srgbClr val="F2F2F2"/>
                </a:solidFill>
                <a:latin typeface="Segoe UI"/>
                <a:cs typeface="Segoe UI"/>
              </a:rPr>
              <a:t> </a:t>
            </a:r>
            <a:r>
              <a:rPr sz="1550" b="1" spc="-10">
                <a:solidFill>
                  <a:srgbClr val="F2F2F2"/>
                </a:solidFill>
                <a:latin typeface="Segoe UI"/>
                <a:cs typeface="Segoe UI"/>
              </a:rPr>
              <a:t>Technologies</a:t>
            </a:r>
            <a:endParaRPr sz="1550">
              <a:latin typeface="Segoe UI"/>
              <a:cs typeface="Segoe UI"/>
            </a:endParaRPr>
          </a:p>
          <a:p>
            <a:pPr marL="450850">
              <a:lnSpc>
                <a:spcPct val="100000"/>
              </a:lnSpc>
              <a:spcBef>
                <a:spcPts val="95"/>
              </a:spcBef>
            </a:pPr>
            <a:r>
              <a:rPr sz="1550" b="1">
                <a:solidFill>
                  <a:srgbClr val="F2F2F2"/>
                </a:solidFill>
                <a:latin typeface="Segoe UI"/>
                <a:cs typeface="Segoe UI"/>
              </a:rPr>
              <a:t>for</a:t>
            </a:r>
            <a:r>
              <a:rPr sz="1550" b="1" spc="80">
                <a:solidFill>
                  <a:srgbClr val="F2F2F2"/>
                </a:solidFill>
                <a:latin typeface="Segoe UI"/>
                <a:cs typeface="Segoe UI"/>
              </a:rPr>
              <a:t> </a:t>
            </a:r>
            <a:r>
              <a:rPr sz="1550" b="1">
                <a:solidFill>
                  <a:srgbClr val="F2F2F2"/>
                </a:solidFill>
                <a:latin typeface="Segoe UI"/>
                <a:cs typeface="Segoe UI"/>
              </a:rPr>
              <a:t>Fusion</a:t>
            </a:r>
            <a:r>
              <a:rPr sz="1550" b="1" spc="60">
                <a:solidFill>
                  <a:srgbClr val="F2F2F2"/>
                </a:solidFill>
                <a:latin typeface="Segoe UI"/>
                <a:cs typeface="Segoe UI"/>
              </a:rPr>
              <a:t> </a:t>
            </a:r>
            <a:r>
              <a:rPr sz="1550" b="1">
                <a:solidFill>
                  <a:srgbClr val="F2F2F2"/>
                </a:solidFill>
                <a:latin typeface="Segoe UI"/>
                <a:cs typeface="Segoe UI"/>
              </a:rPr>
              <a:t>Power</a:t>
            </a:r>
            <a:r>
              <a:rPr sz="1550" b="1" spc="85">
                <a:solidFill>
                  <a:srgbClr val="F2F2F2"/>
                </a:solidFill>
                <a:latin typeface="Segoe UI"/>
                <a:cs typeface="Segoe UI"/>
              </a:rPr>
              <a:t> </a:t>
            </a:r>
            <a:r>
              <a:rPr sz="1550" b="1" spc="-10">
                <a:solidFill>
                  <a:srgbClr val="F2F2F2"/>
                </a:solidFill>
                <a:latin typeface="Segoe UI"/>
                <a:cs typeface="Segoe UI"/>
              </a:rPr>
              <a:t>Plants</a:t>
            </a:r>
            <a:endParaRPr sz="1550">
              <a:latin typeface="Segoe UI"/>
              <a:cs typeface="Segoe UI"/>
            </a:endParaRPr>
          </a:p>
          <a:p>
            <a:pPr marL="450850" indent="-342900">
              <a:lnSpc>
                <a:spcPct val="100000"/>
              </a:lnSpc>
              <a:spcBef>
                <a:spcPts val="170"/>
              </a:spcBef>
              <a:buClr>
                <a:srgbClr val="C00000"/>
              </a:buClr>
              <a:buAutoNum type="arabicPeriod" startAt="3"/>
              <a:tabLst>
                <a:tab pos="450850" algn="l"/>
              </a:tabLst>
            </a:pPr>
            <a:r>
              <a:rPr sz="1550" b="1">
                <a:solidFill>
                  <a:srgbClr val="F2F2F2"/>
                </a:solidFill>
                <a:latin typeface="Segoe UI"/>
                <a:cs typeface="Segoe UI"/>
              </a:rPr>
              <a:t>Biotech</a:t>
            </a:r>
            <a:r>
              <a:rPr sz="1550" b="1" spc="80">
                <a:solidFill>
                  <a:srgbClr val="F2F2F2"/>
                </a:solidFill>
                <a:latin typeface="Segoe UI"/>
                <a:cs typeface="Segoe UI"/>
              </a:rPr>
              <a:t> </a:t>
            </a:r>
            <a:r>
              <a:rPr sz="1550" b="1">
                <a:solidFill>
                  <a:srgbClr val="F2F2F2"/>
                </a:solidFill>
                <a:latin typeface="Segoe UI"/>
                <a:cs typeface="Segoe UI"/>
              </a:rPr>
              <a:t>for</a:t>
            </a:r>
            <a:r>
              <a:rPr sz="1550" b="1" spc="200">
                <a:solidFill>
                  <a:srgbClr val="F2F2F2"/>
                </a:solidFill>
                <a:latin typeface="Segoe UI"/>
                <a:cs typeface="Segoe UI"/>
              </a:rPr>
              <a:t> </a:t>
            </a:r>
            <a:r>
              <a:rPr sz="1550" b="1">
                <a:solidFill>
                  <a:srgbClr val="F2F2F2"/>
                </a:solidFill>
                <a:latin typeface="Segoe UI"/>
                <a:cs typeface="Segoe UI"/>
              </a:rPr>
              <a:t>Regenerating</a:t>
            </a:r>
            <a:r>
              <a:rPr sz="1550" b="1" spc="140">
                <a:solidFill>
                  <a:srgbClr val="F2F2F2"/>
                </a:solidFill>
                <a:latin typeface="Segoe UI"/>
                <a:cs typeface="Segoe UI"/>
              </a:rPr>
              <a:t> </a:t>
            </a:r>
            <a:r>
              <a:rPr sz="1550" b="1">
                <a:solidFill>
                  <a:srgbClr val="F2F2F2"/>
                </a:solidFill>
                <a:latin typeface="Segoe UI"/>
                <a:cs typeface="Segoe UI"/>
              </a:rPr>
              <a:t>Agricultural</a:t>
            </a:r>
            <a:r>
              <a:rPr sz="1550" b="1" spc="145">
                <a:solidFill>
                  <a:srgbClr val="F2F2F2"/>
                </a:solidFill>
                <a:latin typeface="Segoe UI"/>
                <a:cs typeface="Segoe UI"/>
              </a:rPr>
              <a:t> </a:t>
            </a:r>
            <a:r>
              <a:rPr sz="1550" b="1" spc="-10">
                <a:solidFill>
                  <a:srgbClr val="F2F2F2"/>
                </a:solidFill>
                <a:latin typeface="Segoe UI"/>
                <a:cs typeface="Segoe UI"/>
              </a:rPr>
              <a:t>Soils</a:t>
            </a:r>
            <a:endParaRPr sz="1550">
              <a:latin typeface="Segoe UI"/>
              <a:cs typeface="Segoe UI"/>
            </a:endParaRPr>
          </a:p>
          <a:p>
            <a:pPr marL="450850" marR="280670" indent="-343535">
              <a:lnSpc>
                <a:spcPct val="100899"/>
              </a:lnSpc>
              <a:spcBef>
                <a:spcPts val="150"/>
              </a:spcBef>
              <a:buClr>
                <a:srgbClr val="C00000"/>
              </a:buClr>
              <a:buAutoNum type="arabicPeriod" startAt="3"/>
              <a:tabLst>
                <a:tab pos="450850" algn="l"/>
              </a:tabLst>
            </a:pPr>
            <a:r>
              <a:rPr sz="1550" b="1">
                <a:solidFill>
                  <a:srgbClr val="F2F2F2"/>
                </a:solidFill>
                <a:latin typeface="Segoe UI"/>
                <a:cs typeface="Segoe UI"/>
              </a:rPr>
              <a:t>Boosting</a:t>
            </a:r>
            <a:r>
              <a:rPr sz="1550" b="1" spc="100">
                <a:solidFill>
                  <a:srgbClr val="F2F2F2"/>
                </a:solidFill>
                <a:latin typeface="Segoe UI"/>
                <a:cs typeface="Segoe UI"/>
              </a:rPr>
              <a:t> </a:t>
            </a:r>
            <a:r>
              <a:rPr sz="1550" b="1">
                <a:solidFill>
                  <a:srgbClr val="F2F2F2"/>
                </a:solidFill>
                <a:latin typeface="Segoe UI"/>
                <a:cs typeface="Segoe UI"/>
              </a:rPr>
              <a:t>the</a:t>
            </a:r>
            <a:r>
              <a:rPr sz="1550" b="1" spc="160">
                <a:solidFill>
                  <a:srgbClr val="F2F2F2"/>
                </a:solidFill>
                <a:latin typeface="Segoe UI"/>
                <a:cs typeface="Segoe UI"/>
              </a:rPr>
              <a:t> </a:t>
            </a:r>
            <a:r>
              <a:rPr sz="1550" b="1">
                <a:solidFill>
                  <a:srgbClr val="F2F2F2"/>
                </a:solidFill>
                <a:latin typeface="Segoe UI"/>
                <a:cs typeface="Segoe UI"/>
              </a:rPr>
              <a:t>European</a:t>
            </a:r>
            <a:r>
              <a:rPr sz="1550" b="1" spc="125">
                <a:solidFill>
                  <a:srgbClr val="F2F2F2"/>
                </a:solidFill>
                <a:latin typeface="Segoe UI"/>
                <a:cs typeface="Segoe UI"/>
              </a:rPr>
              <a:t> </a:t>
            </a:r>
            <a:r>
              <a:rPr sz="1550" b="1">
                <a:solidFill>
                  <a:srgbClr val="F2F2F2"/>
                </a:solidFill>
                <a:latin typeface="Segoe UI"/>
                <a:cs typeface="Segoe UI"/>
              </a:rPr>
              <a:t>Critical</a:t>
            </a:r>
            <a:r>
              <a:rPr sz="1550" b="1" spc="110">
                <a:solidFill>
                  <a:srgbClr val="F2F2F2"/>
                </a:solidFill>
                <a:latin typeface="Segoe UI"/>
                <a:cs typeface="Segoe UI"/>
              </a:rPr>
              <a:t> </a:t>
            </a:r>
            <a:r>
              <a:rPr sz="1550" b="1">
                <a:solidFill>
                  <a:srgbClr val="F2F2F2"/>
                </a:solidFill>
                <a:latin typeface="Segoe UI"/>
                <a:cs typeface="Segoe UI"/>
              </a:rPr>
              <a:t>Raw</a:t>
            </a:r>
            <a:r>
              <a:rPr sz="1550" b="1" spc="125">
                <a:solidFill>
                  <a:srgbClr val="F2F2F2"/>
                </a:solidFill>
                <a:latin typeface="Segoe UI"/>
                <a:cs typeface="Segoe UI"/>
              </a:rPr>
              <a:t> </a:t>
            </a:r>
            <a:r>
              <a:rPr sz="1550" b="1">
                <a:solidFill>
                  <a:srgbClr val="F2F2F2"/>
                </a:solidFill>
                <a:latin typeface="Segoe UI"/>
                <a:cs typeface="Segoe UI"/>
              </a:rPr>
              <a:t>Materials</a:t>
            </a:r>
            <a:r>
              <a:rPr sz="1550" b="1" spc="80">
                <a:solidFill>
                  <a:srgbClr val="F2F2F2"/>
                </a:solidFill>
                <a:latin typeface="Segoe UI"/>
                <a:cs typeface="Segoe UI"/>
              </a:rPr>
              <a:t> </a:t>
            </a:r>
            <a:r>
              <a:rPr sz="1550" b="1" spc="-10">
                <a:solidFill>
                  <a:srgbClr val="F2F2F2"/>
                </a:solidFill>
                <a:latin typeface="Segoe UI"/>
                <a:cs typeface="Segoe UI"/>
              </a:rPr>
              <a:t>value chain</a:t>
            </a:r>
            <a:endParaRPr sz="1550">
              <a:latin typeface="Segoe UI"/>
              <a:cs typeface="Segoe UI"/>
            </a:endParaRPr>
          </a:p>
          <a:p>
            <a:pPr marL="450850" indent="-342900">
              <a:lnSpc>
                <a:spcPct val="100000"/>
              </a:lnSpc>
              <a:spcBef>
                <a:spcPts val="165"/>
              </a:spcBef>
              <a:buClr>
                <a:srgbClr val="C00000"/>
              </a:buClr>
              <a:buAutoNum type="arabicPeriod" startAt="3"/>
              <a:tabLst>
                <a:tab pos="450850" algn="l"/>
              </a:tabLst>
            </a:pPr>
            <a:r>
              <a:rPr sz="1550" b="1">
                <a:solidFill>
                  <a:srgbClr val="F2F2F2"/>
                </a:solidFill>
                <a:latin typeface="Segoe UI"/>
                <a:cs typeface="Segoe UI"/>
              </a:rPr>
              <a:t>Deep</a:t>
            </a:r>
            <a:r>
              <a:rPr sz="1550" b="1" spc="50">
                <a:solidFill>
                  <a:srgbClr val="F2F2F2"/>
                </a:solidFill>
                <a:latin typeface="Segoe UI"/>
                <a:cs typeface="Segoe UI"/>
              </a:rPr>
              <a:t> </a:t>
            </a:r>
            <a:r>
              <a:rPr sz="1550" b="1">
                <a:solidFill>
                  <a:srgbClr val="F2F2F2"/>
                </a:solidFill>
                <a:latin typeface="Segoe UI"/>
                <a:cs typeface="Segoe UI"/>
              </a:rPr>
              <a:t>Tech</a:t>
            </a:r>
            <a:r>
              <a:rPr sz="1550" b="1" spc="85">
                <a:solidFill>
                  <a:srgbClr val="F2F2F2"/>
                </a:solidFill>
                <a:latin typeface="Segoe UI"/>
                <a:cs typeface="Segoe UI"/>
              </a:rPr>
              <a:t> </a:t>
            </a:r>
            <a:r>
              <a:rPr sz="1550" b="1">
                <a:solidFill>
                  <a:srgbClr val="F2F2F2"/>
                </a:solidFill>
                <a:latin typeface="Segoe UI"/>
                <a:cs typeface="Segoe UI"/>
              </a:rPr>
              <a:t>for</a:t>
            </a:r>
            <a:r>
              <a:rPr sz="1550" b="1" spc="25">
                <a:solidFill>
                  <a:srgbClr val="F2F2F2"/>
                </a:solidFill>
                <a:latin typeface="Segoe UI"/>
                <a:cs typeface="Segoe UI"/>
              </a:rPr>
              <a:t> </a:t>
            </a:r>
            <a:r>
              <a:rPr sz="1550" b="1">
                <a:solidFill>
                  <a:srgbClr val="F2F2F2"/>
                </a:solidFill>
                <a:latin typeface="Segoe UI"/>
                <a:cs typeface="Segoe UI"/>
              </a:rPr>
              <a:t>Climate</a:t>
            </a:r>
            <a:r>
              <a:rPr sz="1550" b="1" spc="25">
                <a:solidFill>
                  <a:srgbClr val="F2F2F2"/>
                </a:solidFill>
                <a:latin typeface="Segoe UI"/>
                <a:cs typeface="Segoe UI"/>
              </a:rPr>
              <a:t> </a:t>
            </a:r>
            <a:r>
              <a:rPr sz="1550" b="1" spc="-10">
                <a:solidFill>
                  <a:srgbClr val="F2F2F2"/>
                </a:solidFill>
                <a:latin typeface="Segoe UI"/>
                <a:cs typeface="Segoe UI"/>
              </a:rPr>
              <a:t>Adaptation</a:t>
            </a:r>
            <a:endParaRPr sz="1550">
              <a:latin typeface="Segoe UI"/>
              <a:cs typeface="Segoe UI"/>
            </a:endParaRPr>
          </a:p>
        </p:txBody>
      </p:sp>
      <p:sp>
        <p:nvSpPr>
          <p:cNvPr id="11" name="object 11"/>
          <p:cNvSpPr txBox="1"/>
          <p:nvPr/>
        </p:nvSpPr>
        <p:spPr>
          <a:xfrm>
            <a:off x="6038850" y="1688401"/>
            <a:ext cx="5683250" cy="334645"/>
          </a:xfrm>
          <a:prstGeom prst="rect">
            <a:avLst/>
          </a:prstGeom>
        </p:spPr>
        <p:txBody>
          <a:bodyPr vert="horz" wrap="square" lIns="0" tIns="15875" rIns="0" bIns="0" rtlCol="0">
            <a:spAutoFit/>
          </a:bodyPr>
          <a:lstStyle/>
          <a:p>
            <a:pPr marL="12700">
              <a:lnSpc>
                <a:spcPct val="100000"/>
              </a:lnSpc>
              <a:spcBef>
                <a:spcPts val="125"/>
              </a:spcBef>
            </a:pPr>
            <a:r>
              <a:rPr sz="2000" b="1" spc="-125">
                <a:solidFill>
                  <a:srgbClr val="DDD7E8"/>
                </a:solidFill>
                <a:latin typeface="Trebuchet MS"/>
                <a:cs typeface="Trebuchet MS"/>
              </a:rPr>
              <a:t>€31</a:t>
            </a:r>
            <a:r>
              <a:rPr sz="2000" b="1" spc="-140">
                <a:solidFill>
                  <a:srgbClr val="DDD7E8"/>
                </a:solidFill>
                <a:latin typeface="Trebuchet MS"/>
                <a:cs typeface="Trebuchet MS"/>
              </a:rPr>
              <a:t> </a:t>
            </a:r>
            <a:r>
              <a:rPr sz="2000" b="1" spc="-85">
                <a:solidFill>
                  <a:srgbClr val="DDD7E8"/>
                </a:solidFill>
                <a:latin typeface="Tahoma"/>
                <a:cs typeface="Tahoma"/>
              </a:rPr>
              <a:t>million</a:t>
            </a:r>
            <a:r>
              <a:rPr sz="2000" b="1" spc="-140">
                <a:solidFill>
                  <a:srgbClr val="DDD7E8"/>
                </a:solidFill>
                <a:latin typeface="Tahoma"/>
                <a:cs typeface="Tahoma"/>
              </a:rPr>
              <a:t> </a:t>
            </a:r>
            <a:r>
              <a:rPr sz="2000" b="1" spc="-120">
                <a:solidFill>
                  <a:srgbClr val="FFFFFF"/>
                </a:solidFill>
                <a:latin typeface="Tahoma"/>
                <a:cs typeface="Tahoma"/>
              </a:rPr>
              <a:t>for</a:t>
            </a:r>
            <a:r>
              <a:rPr sz="2000" b="1" spc="-130">
                <a:solidFill>
                  <a:srgbClr val="FFFFFF"/>
                </a:solidFill>
                <a:latin typeface="Tahoma"/>
                <a:cs typeface="Tahoma"/>
              </a:rPr>
              <a:t> </a:t>
            </a:r>
            <a:r>
              <a:rPr sz="2000" b="1" spc="-210">
                <a:solidFill>
                  <a:srgbClr val="DDD7E8"/>
                </a:solidFill>
                <a:latin typeface="Tahoma"/>
                <a:cs typeface="Tahoma"/>
              </a:rPr>
              <a:t>2</a:t>
            </a:r>
            <a:r>
              <a:rPr sz="2000" b="1" spc="-150">
                <a:solidFill>
                  <a:srgbClr val="DDD7E8"/>
                </a:solidFill>
                <a:latin typeface="Tahoma"/>
                <a:cs typeface="Tahoma"/>
              </a:rPr>
              <a:t> </a:t>
            </a:r>
            <a:r>
              <a:rPr sz="2000" b="1" spc="-105">
                <a:solidFill>
                  <a:srgbClr val="FFFFFF"/>
                </a:solidFill>
                <a:latin typeface="Tahoma"/>
                <a:cs typeface="Tahoma"/>
              </a:rPr>
              <a:t>Advanced</a:t>
            </a:r>
            <a:r>
              <a:rPr sz="2000" b="1" spc="-165">
                <a:solidFill>
                  <a:srgbClr val="FFFFFF"/>
                </a:solidFill>
                <a:latin typeface="Tahoma"/>
                <a:cs typeface="Tahoma"/>
              </a:rPr>
              <a:t> </a:t>
            </a:r>
            <a:r>
              <a:rPr sz="2000" b="1" spc="-155">
                <a:solidFill>
                  <a:srgbClr val="FFFFFF"/>
                </a:solidFill>
                <a:latin typeface="Tahoma"/>
                <a:cs typeface="Tahoma"/>
              </a:rPr>
              <a:t>Innovation</a:t>
            </a:r>
            <a:r>
              <a:rPr sz="2000" b="1" spc="-160">
                <a:solidFill>
                  <a:srgbClr val="FFFFFF"/>
                </a:solidFill>
                <a:latin typeface="Tahoma"/>
                <a:cs typeface="Tahoma"/>
              </a:rPr>
              <a:t> </a:t>
            </a:r>
            <a:r>
              <a:rPr sz="2000" b="1" spc="-45">
                <a:solidFill>
                  <a:srgbClr val="FFFFFF"/>
                </a:solidFill>
                <a:latin typeface="Tahoma"/>
                <a:cs typeface="Tahoma"/>
              </a:rPr>
              <a:t>Challenges</a:t>
            </a:r>
            <a:endParaRPr sz="2000">
              <a:latin typeface="Tahoma"/>
              <a:cs typeface="Tahoma"/>
            </a:endParaRPr>
          </a:p>
        </p:txBody>
      </p:sp>
      <p:sp>
        <p:nvSpPr>
          <p:cNvPr id="12" name="object 12"/>
          <p:cNvSpPr txBox="1"/>
          <p:nvPr/>
        </p:nvSpPr>
        <p:spPr>
          <a:xfrm>
            <a:off x="6147434" y="2172652"/>
            <a:ext cx="4873625" cy="1009650"/>
          </a:xfrm>
          <a:prstGeom prst="rect">
            <a:avLst/>
          </a:prstGeom>
        </p:spPr>
        <p:txBody>
          <a:bodyPr vert="horz" wrap="square" lIns="0" tIns="13970" rIns="0" bIns="0" rtlCol="0">
            <a:spAutoFit/>
          </a:bodyPr>
          <a:lstStyle/>
          <a:p>
            <a:pPr marL="355600" marR="5080" indent="-343535">
              <a:lnSpc>
                <a:spcPct val="100899"/>
              </a:lnSpc>
              <a:spcBef>
                <a:spcPts val="110"/>
              </a:spcBef>
              <a:buClr>
                <a:srgbClr val="C00000"/>
              </a:buClr>
              <a:buAutoNum type="arabicPeriod"/>
              <a:tabLst>
                <a:tab pos="355600" algn="l"/>
              </a:tabLst>
            </a:pPr>
            <a:r>
              <a:rPr sz="1550" b="1">
                <a:solidFill>
                  <a:srgbClr val="F2F2F2"/>
                </a:solidFill>
                <a:latin typeface="Segoe UI"/>
                <a:cs typeface="Segoe UI"/>
              </a:rPr>
              <a:t>Accelerating</a:t>
            </a:r>
            <a:r>
              <a:rPr sz="1550" b="1" spc="140">
                <a:solidFill>
                  <a:srgbClr val="F2F2F2"/>
                </a:solidFill>
                <a:latin typeface="Segoe UI"/>
                <a:cs typeface="Segoe UI"/>
              </a:rPr>
              <a:t> </a:t>
            </a:r>
            <a:r>
              <a:rPr sz="1550" b="1">
                <a:solidFill>
                  <a:srgbClr val="F2F2F2"/>
                </a:solidFill>
                <a:latin typeface="Segoe UI"/>
                <a:cs typeface="Segoe UI"/>
              </a:rPr>
              <a:t>Physical</a:t>
            </a:r>
            <a:r>
              <a:rPr sz="1550" b="1" spc="145">
                <a:solidFill>
                  <a:srgbClr val="F2F2F2"/>
                </a:solidFill>
                <a:latin typeface="Segoe UI"/>
                <a:cs typeface="Segoe UI"/>
              </a:rPr>
              <a:t> </a:t>
            </a:r>
            <a:r>
              <a:rPr sz="1550" b="1">
                <a:solidFill>
                  <a:srgbClr val="F2F2F2"/>
                </a:solidFill>
                <a:latin typeface="Segoe UI"/>
                <a:cs typeface="Segoe UI"/>
              </a:rPr>
              <a:t>AI:</a:t>
            </a:r>
            <a:r>
              <a:rPr sz="1550" b="1" spc="80">
                <a:solidFill>
                  <a:srgbClr val="F2F2F2"/>
                </a:solidFill>
                <a:latin typeface="Segoe UI"/>
                <a:cs typeface="Segoe UI"/>
              </a:rPr>
              <a:t> </a:t>
            </a:r>
            <a:r>
              <a:rPr sz="1550" b="1">
                <a:solidFill>
                  <a:srgbClr val="F2F2F2"/>
                </a:solidFill>
                <a:latin typeface="Segoe UI"/>
                <a:cs typeface="Segoe UI"/>
              </a:rPr>
              <a:t>Embodied</a:t>
            </a:r>
            <a:r>
              <a:rPr sz="1550" b="1" spc="140">
                <a:solidFill>
                  <a:srgbClr val="F2F2F2"/>
                </a:solidFill>
                <a:latin typeface="Segoe UI"/>
                <a:cs typeface="Segoe UI"/>
              </a:rPr>
              <a:t> </a:t>
            </a:r>
            <a:r>
              <a:rPr sz="1550" b="1" spc="-10">
                <a:solidFill>
                  <a:srgbClr val="F2F2F2"/>
                </a:solidFill>
                <a:latin typeface="Segoe UI"/>
                <a:cs typeface="Segoe UI"/>
              </a:rPr>
              <a:t>Intelligence </a:t>
            </a:r>
            <a:r>
              <a:rPr sz="1550" b="1">
                <a:solidFill>
                  <a:srgbClr val="F2F2F2"/>
                </a:solidFill>
                <a:latin typeface="Segoe UI"/>
                <a:cs typeface="Segoe UI"/>
              </a:rPr>
              <a:t>for</a:t>
            </a:r>
            <a:r>
              <a:rPr sz="1550" b="1" spc="150">
                <a:solidFill>
                  <a:srgbClr val="F2F2F2"/>
                </a:solidFill>
                <a:latin typeface="Segoe UI"/>
                <a:cs typeface="Segoe UI"/>
              </a:rPr>
              <a:t> </a:t>
            </a:r>
            <a:r>
              <a:rPr sz="1550" b="1">
                <a:solidFill>
                  <a:srgbClr val="F2F2F2"/>
                </a:solidFill>
                <a:latin typeface="Segoe UI"/>
                <a:cs typeface="Segoe UI"/>
              </a:rPr>
              <a:t>the</a:t>
            </a:r>
            <a:r>
              <a:rPr sz="1550" b="1" spc="70">
                <a:solidFill>
                  <a:srgbClr val="F2F2F2"/>
                </a:solidFill>
                <a:latin typeface="Segoe UI"/>
                <a:cs typeface="Segoe UI"/>
              </a:rPr>
              <a:t> </a:t>
            </a:r>
            <a:r>
              <a:rPr sz="1550" b="1">
                <a:solidFill>
                  <a:srgbClr val="F2F2F2"/>
                </a:solidFill>
                <a:latin typeface="Segoe UI"/>
                <a:cs typeface="Segoe UI"/>
              </a:rPr>
              <a:t>Next</a:t>
            </a:r>
            <a:r>
              <a:rPr sz="1550" b="1" spc="80">
                <a:solidFill>
                  <a:srgbClr val="F2F2F2"/>
                </a:solidFill>
                <a:latin typeface="Segoe UI"/>
                <a:cs typeface="Segoe UI"/>
              </a:rPr>
              <a:t> </a:t>
            </a:r>
            <a:r>
              <a:rPr sz="1550" b="1">
                <a:solidFill>
                  <a:srgbClr val="F2F2F2"/>
                </a:solidFill>
                <a:latin typeface="Segoe UI"/>
                <a:cs typeface="Segoe UI"/>
              </a:rPr>
              <a:t>Frontier</a:t>
            </a:r>
            <a:r>
              <a:rPr sz="1550" b="1" spc="70">
                <a:solidFill>
                  <a:srgbClr val="F2F2F2"/>
                </a:solidFill>
                <a:latin typeface="Segoe UI"/>
                <a:cs typeface="Segoe UI"/>
              </a:rPr>
              <a:t> </a:t>
            </a:r>
            <a:r>
              <a:rPr sz="1550" b="1">
                <a:solidFill>
                  <a:srgbClr val="F2F2F2"/>
                </a:solidFill>
                <a:latin typeface="Segoe UI"/>
                <a:cs typeface="Segoe UI"/>
              </a:rPr>
              <a:t>of</a:t>
            </a:r>
            <a:r>
              <a:rPr sz="1550" b="1" spc="95">
                <a:solidFill>
                  <a:srgbClr val="F2F2F2"/>
                </a:solidFill>
                <a:latin typeface="Segoe UI"/>
                <a:cs typeface="Segoe UI"/>
              </a:rPr>
              <a:t> </a:t>
            </a:r>
            <a:r>
              <a:rPr sz="1550" b="1">
                <a:solidFill>
                  <a:srgbClr val="F2F2F2"/>
                </a:solidFill>
                <a:latin typeface="Segoe UI"/>
                <a:cs typeface="Segoe UI"/>
              </a:rPr>
              <a:t>AI-Powered</a:t>
            </a:r>
            <a:r>
              <a:rPr sz="1550" b="1" spc="95">
                <a:solidFill>
                  <a:srgbClr val="F2F2F2"/>
                </a:solidFill>
                <a:latin typeface="Segoe UI"/>
                <a:cs typeface="Segoe UI"/>
              </a:rPr>
              <a:t> </a:t>
            </a:r>
            <a:r>
              <a:rPr sz="1550" b="1" spc="-10">
                <a:solidFill>
                  <a:srgbClr val="F2F2F2"/>
                </a:solidFill>
                <a:latin typeface="Segoe UI"/>
                <a:cs typeface="Segoe UI"/>
              </a:rPr>
              <a:t>Robotics</a:t>
            </a:r>
            <a:endParaRPr sz="1550">
              <a:latin typeface="Segoe UI"/>
              <a:cs typeface="Segoe UI"/>
            </a:endParaRPr>
          </a:p>
          <a:p>
            <a:pPr marL="355600" marR="953135" indent="-343535">
              <a:lnSpc>
                <a:spcPct val="104900"/>
              </a:lnSpc>
              <a:spcBef>
                <a:spcPts val="75"/>
              </a:spcBef>
              <a:buClr>
                <a:srgbClr val="C00000"/>
              </a:buClr>
              <a:buAutoNum type="arabicPeriod"/>
              <a:tabLst>
                <a:tab pos="355600" algn="l"/>
              </a:tabLst>
            </a:pPr>
            <a:r>
              <a:rPr sz="1550" b="1">
                <a:solidFill>
                  <a:srgbClr val="F2F2F2"/>
                </a:solidFill>
                <a:latin typeface="Segoe UI"/>
                <a:cs typeface="Segoe UI"/>
              </a:rPr>
              <a:t>Translating</a:t>
            </a:r>
            <a:r>
              <a:rPr sz="1550" b="1" spc="114">
                <a:solidFill>
                  <a:srgbClr val="F2F2F2"/>
                </a:solidFill>
                <a:latin typeface="Segoe UI"/>
                <a:cs typeface="Segoe UI"/>
              </a:rPr>
              <a:t> </a:t>
            </a:r>
            <a:r>
              <a:rPr sz="1550" b="1">
                <a:solidFill>
                  <a:srgbClr val="F2F2F2"/>
                </a:solidFill>
                <a:latin typeface="Segoe UI"/>
                <a:cs typeface="Segoe UI"/>
              </a:rPr>
              <a:t>Disruptive</a:t>
            </a:r>
            <a:r>
              <a:rPr sz="1550" b="1" spc="90">
                <a:solidFill>
                  <a:srgbClr val="F2F2F2"/>
                </a:solidFill>
                <a:latin typeface="Segoe UI"/>
                <a:cs typeface="Segoe UI"/>
              </a:rPr>
              <a:t> </a:t>
            </a:r>
            <a:r>
              <a:rPr sz="1550" b="1">
                <a:solidFill>
                  <a:srgbClr val="F2F2F2"/>
                </a:solidFill>
                <a:latin typeface="Segoe UI"/>
                <a:cs typeface="Segoe UI"/>
              </a:rPr>
              <a:t>New</a:t>
            </a:r>
            <a:r>
              <a:rPr sz="1550" b="1" spc="50">
                <a:solidFill>
                  <a:srgbClr val="F2F2F2"/>
                </a:solidFill>
                <a:latin typeface="Segoe UI"/>
                <a:cs typeface="Segoe UI"/>
              </a:rPr>
              <a:t> </a:t>
            </a:r>
            <a:r>
              <a:rPr sz="1550" b="1" spc="-10">
                <a:solidFill>
                  <a:srgbClr val="F2F2F2"/>
                </a:solidFill>
                <a:latin typeface="Segoe UI"/>
                <a:cs typeface="Segoe UI"/>
              </a:rPr>
              <a:t>Approach </a:t>
            </a:r>
            <a:r>
              <a:rPr sz="1550" b="1">
                <a:solidFill>
                  <a:srgbClr val="F2F2F2"/>
                </a:solidFill>
                <a:latin typeface="Segoe UI"/>
                <a:cs typeface="Segoe UI"/>
              </a:rPr>
              <a:t>Methodologies</a:t>
            </a:r>
            <a:r>
              <a:rPr sz="1550" b="1" spc="135">
                <a:solidFill>
                  <a:srgbClr val="F2F2F2"/>
                </a:solidFill>
                <a:latin typeface="Segoe UI"/>
                <a:cs typeface="Segoe UI"/>
              </a:rPr>
              <a:t> </a:t>
            </a:r>
            <a:r>
              <a:rPr sz="1550" b="1">
                <a:solidFill>
                  <a:srgbClr val="F2F2F2"/>
                </a:solidFill>
                <a:latin typeface="Segoe UI"/>
                <a:cs typeface="Segoe UI"/>
              </a:rPr>
              <a:t>(NAMs)</a:t>
            </a:r>
            <a:r>
              <a:rPr sz="1550" b="1" spc="80">
                <a:solidFill>
                  <a:srgbClr val="F2F2F2"/>
                </a:solidFill>
                <a:latin typeface="Segoe UI"/>
                <a:cs typeface="Segoe UI"/>
              </a:rPr>
              <a:t> </a:t>
            </a:r>
            <a:r>
              <a:rPr sz="1550" b="1">
                <a:solidFill>
                  <a:srgbClr val="F2F2F2"/>
                </a:solidFill>
                <a:latin typeface="Segoe UI"/>
                <a:cs typeface="Segoe UI"/>
              </a:rPr>
              <a:t>into</a:t>
            </a:r>
            <a:r>
              <a:rPr sz="1550" b="1" spc="170">
                <a:solidFill>
                  <a:srgbClr val="F2F2F2"/>
                </a:solidFill>
                <a:latin typeface="Segoe UI"/>
                <a:cs typeface="Segoe UI"/>
              </a:rPr>
              <a:t> </a:t>
            </a:r>
            <a:r>
              <a:rPr sz="1550" b="1" spc="-10">
                <a:solidFill>
                  <a:srgbClr val="F2F2F2"/>
                </a:solidFill>
                <a:latin typeface="Segoe UI"/>
                <a:cs typeface="Segoe UI"/>
              </a:rPr>
              <a:t>Practice</a:t>
            </a:r>
            <a:endParaRPr sz="1550">
              <a:latin typeface="Segoe UI"/>
              <a:cs typeface="Segoe U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BDC1-AAAB-B3E6-E695-685F175E28B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3348D3-371D-A275-4570-E5450E379BB6}"/>
              </a:ext>
            </a:extLst>
          </p:cNvPr>
          <p:cNvSpPr>
            <a:spLocks noGrp="1"/>
          </p:cNvSpPr>
          <p:nvPr>
            <p:ph type="body" sz="quarter" idx="20"/>
          </p:nvPr>
        </p:nvSpPr>
        <p:spPr/>
        <p:txBody>
          <a:bodyPr/>
          <a:lstStyle/>
          <a:p>
            <a:r>
              <a:rPr lang="fr-FR"/>
              <a:t>Intervenant</a:t>
            </a:r>
          </a:p>
        </p:txBody>
      </p:sp>
      <p:pic>
        <p:nvPicPr>
          <p:cNvPr id="11" name="Espace réservé pour une image  10" descr="Une image contenant Visage humain, personne, habits, Front&#10;&#10;Le contenu généré par l’IA peut être incorrect.">
            <a:extLst>
              <a:ext uri="{FF2B5EF4-FFF2-40B4-BE49-F238E27FC236}">
                <a16:creationId xmlns:a16="http://schemas.microsoft.com/office/drawing/2014/main" id="{1F3C595F-DD0A-E010-2AF7-F79FB757E40B}"/>
              </a:ext>
            </a:extLst>
          </p:cNvPr>
          <p:cNvPicPr>
            <a:picLocks noGrp="1" noChangeAspect="1"/>
          </p:cNvPicPr>
          <p:nvPr>
            <p:ph type="pic" sz="quarter" idx="22"/>
          </p:nvPr>
        </p:nvPicPr>
        <p:blipFill>
          <a:blip r:embed="rId2"/>
          <a:srcRect/>
          <a:stretch>
            <a:fillRect/>
          </a:stretch>
        </p:blipFill>
        <p:spPr/>
      </p:pic>
      <p:sp>
        <p:nvSpPr>
          <p:cNvPr id="4" name="Espace réservé du texte 3">
            <a:extLst>
              <a:ext uri="{FF2B5EF4-FFF2-40B4-BE49-F238E27FC236}">
                <a16:creationId xmlns:a16="http://schemas.microsoft.com/office/drawing/2014/main" id="{A19790EB-DD40-2D1D-5170-1AE1E3CB13D4}"/>
              </a:ext>
            </a:extLst>
          </p:cNvPr>
          <p:cNvSpPr>
            <a:spLocks noGrp="1"/>
          </p:cNvSpPr>
          <p:nvPr>
            <p:ph type="body" sz="quarter" idx="25"/>
          </p:nvPr>
        </p:nvSpPr>
        <p:spPr/>
        <p:txBody>
          <a:bodyPr/>
          <a:lstStyle/>
          <a:p>
            <a:r>
              <a:rPr lang="fr-FR"/>
              <a:t>Arnaud MERCIER</a:t>
            </a:r>
          </a:p>
        </p:txBody>
      </p:sp>
      <p:sp>
        <p:nvSpPr>
          <p:cNvPr id="5" name="Espace réservé du texte 4">
            <a:extLst>
              <a:ext uri="{FF2B5EF4-FFF2-40B4-BE49-F238E27FC236}">
                <a16:creationId xmlns:a16="http://schemas.microsoft.com/office/drawing/2014/main" id="{19BDD80D-6A3D-D693-0AA0-5E4BAE625A6F}"/>
              </a:ext>
            </a:extLst>
          </p:cNvPr>
          <p:cNvSpPr>
            <a:spLocks noGrp="1"/>
          </p:cNvSpPr>
          <p:nvPr>
            <p:ph type="body" sz="quarter" idx="26"/>
          </p:nvPr>
        </p:nvSpPr>
        <p:spPr/>
        <p:txBody>
          <a:bodyPr/>
          <a:lstStyle/>
          <a:p>
            <a:r>
              <a:rPr lang="fr-FR"/>
              <a:t>Ouverture de la plénière</a:t>
            </a:r>
          </a:p>
        </p:txBody>
      </p:sp>
      <p:pic>
        <p:nvPicPr>
          <p:cNvPr id="3" name="Espace réservé pour une image  2"/>
          <p:cNvPicPr>
            <a:picLocks noGrp="1" noChangeAspect="1"/>
          </p:cNvPicPr>
          <p:nvPr>
            <p:ph type="pic" sz="quarter" idx="28"/>
          </p:nvPr>
        </p:nvPicPr>
        <p:blipFill>
          <a:blip r:embed="rId3"/>
          <a:srcRect t="3165" b="3165"/>
          <a:stretch/>
        </p:blipFill>
        <p:spPr>
          <a:xfrm rot="16200000">
            <a:off x="449238" y="460404"/>
            <a:ext cx="676800" cy="633960"/>
          </a:xfrm>
        </p:spPr>
      </p:pic>
      <p:sp>
        <p:nvSpPr>
          <p:cNvPr id="7" name="Espace réservé de la date 6">
            <a:extLst>
              <a:ext uri="{FF2B5EF4-FFF2-40B4-BE49-F238E27FC236}">
                <a16:creationId xmlns:a16="http://schemas.microsoft.com/office/drawing/2014/main" id="{DB42F4F0-08A8-519E-CA32-2EDEA258EE15}"/>
              </a:ext>
            </a:extLst>
          </p:cNvPr>
          <p:cNvSpPr>
            <a:spLocks noGrp="1"/>
          </p:cNvSpPr>
          <p:nvPr>
            <p:ph type="dt" sz="half" idx="2"/>
          </p:nvPr>
        </p:nvSpPr>
        <p:spPr/>
        <p:txBody>
          <a:bodyPr/>
          <a:lstStyle/>
          <a:p>
            <a:fld id="{C3F7AEA7-927C-3A44-8255-E235BB05B5F5}" type="datetime1">
              <a:rPr lang="fr-FR" smtClean="0"/>
              <a:pPr/>
              <a:t>17/02/2026</a:t>
            </a:fld>
            <a:endParaRPr lang="fr-FR"/>
          </a:p>
        </p:txBody>
      </p:sp>
      <p:sp>
        <p:nvSpPr>
          <p:cNvPr id="8" name="Espace réservé du numéro de diapositive 7">
            <a:extLst>
              <a:ext uri="{FF2B5EF4-FFF2-40B4-BE49-F238E27FC236}">
                <a16:creationId xmlns:a16="http://schemas.microsoft.com/office/drawing/2014/main" id="{117C129E-31F4-0F21-DDFA-CAF27C07F421}"/>
              </a:ext>
            </a:extLst>
          </p:cNvPr>
          <p:cNvSpPr>
            <a:spLocks noGrp="1"/>
          </p:cNvSpPr>
          <p:nvPr>
            <p:ph type="sldNum" sz="quarter" idx="29"/>
          </p:nvPr>
        </p:nvSpPr>
        <p:spPr/>
        <p:txBody>
          <a:bodyPr/>
          <a:lstStyle/>
          <a:p>
            <a:fld id="{52D2E2B4-40A2-954D-BBCC-ABFE8C38BCC8}" type="slidenum">
              <a:rPr lang="fr-FR" smtClean="0"/>
              <a:pPr/>
              <a:t>2</a:t>
            </a:fld>
            <a:endParaRPr lang="fr-FR"/>
          </a:p>
        </p:txBody>
      </p:sp>
      <p:sp>
        <p:nvSpPr>
          <p:cNvPr id="9" name="Espace réservé du texte 8">
            <a:extLst>
              <a:ext uri="{FF2B5EF4-FFF2-40B4-BE49-F238E27FC236}">
                <a16:creationId xmlns:a16="http://schemas.microsoft.com/office/drawing/2014/main" id="{3F530396-9501-CA36-0A1C-1506C81D1C4A}"/>
              </a:ext>
            </a:extLst>
          </p:cNvPr>
          <p:cNvSpPr>
            <a:spLocks noGrp="1"/>
          </p:cNvSpPr>
          <p:nvPr>
            <p:ph type="body" sz="quarter" idx="27"/>
          </p:nvPr>
        </p:nvSpPr>
        <p:spPr/>
        <p:txBody>
          <a:bodyPr/>
          <a:lstStyle/>
          <a:p>
            <a:r>
              <a:rPr lang="fr-FR"/>
              <a:t>Conseiller métropolitain délégué à la Métropole numérique et à la politique publique de la donnée, à l’innovation, au parcours usager</a:t>
            </a:r>
          </a:p>
          <a:p>
            <a:r>
              <a:rPr lang="fr-FR"/>
              <a:t>Maire de Venelles</a:t>
            </a:r>
          </a:p>
          <a:p>
            <a:r>
              <a:rPr lang="fr-FR"/>
              <a:t>Conseiller départemental des Bouches-du-Rhône</a:t>
            </a:r>
          </a:p>
        </p:txBody>
      </p:sp>
      <p:sp>
        <p:nvSpPr>
          <p:cNvPr id="10" name="AutoShape 2" descr="https://frc-powerpoint.officeapps.live.com/pods/GetClipboardImage.ashx?Id=5e44230e-dff9-4cd3-8fef-affec3fa3f49&amp;DC=GFR1&amp;pkey=39eb7095-1549-46a5-b4c9-b652684fd93e&amp;wdwaccluster=GFR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1944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727" y="1066558"/>
            <a:ext cx="7924800" cy="2534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extBox 5"/>
          <p:cNvSpPr txBox="1"/>
          <p:nvPr/>
        </p:nvSpPr>
        <p:spPr>
          <a:xfrm>
            <a:off x="832207" y="1413906"/>
            <a:ext cx="983236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a:ln>
                  <a:noFill/>
                </a:ln>
                <a:solidFill>
                  <a:srgbClr val="FFFFFF"/>
                </a:solidFill>
                <a:effectLst/>
                <a:uLnTx/>
                <a:uFillTx/>
                <a:latin typeface="Segoe UI"/>
                <a:ea typeface="+mn-ea"/>
                <a:cs typeface="+mn-cs"/>
              </a:rPr>
              <a:t>Perspectives en matière de technologies clés pour les années à venir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1" i="0" u="none" strike="noStrike" kern="1200" cap="none" spc="0" normalizeH="0" baseline="0" noProof="0">
              <a:ln>
                <a:noFill/>
              </a:ln>
              <a:solidFill>
                <a:srgbClr val="CC2F2F"/>
              </a:solidFill>
              <a:effectLst/>
              <a:uLnTx/>
              <a:uFillTx/>
              <a:latin typeface="Segoe UI"/>
              <a:ea typeface="+mn-ea"/>
              <a:cs typeface="+mn-cs"/>
            </a:endParaRPr>
          </a:p>
        </p:txBody>
      </p:sp>
    </p:spTree>
    <p:extLst>
      <p:ext uri="{BB962C8B-B14F-4D97-AF65-F5344CB8AC3E}">
        <p14:creationId xmlns:p14="http://schemas.microsoft.com/office/powerpoint/2010/main" val="267255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774C-2146-8D85-32A1-85449372B67A}"/>
              </a:ext>
            </a:extLst>
          </p:cNvPr>
          <p:cNvSpPr>
            <a:spLocks noGrp="1"/>
          </p:cNvSpPr>
          <p:nvPr>
            <p:ph type="title"/>
          </p:nvPr>
        </p:nvSpPr>
        <p:spPr>
          <a:xfrm>
            <a:off x="402779" y="513708"/>
            <a:ext cx="11045707" cy="883578"/>
          </a:xfrm>
        </p:spPr>
        <p:txBody>
          <a:bodyPr/>
          <a:lstStyle/>
          <a:p>
            <a:r>
              <a:rPr lang="fr-FR"/>
              <a:t>Un contexte politique nouveau et inquiétant</a:t>
            </a:r>
          </a:p>
        </p:txBody>
      </p:sp>
      <p:sp>
        <p:nvSpPr>
          <p:cNvPr id="3" name="Content Placeholder 2">
            <a:extLst>
              <a:ext uri="{FF2B5EF4-FFF2-40B4-BE49-F238E27FC236}">
                <a16:creationId xmlns:a16="http://schemas.microsoft.com/office/drawing/2014/main" id="{21FFA812-FD88-08CD-D8E9-FCD3D687DCD3}"/>
              </a:ext>
            </a:extLst>
          </p:cNvPr>
          <p:cNvSpPr>
            <a:spLocks noGrp="1"/>
          </p:cNvSpPr>
          <p:nvPr>
            <p:ph idx="1"/>
          </p:nvPr>
        </p:nvSpPr>
        <p:spPr>
          <a:xfrm>
            <a:off x="402776" y="1397286"/>
            <a:ext cx="11045709" cy="4947006"/>
          </a:xfrm>
        </p:spPr>
        <p:txBody>
          <a:bodyPr/>
          <a:lstStyle/>
          <a:p>
            <a:r>
              <a:rPr lang="fr-FR"/>
              <a:t>La crise du COVID, les guerres en cours en Ukraine puis à Gaza, ainsi que les menaces sur Taiwan ont conduit à une révision de la stratégie de l’Union en matière de souveraineté technologique.</a:t>
            </a:r>
          </a:p>
          <a:p>
            <a:r>
              <a:rPr lang="fr-FR"/>
              <a:t>Stratégie de l'Union européenne pour la </a:t>
            </a:r>
            <a:r>
              <a:rPr lang="fr-FR" b="1"/>
              <a:t>sécurité économique </a:t>
            </a:r>
            <a:r>
              <a:rPr lang="fr-FR"/>
              <a:t>(20 juin 2023), visant à :</a:t>
            </a:r>
          </a:p>
          <a:p>
            <a:pPr marL="261937" lvl="1" indent="0" algn="ctr">
              <a:buNone/>
            </a:pPr>
            <a:r>
              <a:rPr lang="fr-FR" i="1"/>
              <a:t>une réduction au minimum des risques découlant de certains flux économiques dans le contexte de l'aggravation des tensions géopolitiques et de l'accélération des mutations technologiques, tout en préservant la plus grande ouverture économique et le plus grand dynamisme possibles.</a:t>
            </a:r>
          </a:p>
          <a:p>
            <a:r>
              <a:rPr lang="fr-FR"/>
              <a:t>Recommandation de la Commission du 3 octobre 2023 relative aux domaines </a:t>
            </a:r>
            <a:r>
              <a:rPr lang="fr-FR" b="1"/>
              <a:t>technologiques critiques </a:t>
            </a:r>
            <a:r>
              <a:rPr lang="fr-FR"/>
              <a:t>pour la sécurité économique de l’UE.</a:t>
            </a:r>
          </a:p>
        </p:txBody>
      </p:sp>
    </p:spTree>
    <p:extLst>
      <p:ext uri="{BB962C8B-B14F-4D97-AF65-F5344CB8AC3E}">
        <p14:creationId xmlns:p14="http://schemas.microsoft.com/office/powerpoint/2010/main" val="722660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197EC-3C90-F9A3-E775-54918BF19E95}"/>
              </a:ext>
            </a:extLst>
          </p:cNvPr>
          <p:cNvSpPr>
            <a:spLocks noGrp="1"/>
          </p:cNvSpPr>
          <p:nvPr>
            <p:ph type="title"/>
          </p:nvPr>
        </p:nvSpPr>
        <p:spPr>
          <a:xfrm>
            <a:off x="402779" y="277402"/>
            <a:ext cx="9008349" cy="1027416"/>
          </a:xfrm>
        </p:spPr>
        <p:txBody>
          <a:bodyPr>
            <a:normAutofit fontScale="90000"/>
          </a:bodyPr>
          <a:lstStyle/>
          <a:p>
            <a:r>
              <a:rPr lang="fr-FR"/>
              <a:t>Identification de 10 domaines technologiques critiques, dont 4 à traiter en urgence (en gras)</a:t>
            </a:r>
          </a:p>
        </p:txBody>
      </p:sp>
      <p:sp>
        <p:nvSpPr>
          <p:cNvPr id="3" name="Content Placeholder 2">
            <a:extLst>
              <a:ext uri="{FF2B5EF4-FFF2-40B4-BE49-F238E27FC236}">
                <a16:creationId xmlns:a16="http://schemas.microsoft.com/office/drawing/2014/main" id="{7B8C2D05-7D8D-B4B5-6B08-AADEC9DEEA2D}"/>
              </a:ext>
            </a:extLst>
          </p:cNvPr>
          <p:cNvSpPr>
            <a:spLocks noGrp="1"/>
          </p:cNvSpPr>
          <p:nvPr>
            <p:ph idx="1"/>
          </p:nvPr>
        </p:nvSpPr>
        <p:spPr>
          <a:xfrm>
            <a:off x="544530" y="1551398"/>
            <a:ext cx="11178282" cy="5178175"/>
          </a:xfrm>
        </p:spPr>
        <p:txBody>
          <a:bodyPr/>
          <a:lstStyle/>
          <a:p>
            <a:r>
              <a:rPr lang="fr-FR" sz="2600" b="1"/>
              <a:t>Technologies avancées des semi-conducteurs</a:t>
            </a:r>
          </a:p>
          <a:p>
            <a:r>
              <a:rPr lang="fr-FR" sz="2600" b="1"/>
              <a:t>Technologies liées à l’intelligence artificielle</a:t>
            </a:r>
          </a:p>
          <a:p>
            <a:r>
              <a:rPr lang="fr-FR" sz="2600" b="1"/>
              <a:t>Technologies quantiques</a:t>
            </a:r>
          </a:p>
          <a:p>
            <a:r>
              <a:rPr lang="fr-FR" sz="2600" b="1"/>
              <a:t>Biotechnologies</a:t>
            </a:r>
          </a:p>
          <a:p>
            <a:r>
              <a:rPr lang="fr-FR" sz="2600"/>
              <a:t>Technologies avancées de connectivité, de navigation et numériques</a:t>
            </a:r>
          </a:p>
          <a:p>
            <a:r>
              <a:rPr lang="fr-FR" sz="2600"/>
              <a:t>Technologies avancées de détection</a:t>
            </a:r>
          </a:p>
          <a:p>
            <a:r>
              <a:rPr lang="fr-FR" sz="2600"/>
              <a:t>Technologies spatiales et de propulsion</a:t>
            </a:r>
          </a:p>
          <a:p>
            <a:r>
              <a:rPr lang="fr-FR" sz="2600"/>
              <a:t>Technologies énergétiques</a:t>
            </a:r>
          </a:p>
          <a:p>
            <a:r>
              <a:rPr lang="fr-FR" sz="2600"/>
              <a:t>Robotique et systèmes autonomes</a:t>
            </a:r>
          </a:p>
          <a:p>
            <a:r>
              <a:rPr lang="fr-FR" sz="2600"/>
              <a:t>Technologies avancées de matériaux, de fabrication et de recyclage</a:t>
            </a:r>
          </a:p>
          <a:p>
            <a:endParaRPr lang="fr-FR"/>
          </a:p>
        </p:txBody>
      </p:sp>
    </p:spTree>
    <p:extLst>
      <p:ext uri="{BB962C8B-B14F-4D97-AF65-F5344CB8AC3E}">
        <p14:creationId xmlns:p14="http://schemas.microsoft.com/office/powerpoint/2010/main" val="3898119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C710-4F3C-B6A9-505A-13F92095D9FC}"/>
              </a:ext>
            </a:extLst>
          </p:cNvPr>
          <p:cNvSpPr>
            <a:spLocks noGrp="1"/>
          </p:cNvSpPr>
          <p:nvPr>
            <p:ph type="title"/>
          </p:nvPr>
        </p:nvSpPr>
        <p:spPr>
          <a:xfrm>
            <a:off x="402780" y="370115"/>
            <a:ext cx="9764478" cy="1230085"/>
          </a:xfrm>
        </p:spPr>
        <p:txBody>
          <a:bodyPr/>
          <a:lstStyle/>
          <a:p>
            <a:r>
              <a:rPr lang="fr-FR"/>
              <a:t>Les technologies à double-usage ajoutées au champ  d’intervention de l’EIC en 2026</a:t>
            </a:r>
          </a:p>
        </p:txBody>
      </p:sp>
      <p:sp>
        <p:nvSpPr>
          <p:cNvPr id="3" name="Content Placeholder 2">
            <a:extLst>
              <a:ext uri="{FF2B5EF4-FFF2-40B4-BE49-F238E27FC236}">
                <a16:creationId xmlns:a16="http://schemas.microsoft.com/office/drawing/2014/main" id="{BBF7D7A6-DA28-60E8-D7E5-C38C0BCF0212}"/>
              </a:ext>
            </a:extLst>
          </p:cNvPr>
          <p:cNvSpPr>
            <a:spLocks noGrp="1"/>
          </p:cNvSpPr>
          <p:nvPr>
            <p:ph idx="1"/>
          </p:nvPr>
        </p:nvSpPr>
        <p:spPr>
          <a:xfrm>
            <a:off x="402776" y="1796144"/>
            <a:ext cx="11045709" cy="4811486"/>
          </a:xfrm>
        </p:spPr>
        <p:txBody>
          <a:bodyPr/>
          <a:lstStyle/>
          <a:p>
            <a:r>
              <a:rPr lang="fr-FR"/>
              <a:t>Strict tabou du « double-usage » et a fortiori, de la défense, au sein du programme-cadre jusqu’en 2022. </a:t>
            </a:r>
          </a:p>
          <a:p>
            <a:r>
              <a:rPr lang="fr-FR"/>
              <a:t>Lente évolution au sein de la Commission, des États membres et du Parlement Européen pendant 3 ans.</a:t>
            </a:r>
          </a:p>
          <a:p>
            <a:r>
              <a:rPr lang="fr-FR"/>
              <a:t>Législation « Mini-omnibus » proposée au printemps de 2025 et adoptée à la fin de l’année dernière.</a:t>
            </a:r>
          </a:p>
          <a:p>
            <a:r>
              <a:rPr lang="fr-FR"/>
              <a:t>Amendement au programme de travail attendu pour mars-avril.</a:t>
            </a:r>
          </a:p>
          <a:p>
            <a:r>
              <a:rPr lang="fr-FR"/>
              <a:t>« Double-usage » ajouté au champ de l’Accélérateur de l’EIC.</a:t>
            </a:r>
          </a:p>
          <a:p>
            <a:r>
              <a:rPr lang="fr-FR"/>
              <a:t>« Défense » ajoutée au champ du STEP EIC.</a:t>
            </a:r>
          </a:p>
          <a:p>
            <a:r>
              <a:rPr lang="fr-FR"/>
              <a:t>Impact concret encore difficile à estimer à ce stade.</a:t>
            </a:r>
          </a:p>
        </p:txBody>
      </p:sp>
    </p:spTree>
    <p:extLst>
      <p:ext uri="{BB962C8B-B14F-4D97-AF65-F5344CB8AC3E}">
        <p14:creationId xmlns:p14="http://schemas.microsoft.com/office/powerpoint/2010/main" val="359077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D016-78E7-8B42-8F82-6E84045FFEC1}"/>
              </a:ext>
            </a:extLst>
          </p:cNvPr>
          <p:cNvSpPr>
            <a:spLocks noGrp="1"/>
          </p:cNvSpPr>
          <p:nvPr>
            <p:ph type="title"/>
          </p:nvPr>
        </p:nvSpPr>
        <p:spPr>
          <a:xfrm>
            <a:off x="402780" y="457200"/>
            <a:ext cx="9491234" cy="1042828"/>
          </a:xfrm>
        </p:spPr>
        <p:txBody>
          <a:bodyPr>
            <a:normAutofit fontScale="90000"/>
          </a:bodyPr>
          <a:lstStyle/>
          <a:p>
            <a:r>
              <a:rPr lang="fr-FR"/>
              <a:t>L’EIC au cœur d’un nombre croissant de politiques de l’Union</a:t>
            </a:r>
          </a:p>
        </p:txBody>
      </p:sp>
      <p:sp>
        <p:nvSpPr>
          <p:cNvPr id="3" name="Content Placeholder 2">
            <a:extLst>
              <a:ext uri="{FF2B5EF4-FFF2-40B4-BE49-F238E27FC236}">
                <a16:creationId xmlns:a16="http://schemas.microsoft.com/office/drawing/2014/main" id="{0969EAA4-E5CC-BD16-D1C8-81B54CE04826}"/>
              </a:ext>
            </a:extLst>
          </p:cNvPr>
          <p:cNvSpPr>
            <a:spLocks noGrp="1"/>
          </p:cNvSpPr>
          <p:nvPr>
            <p:ph idx="1"/>
          </p:nvPr>
        </p:nvSpPr>
        <p:spPr>
          <a:xfrm>
            <a:off x="402776" y="1589314"/>
            <a:ext cx="11157853" cy="4811486"/>
          </a:xfrm>
        </p:spPr>
        <p:txBody>
          <a:bodyPr/>
          <a:lstStyle/>
          <a:p>
            <a:r>
              <a:rPr lang="fr-FR"/>
              <a:t>L’EIC traite désormais de </a:t>
            </a:r>
            <a:r>
              <a:rPr lang="fr-FR" b="1"/>
              <a:t>TOUS</a:t>
            </a:r>
            <a:r>
              <a:rPr lang="fr-FR"/>
              <a:t> les domaines technologiques critiques identifiés. </a:t>
            </a:r>
          </a:p>
          <a:p>
            <a:r>
              <a:rPr lang="fr-FR"/>
              <a:t>L’activité dite de « </a:t>
            </a:r>
            <a:r>
              <a:rPr lang="fr-FR" i="1"/>
              <a:t>Feedback to Policy </a:t>
            </a:r>
            <a:r>
              <a:rPr lang="fr-FR"/>
              <a:t>» est dès lors appelée à monter en puissance. Taxonomie fine des projets financés en cours d’application.</a:t>
            </a:r>
          </a:p>
          <a:p>
            <a:r>
              <a:rPr lang="fr-FR"/>
              <a:t>Souplesse du programme de travail annuel avec des challenges définis en fonction des priorités politiques (ex. COVID en 2020, </a:t>
            </a:r>
            <a:r>
              <a:rPr lang="fr-FR" i="1"/>
              <a:t>Chips </a:t>
            </a:r>
            <a:r>
              <a:rPr lang="fr-FR" i="1" err="1"/>
              <a:t>Act</a:t>
            </a:r>
            <a:r>
              <a:rPr lang="fr-FR" i="1"/>
              <a:t> </a:t>
            </a:r>
            <a:r>
              <a:rPr lang="fr-FR"/>
              <a:t>en 2022-2023; Intelligence Artificielle en 2023-24, etc.)</a:t>
            </a:r>
          </a:p>
          <a:p>
            <a:r>
              <a:rPr lang="fr-FR"/>
              <a:t>Impératif non seulement de compétitivité, mais aussi de réindustrialisation « autonome », afin de ne pas devoir dépendre des Etats-Unis ou de la Chine.</a:t>
            </a:r>
          </a:p>
        </p:txBody>
      </p:sp>
    </p:spTree>
    <p:extLst>
      <p:ext uri="{BB962C8B-B14F-4D97-AF65-F5344CB8AC3E}">
        <p14:creationId xmlns:p14="http://schemas.microsoft.com/office/powerpoint/2010/main" val="4207469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3931-5E6E-9A3E-879F-A1E81567CE30}"/>
              </a:ext>
            </a:extLst>
          </p:cNvPr>
          <p:cNvSpPr>
            <a:spLocks noGrp="1"/>
          </p:cNvSpPr>
          <p:nvPr>
            <p:ph type="title"/>
          </p:nvPr>
        </p:nvSpPr>
        <p:spPr>
          <a:xfrm>
            <a:off x="402780" y="500743"/>
            <a:ext cx="9241964" cy="1578428"/>
          </a:xfrm>
        </p:spPr>
        <p:txBody>
          <a:bodyPr>
            <a:normAutofit/>
          </a:bodyPr>
          <a:lstStyle/>
          <a:p>
            <a:r>
              <a:rPr lang="fr-FR" sz="3600"/>
              <a:t>Contexte politique : Boussole de la compétitivité de l'UE - Janvier 2025</a:t>
            </a:r>
            <a:br>
              <a:rPr lang="fr-FR"/>
            </a:br>
            <a:endParaRPr lang="fr-FR"/>
          </a:p>
        </p:txBody>
      </p:sp>
      <p:sp>
        <p:nvSpPr>
          <p:cNvPr id="3" name="Content Placeholder 2">
            <a:extLst>
              <a:ext uri="{FF2B5EF4-FFF2-40B4-BE49-F238E27FC236}">
                <a16:creationId xmlns:a16="http://schemas.microsoft.com/office/drawing/2014/main" id="{45CC48F0-78C2-8E37-51A6-0040FB79508E}"/>
              </a:ext>
            </a:extLst>
          </p:cNvPr>
          <p:cNvSpPr>
            <a:spLocks noGrp="1"/>
          </p:cNvSpPr>
          <p:nvPr>
            <p:ph idx="1"/>
          </p:nvPr>
        </p:nvSpPr>
        <p:spPr>
          <a:xfrm>
            <a:off x="402776" y="1861457"/>
            <a:ext cx="11045709" cy="4358369"/>
          </a:xfrm>
        </p:spPr>
        <p:txBody>
          <a:bodyPr/>
          <a:lstStyle/>
          <a:p>
            <a:r>
              <a:rPr lang="fr-FR" sz="3200"/>
              <a:t>L'innovation et le leadership technologique sont essentiels à la compétitivité de l'UE (suite au rapport Draghi)</a:t>
            </a:r>
          </a:p>
          <a:p>
            <a:endParaRPr lang="fr-FR" sz="3200"/>
          </a:p>
          <a:p>
            <a:r>
              <a:rPr lang="fr-FR" sz="3200"/>
              <a:t>Appel à une approche de type ARPA pour une innovation de rupture axée sur les missions (EIC)</a:t>
            </a:r>
          </a:p>
          <a:p>
            <a:endParaRPr lang="fr-FR" sz="3200"/>
          </a:p>
          <a:p>
            <a:r>
              <a:rPr lang="fr-FR" sz="3200"/>
              <a:t>Nécessité d'accélérer le développement des entreprises de technologies de pointe (EIC + Fonds Scale-up Europe).</a:t>
            </a:r>
          </a:p>
          <a:p>
            <a:endParaRPr lang="fr-FR"/>
          </a:p>
        </p:txBody>
      </p:sp>
    </p:spTree>
    <p:extLst>
      <p:ext uri="{BB962C8B-B14F-4D97-AF65-F5344CB8AC3E}">
        <p14:creationId xmlns:p14="http://schemas.microsoft.com/office/powerpoint/2010/main" val="3519833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A26A-29B4-30B2-5D3E-49E42CCF44EF}"/>
              </a:ext>
            </a:extLst>
          </p:cNvPr>
          <p:cNvSpPr>
            <a:spLocks noGrp="1"/>
          </p:cNvSpPr>
          <p:nvPr>
            <p:ph type="title"/>
          </p:nvPr>
        </p:nvSpPr>
        <p:spPr>
          <a:xfrm>
            <a:off x="402780" y="391886"/>
            <a:ext cx="9579420" cy="1317171"/>
          </a:xfrm>
        </p:spPr>
        <p:txBody>
          <a:bodyPr>
            <a:normAutofit fontScale="90000"/>
          </a:bodyPr>
          <a:lstStyle/>
          <a:p>
            <a:r>
              <a:rPr lang="fr-FR" sz="4000"/>
              <a:t>Proposition de la Commission pour le 10e Programme-cadre (2028-2034) - Juillet 2025</a:t>
            </a:r>
            <a:br>
              <a:rPr lang="fr-FR"/>
            </a:br>
            <a:endParaRPr lang="fr-FR"/>
          </a:p>
        </p:txBody>
      </p:sp>
      <p:sp>
        <p:nvSpPr>
          <p:cNvPr id="3" name="Content Placeholder 2">
            <a:extLst>
              <a:ext uri="{FF2B5EF4-FFF2-40B4-BE49-F238E27FC236}">
                <a16:creationId xmlns:a16="http://schemas.microsoft.com/office/drawing/2014/main" id="{1EB154F3-915C-B76E-AC42-5221742A3675}"/>
              </a:ext>
            </a:extLst>
          </p:cNvPr>
          <p:cNvSpPr>
            <a:spLocks noGrp="1"/>
          </p:cNvSpPr>
          <p:nvPr>
            <p:ph idx="1"/>
          </p:nvPr>
        </p:nvSpPr>
        <p:spPr>
          <a:xfrm>
            <a:off x="402776" y="1872343"/>
            <a:ext cx="11045709" cy="4593771"/>
          </a:xfrm>
        </p:spPr>
        <p:txBody>
          <a:bodyPr/>
          <a:lstStyle/>
          <a:p>
            <a:r>
              <a:rPr lang="fr-FR" sz="3200"/>
              <a:t>Renforcement du rôle de l'EIC et augmentation significative de son budget.</a:t>
            </a:r>
          </a:p>
          <a:p>
            <a:endParaRPr lang="fr-FR" sz="3200"/>
          </a:p>
          <a:p>
            <a:r>
              <a:rPr lang="fr-FR" sz="3200"/>
              <a:t>Poursuite des instruments EIC ayant fait la preuve de leur performance (</a:t>
            </a:r>
            <a:r>
              <a:rPr lang="fr-FR" sz="3200" err="1"/>
              <a:t>Pathfinder</a:t>
            </a:r>
            <a:r>
              <a:rPr lang="fr-FR" sz="3200"/>
              <a:t>, Transition, Accélérateur).</a:t>
            </a:r>
          </a:p>
          <a:p>
            <a:endParaRPr lang="fr-FR" sz="3200"/>
          </a:p>
          <a:p>
            <a:r>
              <a:rPr lang="fr-FR" sz="3200"/>
              <a:t>Élargissement du champ d'application de l'EIC à la défense/aux biens à double usage, renforcement de l'approche ARPA et marchés publics.</a:t>
            </a:r>
          </a:p>
          <a:p>
            <a:endParaRPr lang="fr-FR"/>
          </a:p>
        </p:txBody>
      </p:sp>
    </p:spTree>
    <p:extLst>
      <p:ext uri="{BB962C8B-B14F-4D97-AF65-F5344CB8AC3E}">
        <p14:creationId xmlns:p14="http://schemas.microsoft.com/office/powerpoint/2010/main" val="1475951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F352-5454-0939-BC82-9489678AA28D}"/>
              </a:ext>
            </a:extLst>
          </p:cNvPr>
          <p:cNvSpPr>
            <a:spLocks noGrp="1"/>
          </p:cNvSpPr>
          <p:nvPr>
            <p:ph type="title"/>
          </p:nvPr>
        </p:nvSpPr>
        <p:spPr>
          <a:xfrm>
            <a:off x="402780" y="544287"/>
            <a:ext cx="9524992" cy="1317170"/>
          </a:xfrm>
        </p:spPr>
        <p:txBody>
          <a:bodyPr>
            <a:noAutofit/>
          </a:bodyPr>
          <a:lstStyle/>
          <a:p>
            <a:r>
              <a:rPr lang="fr-FR" sz="3600"/>
              <a:t>Déclaration du </a:t>
            </a:r>
            <a:r>
              <a:rPr lang="fr-FR" sz="3600" i="1" err="1"/>
              <a:t>Board</a:t>
            </a:r>
            <a:r>
              <a:rPr lang="fr-FR" sz="3600" i="1"/>
              <a:t> </a:t>
            </a:r>
            <a:r>
              <a:rPr lang="fr-FR" sz="3600"/>
              <a:t>de l'EIC au sujet du 10e Programme-cadre - Octobre 2025</a:t>
            </a:r>
            <a:br>
              <a:rPr lang="fr-FR" sz="3600"/>
            </a:br>
            <a:endParaRPr lang="fr-FR" sz="3600"/>
          </a:p>
        </p:txBody>
      </p:sp>
      <p:sp>
        <p:nvSpPr>
          <p:cNvPr id="3" name="Content Placeholder 2">
            <a:extLst>
              <a:ext uri="{FF2B5EF4-FFF2-40B4-BE49-F238E27FC236}">
                <a16:creationId xmlns:a16="http://schemas.microsoft.com/office/drawing/2014/main" id="{7878779A-5F9C-23F5-33B2-19F46E9701ED}"/>
              </a:ext>
            </a:extLst>
          </p:cNvPr>
          <p:cNvSpPr>
            <a:spLocks noGrp="1"/>
          </p:cNvSpPr>
          <p:nvPr>
            <p:ph idx="1"/>
          </p:nvPr>
        </p:nvSpPr>
        <p:spPr/>
        <p:txBody>
          <a:bodyPr/>
          <a:lstStyle/>
          <a:p>
            <a:r>
              <a:rPr lang="fr-FR"/>
              <a:t>Accueil de la proposition et soutien à un EIC plus fort et plus autonome, doté d'une gouvernance claire et de mécanismes de réinvestissement durables pour le Fonds EIC.</a:t>
            </a:r>
          </a:p>
          <a:p>
            <a:endParaRPr lang="fr-FR"/>
          </a:p>
          <a:p>
            <a:r>
              <a:rPr lang="fr-FR"/>
              <a:t>Recommandation d'approfondir l'approche de type ARPA par le biais de portefeuilles davantage axés sur les défis et d'une gestion de programme améliorée.</a:t>
            </a:r>
          </a:p>
          <a:p>
            <a:endParaRPr lang="fr-FR"/>
          </a:p>
        </p:txBody>
      </p:sp>
    </p:spTree>
    <p:extLst>
      <p:ext uri="{BB962C8B-B14F-4D97-AF65-F5344CB8AC3E}">
        <p14:creationId xmlns:p14="http://schemas.microsoft.com/office/powerpoint/2010/main" val="528147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EF3249-C07F-4DFC-8D5C-C3AB0457E497}"/>
              </a:ext>
            </a:extLst>
          </p:cNvPr>
          <p:cNvSpPr txBox="1">
            <a:spLocks/>
          </p:cNvSpPr>
          <p:nvPr/>
        </p:nvSpPr>
        <p:spPr>
          <a:xfrm>
            <a:off x="392504" y="318236"/>
            <a:ext cx="9470687" cy="695402"/>
          </a:xfrm>
          <a:prstGeom prst="rect">
            <a:avLst/>
          </a:prstGeom>
        </p:spPr>
        <p:txBody>
          <a:bodyPr>
            <a:normAutofit/>
          </a:bodyPr>
          <a:lstStyle>
            <a:lvl1pPr algn="l" defTabSz="914400" rtl="0" eaLnBrk="1" latinLnBrk="0" hangingPunct="1">
              <a:lnSpc>
                <a:spcPct val="90000"/>
              </a:lnSpc>
              <a:spcBef>
                <a:spcPct val="0"/>
              </a:spcBef>
              <a:buNone/>
              <a:defRPr sz="3500" kern="1200">
                <a:solidFill>
                  <a:srgbClr val="5439A1"/>
                </a:solidFill>
                <a:latin typeface="Segoe UI Semibold" panose="020B0702040204020203" pitchFamily="34" charset="0"/>
                <a:ea typeface="+mj-ea"/>
                <a:cs typeface="Segoe UI Semibold" panose="020B0702040204020203" pitchFamily="34" charset="0"/>
              </a:defRPr>
            </a:lvl1pPr>
          </a:lstStyle>
          <a:p>
            <a:r>
              <a:rPr lang="fr-BE" b="1">
                <a:solidFill>
                  <a:schemeClr val="bg1"/>
                </a:solidFill>
              </a:rPr>
              <a:t>P</a:t>
            </a:r>
            <a:r>
              <a:rPr lang="en-IE" b="1">
                <a:solidFill>
                  <a:schemeClr val="bg1"/>
                </a:solidFill>
              </a:rPr>
              <a:t>our </a:t>
            </a:r>
            <a:r>
              <a:rPr lang="en-IE" b="1" err="1">
                <a:solidFill>
                  <a:schemeClr val="bg1"/>
                </a:solidFill>
              </a:rPr>
              <a:t>en</a:t>
            </a:r>
            <a:r>
              <a:rPr lang="en-IE" b="1">
                <a:solidFill>
                  <a:schemeClr val="bg1"/>
                </a:solidFill>
              </a:rPr>
              <a:t> savoir plus sur </a:t>
            </a:r>
            <a:r>
              <a:rPr lang="en-IE" b="1" err="1">
                <a:solidFill>
                  <a:schemeClr val="bg1"/>
                </a:solidFill>
              </a:rPr>
              <a:t>notre</a:t>
            </a:r>
            <a:r>
              <a:rPr lang="en-IE" b="1">
                <a:solidFill>
                  <a:schemeClr val="bg1"/>
                </a:solidFill>
              </a:rPr>
              <a:t> programme…</a:t>
            </a:r>
            <a:endParaRPr lang="en-GB">
              <a:solidFill>
                <a:schemeClr val="bg1"/>
              </a:solidFill>
            </a:endParaRPr>
          </a:p>
        </p:txBody>
      </p:sp>
      <p:sp>
        <p:nvSpPr>
          <p:cNvPr id="5" name="Rectangle 4">
            <a:extLst>
              <a:ext uri="{FF2B5EF4-FFF2-40B4-BE49-F238E27FC236}">
                <a16:creationId xmlns:a16="http://schemas.microsoft.com/office/drawing/2014/main" id="{65DE05A0-F1F0-4B71-B587-C2A4DA2B1BE5}"/>
              </a:ext>
            </a:extLst>
          </p:cNvPr>
          <p:cNvSpPr/>
          <p:nvPr/>
        </p:nvSpPr>
        <p:spPr>
          <a:xfrm>
            <a:off x="1417834" y="2044558"/>
            <a:ext cx="9092629" cy="1915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a:solidFill>
                  <a:schemeClr val="bg1"/>
                </a:solidFill>
                <a:hlinkClick r:id="rId2">
                  <a:extLst>
                    <a:ext uri="{A12FA001-AC4F-418D-AE19-62706E023703}">
                      <ahyp:hlinkClr xmlns:ahyp="http://schemas.microsoft.com/office/drawing/2018/hyperlinkcolor" val="tx"/>
                    </a:ext>
                  </a:extLst>
                </a:hlinkClick>
              </a:rPr>
              <a:t>EIC Website: </a:t>
            </a:r>
          </a:p>
          <a:p>
            <a:pPr algn="ctr"/>
            <a:r>
              <a:rPr lang="en-IE" sz="2000" b="1">
                <a:solidFill>
                  <a:schemeClr val="bg1"/>
                </a:solidFill>
                <a:hlinkClick r:id="rId2">
                  <a:extLst>
                    <a:ext uri="{A12FA001-AC4F-418D-AE19-62706E023703}">
                      <ahyp:hlinkClr xmlns:ahyp="http://schemas.microsoft.com/office/drawing/2018/hyperlinkcolor" val="tx"/>
                    </a:ext>
                  </a:extLst>
                </a:hlinkClick>
              </a:rPr>
              <a:t>https://eic.ec.europa.eu/index_en</a:t>
            </a:r>
          </a:p>
          <a:p>
            <a:pPr algn="ctr"/>
            <a:r>
              <a:rPr lang="en-IE" sz="2000" b="1">
                <a:solidFill>
                  <a:schemeClr val="bg1"/>
                </a:solidFill>
                <a:hlinkClick r:id="rId2">
                  <a:extLst>
                    <a:ext uri="{A12FA001-AC4F-418D-AE19-62706E023703}">
                      <ahyp:hlinkClr xmlns:ahyp="http://schemas.microsoft.com/office/drawing/2018/hyperlinkcolor" val="tx"/>
                    </a:ext>
                  </a:extLst>
                </a:hlinkClick>
              </a:rPr>
              <a:t>European Innovation Council (europa.eu)</a:t>
            </a:r>
            <a:endParaRPr lang="en-IE" sz="2000" b="1">
              <a:solidFill>
                <a:schemeClr val="bg1"/>
              </a:solidFill>
            </a:endParaRPr>
          </a:p>
        </p:txBody>
      </p:sp>
      <p:sp>
        <p:nvSpPr>
          <p:cNvPr id="6" name="Rectangle 5">
            <a:extLst>
              <a:ext uri="{FF2B5EF4-FFF2-40B4-BE49-F238E27FC236}">
                <a16:creationId xmlns:a16="http://schemas.microsoft.com/office/drawing/2014/main" id="{684296F0-C375-467A-9F49-D3B4DD17C83A}"/>
              </a:ext>
            </a:extLst>
          </p:cNvPr>
          <p:cNvSpPr/>
          <p:nvPr/>
        </p:nvSpPr>
        <p:spPr>
          <a:xfrm>
            <a:off x="1941817" y="4448183"/>
            <a:ext cx="8065212" cy="1282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a:solidFill>
                  <a:schemeClr val="bg1"/>
                </a:solidFill>
                <a:hlinkClick r:id="rId2">
                  <a:extLst>
                    <a:ext uri="{A12FA001-AC4F-418D-AE19-62706E023703}">
                      <ahyp:hlinkClr xmlns:ahyp="http://schemas.microsoft.com/office/drawing/2018/hyperlinkcolor" val="tx"/>
                    </a:ext>
                  </a:extLst>
                </a:hlinkClick>
              </a:rPr>
              <a:t>EIC twitter handle: </a:t>
            </a:r>
          </a:p>
          <a:p>
            <a:pPr algn="ctr"/>
            <a:r>
              <a:rPr lang="en-GB" sz="2000" b="1"/>
              <a:t>Suivez @EUeic      </a:t>
            </a:r>
          </a:p>
          <a:p>
            <a:pPr algn="ctr"/>
            <a:endParaRPr lang="en-IE" sz="2000" b="1">
              <a:solidFill>
                <a:schemeClr val="bg1"/>
              </a:solidFill>
            </a:endParaRPr>
          </a:p>
        </p:txBody>
      </p:sp>
    </p:spTree>
    <p:extLst>
      <p:ext uri="{BB962C8B-B14F-4D97-AF65-F5344CB8AC3E}">
        <p14:creationId xmlns:p14="http://schemas.microsoft.com/office/powerpoint/2010/main" val="21016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37944" y="3685398"/>
            <a:ext cx="7123441" cy="1184149"/>
          </a:xfrm>
        </p:spPr>
        <p:txBody>
          <a:bodyPr/>
          <a:lstStyle/>
          <a:p>
            <a:r>
              <a:rPr lang="en-GB" sz="2400">
                <a:solidFill>
                  <a:srgbClr val="FFFFFF"/>
                </a:solidFill>
              </a:rPr>
              <a:t>https://eic.ec.europa.eu   </a:t>
            </a:r>
            <a:endParaRPr lang="en-GB" sz="2400"/>
          </a:p>
          <a:p>
            <a:r>
              <a:rPr lang="en-GB" sz="2400"/>
              <a:t>@</a:t>
            </a:r>
            <a:r>
              <a:rPr lang="en-GB" sz="2400" err="1"/>
              <a:t>EUeic</a:t>
            </a:r>
            <a:r>
              <a:rPr lang="en-GB" sz="2400"/>
              <a:t>      </a:t>
            </a:r>
          </a:p>
          <a:p>
            <a:r>
              <a:rPr lang="en-GB" sz="2400"/>
              <a:t>#</a:t>
            </a:r>
            <a:r>
              <a:rPr lang="en-GB" sz="2400" err="1"/>
              <a:t>Eueic</a:t>
            </a:r>
            <a:endParaRPr lang="en-GB" sz="2400"/>
          </a:p>
          <a:p>
            <a:endParaRPr lang="en-GB"/>
          </a:p>
        </p:txBody>
      </p:sp>
      <p:sp>
        <p:nvSpPr>
          <p:cNvPr id="3" name="Rectangle 2"/>
          <p:cNvSpPr/>
          <p:nvPr/>
        </p:nvSpPr>
        <p:spPr>
          <a:xfrm>
            <a:off x="328343" y="1335058"/>
            <a:ext cx="7879992" cy="1664619"/>
          </a:xfrm>
          <a:prstGeom prst="rect">
            <a:avLst/>
          </a:prstGeom>
          <a:solidFill>
            <a:srgbClr val="543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6600" b="1"/>
              <a:t>Merci pour votre attention !</a:t>
            </a:r>
          </a:p>
        </p:txBody>
      </p:sp>
    </p:spTree>
    <p:extLst>
      <p:ext uri="{BB962C8B-B14F-4D97-AF65-F5344CB8AC3E}">
        <p14:creationId xmlns:p14="http://schemas.microsoft.com/office/powerpoint/2010/main" val="27344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CA4BFE-7061-49E2-9C08-9C2386855003}"/>
              </a:ext>
            </a:extLst>
          </p:cNvPr>
          <p:cNvSpPr>
            <a:spLocks noGrp="1"/>
          </p:cNvSpPr>
          <p:nvPr>
            <p:ph type="body" sz="quarter" idx="30"/>
          </p:nvPr>
        </p:nvSpPr>
        <p:spPr/>
        <p:txBody>
          <a:bodyPr lIns="91440" tIns="45720" rIns="91440" bIns="45720" anchor="t">
            <a:noAutofit/>
          </a:bodyPr>
          <a:lstStyle/>
          <a:p>
            <a:r>
              <a:rPr lang="fr-FR">
                <a:latin typeface="Poppins"/>
                <a:cs typeface="Poppins"/>
              </a:rPr>
              <a:t>KEYNOTE</a:t>
            </a:r>
          </a:p>
          <a:p>
            <a:r>
              <a:rPr lang="fr-FR" sz="1800">
                <a:latin typeface="Poppins"/>
                <a:cs typeface="Poppins"/>
              </a:rPr>
              <a:t>« </a:t>
            </a:r>
            <a:r>
              <a:rPr lang="fr-FR" sz="1800" err="1">
                <a:latin typeface="Poppins"/>
                <a:cs typeface="Poppins"/>
              </a:rPr>
              <a:t>Deeptech</a:t>
            </a:r>
            <a:r>
              <a:rPr lang="fr-FR" sz="1800">
                <a:latin typeface="Poppins"/>
                <a:cs typeface="Poppins"/>
              </a:rPr>
              <a:t> : agir à l’échelle d’un écosystème européen »</a:t>
            </a:r>
            <a:endParaRPr lang="fr-FR">
              <a:latin typeface="Poppins"/>
              <a:cs typeface="Poppins"/>
            </a:endParaRPr>
          </a:p>
        </p:txBody>
      </p:sp>
      <p:pic>
        <p:nvPicPr>
          <p:cNvPr id="13" name="Espace réservé pour une image  12" descr="ID Pallu.jpg">
            <a:extLst>
              <a:ext uri="{FF2B5EF4-FFF2-40B4-BE49-F238E27FC236}">
                <a16:creationId xmlns:a16="http://schemas.microsoft.com/office/drawing/2014/main" id="{B85BCB97-C717-4793-91DB-6B23B7B16F02}"/>
              </a:ext>
            </a:extLst>
          </p:cNvPr>
          <p:cNvPicPr>
            <a:picLocks noGrp="1" noChangeAspect="1"/>
          </p:cNvPicPr>
          <p:nvPr>
            <p:ph type="pic" sz="quarter" idx="31"/>
          </p:nvPr>
        </p:nvPicPr>
        <p:blipFill>
          <a:blip r:embed="rId2"/>
          <a:stretch>
            <a:fillRect/>
          </a:stretch>
        </p:blipFill>
        <p:spPr>
          <a:xfrm>
            <a:off x="2985481" y="1773328"/>
            <a:ext cx="1301624" cy="1654607"/>
          </a:xfrm>
        </p:spPr>
      </p:pic>
      <p:sp>
        <p:nvSpPr>
          <p:cNvPr id="6" name="Espace réservé du texte 5">
            <a:extLst>
              <a:ext uri="{FF2B5EF4-FFF2-40B4-BE49-F238E27FC236}">
                <a16:creationId xmlns:a16="http://schemas.microsoft.com/office/drawing/2014/main" id="{4BEC6192-289C-45B0-A0F6-1CC0370E8F71}"/>
              </a:ext>
            </a:extLst>
          </p:cNvPr>
          <p:cNvSpPr>
            <a:spLocks noGrp="1"/>
          </p:cNvSpPr>
          <p:nvPr>
            <p:ph type="body" sz="quarter" idx="41"/>
          </p:nvPr>
        </p:nvSpPr>
        <p:spPr>
          <a:xfrm>
            <a:off x="2335882" y="3804557"/>
            <a:ext cx="2601928" cy="1023941"/>
          </a:xfrm>
        </p:spPr>
        <p:txBody>
          <a:bodyPr lIns="91440" tIns="45720" rIns="91440" bIns="45720" anchor="t"/>
          <a:lstStyle/>
          <a:p>
            <a:pPr algn="ctr"/>
            <a:r>
              <a:rPr lang="fr-FR" err="1">
                <a:latin typeface="Poppins"/>
                <a:cs typeface="Poppins"/>
              </a:rPr>
              <a:t>Eric</a:t>
            </a:r>
            <a:r>
              <a:rPr lang="fr-FR">
                <a:latin typeface="Poppins"/>
                <a:cs typeface="Poppins"/>
              </a:rPr>
              <a:t>-Olivier PALLU</a:t>
            </a:r>
            <a:endParaRPr lang="fr-FR"/>
          </a:p>
        </p:txBody>
      </p:sp>
      <p:sp>
        <p:nvSpPr>
          <p:cNvPr id="7" name="Espace réservé du texte 6">
            <a:extLst>
              <a:ext uri="{FF2B5EF4-FFF2-40B4-BE49-F238E27FC236}">
                <a16:creationId xmlns:a16="http://schemas.microsoft.com/office/drawing/2014/main" id="{B0596A49-F78F-449E-97C5-77503BF1F08E}"/>
              </a:ext>
            </a:extLst>
          </p:cNvPr>
          <p:cNvSpPr>
            <a:spLocks noGrp="1"/>
          </p:cNvSpPr>
          <p:nvPr>
            <p:ph type="body" sz="quarter" idx="42"/>
          </p:nvPr>
        </p:nvSpPr>
        <p:spPr>
          <a:xfrm>
            <a:off x="2335882" y="5001859"/>
            <a:ext cx="2601927" cy="365125"/>
          </a:xfrm>
        </p:spPr>
        <p:txBody>
          <a:bodyPr lIns="91440" tIns="45720" rIns="91440" bIns="45720" anchor="t"/>
          <a:lstStyle/>
          <a:p>
            <a:pPr algn="ctr"/>
            <a:r>
              <a:rPr lang="fr-FR" sz="1600" i="1">
                <a:latin typeface="Poppins"/>
                <a:cs typeface="Poppins"/>
              </a:rPr>
              <a:t>Conseil Européen de l'Innovation</a:t>
            </a:r>
            <a:endParaRPr lang="fr-FR"/>
          </a:p>
          <a:p>
            <a:pPr algn="ctr"/>
            <a:r>
              <a:rPr lang="fr-FR" sz="1600" b="0">
                <a:latin typeface="Poppins"/>
                <a:cs typeface="Poppins"/>
              </a:rPr>
              <a:t>–</a:t>
            </a:r>
            <a:endParaRPr lang="fr-FR"/>
          </a:p>
          <a:p>
            <a:pPr algn="ctr"/>
            <a:r>
              <a:rPr lang="fr-FR" sz="1600">
                <a:latin typeface="Poppins"/>
                <a:cs typeface="Poppins"/>
              </a:rPr>
              <a:t>Senior Policy Advisor</a:t>
            </a:r>
            <a:endParaRPr lang="fr-FR"/>
          </a:p>
        </p:txBody>
      </p:sp>
      <p:sp>
        <p:nvSpPr>
          <p:cNvPr id="10" name="Espace réservé du texte 9">
            <a:extLst>
              <a:ext uri="{FF2B5EF4-FFF2-40B4-BE49-F238E27FC236}">
                <a16:creationId xmlns:a16="http://schemas.microsoft.com/office/drawing/2014/main" id="{25454288-AC8A-45B4-86CB-A99602C9BC92}"/>
              </a:ext>
            </a:extLst>
          </p:cNvPr>
          <p:cNvSpPr>
            <a:spLocks noGrp="1"/>
          </p:cNvSpPr>
          <p:nvPr>
            <p:ph type="body" sz="quarter" idx="45"/>
          </p:nvPr>
        </p:nvSpPr>
        <p:spPr>
          <a:xfrm>
            <a:off x="6881529" y="3661162"/>
            <a:ext cx="2601927" cy="657525"/>
          </a:xfrm>
        </p:spPr>
        <p:txBody>
          <a:bodyPr lIns="91440" tIns="45720" rIns="91440" bIns="45720" anchor="t"/>
          <a:lstStyle/>
          <a:p>
            <a:pPr algn="ctr"/>
            <a:r>
              <a:rPr lang="fr-FR" err="1">
                <a:latin typeface="Poppins"/>
                <a:cs typeface="Poppins"/>
              </a:rPr>
              <a:t>Gorka</a:t>
            </a:r>
            <a:r>
              <a:rPr lang="fr-FR">
                <a:latin typeface="Poppins"/>
                <a:cs typeface="Poppins"/>
              </a:rPr>
              <a:t> GORAZURETA- GARBAY</a:t>
            </a:r>
          </a:p>
        </p:txBody>
      </p:sp>
      <p:sp>
        <p:nvSpPr>
          <p:cNvPr id="11" name="Espace réservé du texte 10">
            <a:extLst>
              <a:ext uri="{FF2B5EF4-FFF2-40B4-BE49-F238E27FC236}">
                <a16:creationId xmlns:a16="http://schemas.microsoft.com/office/drawing/2014/main" id="{082EFB06-1B6E-4A33-825E-2A6B2588E238}"/>
              </a:ext>
            </a:extLst>
          </p:cNvPr>
          <p:cNvSpPr>
            <a:spLocks noGrp="1"/>
          </p:cNvSpPr>
          <p:nvPr>
            <p:ph type="body" sz="quarter" idx="46"/>
          </p:nvPr>
        </p:nvSpPr>
        <p:spPr>
          <a:xfrm>
            <a:off x="6881529" y="5001859"/>
            <a:ext cx="2601927" cy="365125"/>
          </a:xfrm>
        </p:spPr>
        <p:txBody>
          <a:bodyPr lIns="91440" tIns="45720" rIns="91440" bIns="45720" anchor="t"/>
          <a:lstStyle/>
          <a:p>
            <a:pPr algn="ctr"/>
            <a:r>
              <a:rPr lang="fr-FR" sz="1600" i="1">
                <a:latin typeface="Poppins"/>
                <a:cs typeface="Poppins"/>
              </a:rPr>
              <a:t>Point de Contact National</a:t>
            </a:r>
            <a:endParaRPr lang="fr-FR" sz="1600" i="1"/>
          </a:p>
          <a:p>
            <a:pPr algn="ctr"/>
            <a:r>
              <a:rPr lang="fr-FR" sz="1600">
                <a:latin typeface="Poppins"/>
                <a:cs typeface="Poppins"/>
              </a:rPr>
              <a:t>–</a:t>
            </a:r>
            <a:endParaRPr lang="fr-FR" sz="1600"/>
          </a:p>
          <a:p>
            <a:pPr algn="ctr"/>
            <a:r>
              <a:rPr lang="fr-FR" sz="1600">
                <a:latin typeface="Poppins"/>
                <a:cs typeface="Poppins"/>
              </a:rPr>
              <a:t>Coordinateur EIC Accelerator</a:t>
            </a:r>
            <a:endParaRPr lang="fr-FR" sz="1600"/>
          </a:p>
        </p:txBody>
      </p:sp>
      <p:pic>
        <p:nvPicPr>
          <p:cNvPr id="5" name="Picture Placeholder 4" descr="ID Gorka.jpg">
            <a:extLst>
              <a:ext uri="{FF2B5EF4-FFF2-40B4-BE49-F238E27FC236}">
                <a16:creationId xmlns:a16="http://schemas.microsoft.com/office/drawing/2014/main" id="{1D23EDC4-A610-14DF-4568-09F9E0BE0089}"/>
              </a:ext>
            </a:extLst>
          </p:cNvPr>
          <p:cNvPicPr>
            <a:picLocks noGrp="1" noChangeAspect="1"/>
          </p:cNvPicPr>
          <p:nvPr>
            <p:ph type="pic" sz="quarter" idx="38"/>
          </p:nvPr>
        </p:nvPicPr>
        <p:blipFill>
          <a:blip r:embed="rId3"/>
          <a:stretch>
            <a:fillRect/>
          </a:stretch>
        </p:blipFill>
        <p:spPr>
          <a:xfrm>
            <a:off x="7202190" y="1622983"/>
            <a:ext cx="1962228" cy="1962228"/>
          </a:xfrm>
        </p:spPr>
      </p:pic>
    </p:spTree>
    <p:extLst>
      <p:ext uri="{BB962C8B-B14F-4D97-AF65-F5344CB8AC3E}">
        <p14:creationId xmlns:p14="http://schemas.microsoft.com/office/powerpoint/2010/main" val="965539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99531391" name="Espace réservé pour une image  1"/>
          <p:cNvPicPr/>
          <p:nvPr/>
        </p:nvPicPr>
        <p:blipFill>
          <a:blip r:embed="rId3"/>
          <a:srcRect t="16126" b="16126"/>
          <a:stretch/>
        </p:blipFill>
        <p:spPr bwMode="auto">
          <a:xfrm>
            <a:off x="431520" y="1481280"/>
            <a:ext cx="11256480" cy="4765920"/>
          </a:xfrm>
          <a:prstGeom prst="rect">
            <a:avLst/>
          </a:prstGeom>
          <a:ln>
            <a:noFill/>
          </a:ln>
        </p:spPr>
      </p:pic>
      <p:sp>
        <p:nvSpPr>
          <p:cNvPr id="592092672" name="TextShape 1"/>
          <p:cNvSpPr txBox="1"/>
          <p:nvPr/>
        </p:nvSpPr>
        <p:spPr bwMode="auto">
          <a:xfrm>
            <a:off x="1103520" y="1481280"/>
            <a:ext cx="10080480" cy="4765920"/>
          </a:xfrm>
          <a:prstGeom prst="rect">
            <a:avLst/>
          </a:prstGeom>
          <a:noFill/>
          <a:ln w="10080">
            <a:noFill/>
          </a:ln>
        </p:spPr>
        <p:txBody>
          <a:bodyPr lIns="0" tIns="0" rIns="0" bIns="480000" anchor="ctr">
            <a:noAutofit/>
          </a:bodyPr>
          <a:lstStyle/>
          <a:p>
            <a:pPr>
              <a:lnSpc>
                <a:spcPct val="90000"/>
              </a:lnSpc>
              <a:defRPr/>
            </a:pPr>
            <a:r>
              <a:rPr lang="fr-FR" sz="4333" b="1" spc="-1">
                <a:solidFill>
                  <a:srgbClr val="000091"/>
                </a:solidFill>
                <a:latin typeface="Arial"/>
              </a:rPr>
              <a:t>Conseil Européen de l’Innovation</a:t>
            </a:r>
            <a:endParaRPr sz="2400"/>
          </a:p>
          <a:p>
            <a:pPr>
              <a:lnSpc>
                <a:spcPct val="90000"/>
              </a:lnSpc>
              <a:defRPr/>
            </a:pPr>
            <a:r>
              <a:rPr lang="fr-FR" sz="4333" b="1" spc="-1">
                <a:solidFill>
                  <a:srgbClr val="000091"/>
                </a:solidFill>
                <a:latin typeface="Arial"/>
              </a:rPr>
              <a:t>EIC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54309547"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1700790928" name="CustomShape 3"/>
          <p:cNvSpPr/>
          <p:nvPr/>
        </p:nvSpPr>
        <p:spPr bwMode="auto">
          <a:xfrm>
            <a:off x="1536000" y="1503327"/>
            <a:ext cx="10410240" cy="4224731"/>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p>
            <a:pPr marL="5280">
              <a:defRPr/>
            </a:pPr>
            <a:r>
              <a:rPr lang="fr-FR" sz="3733" b="1" spc="-1">
                <a:solidFill>
                  <a:srgbClr val="000000"/>
                </a:solidFill>
                <a:latin typeface="Arial"/>
                <a:ea typeface="DejaVu Sans"/>
              </a:rPr>
              <a:t>Un constat</a:t>
            </a:r>
            <a:br>
              <a:rPr sz="3733"/>
            </a:br>
            <a:r>
              <a:rPr lang="fr-FR" sz="3200" spc="-1">
                <a:solidFill>
                  <a:srgbClr val="000091"/>
                </a:solidFill>
                <a:latin typeface="Arial"/>
              </a:rPr>
              <a:t>Recherche d’excellence en Europe</a:t>
            </a:r>
            <a:endParaRPr sz="2400"/>
          </a:p>
          <a:p>
            <a:pPr marL="5280">
              <a:defRPr/>
            </a:pPr>
            <a:r>
              <a:rPr lang="fr-FR" sz="3200" spc="-1">
                <a:solidFill>
                  <a:srgbClr val="000091"/>
                </a:solidFill>
                <a:latin typeface="Arial"/>
              </a:rPr>
              <a:t>Peu de sociétés valorisant les découvertes</a:t>
            </a:r>
            <a:endParaRPr lang="fr-FR" sz="3200" spc="-1">
              <a:latin typeface="Arial"/>
            </a:endParaRPr>
          </a:p>
          <a:p>
            <a:pPr marL="5280">
              <a:defRPr/>
            </a:pPr>
            <a:endParaRPr lang="fr-FR" sz="3200" spc="-1">
              <a:latin typeface="Arial"/>
            </a:endParaRPr>
          </a:p>
          <a:p>
            <a:pPr marL="5280">
              <a:defRPr/>
            </a:pPr>
            <a:r>
              <a:rPr lang="fr-FR" sz="3733" b="1" spc="-1">
                <a:solidFill>
                  <a:srgbClr val="000000"/>
                </a:solidFill>
                <a:latin typeface="Arial"/>
                <a:ea typeface="DejaVu Sans"/>
              </a:rPr>
              <a:t>Une réponse « structurelle »</a:t>
            </a:r>
            <a:br>
              <a:rPr sz="3733"/>
            </a:br>
            <a:r>
              <a:rPr lang="fr-FR" sz="3200" b="1" spc="-1">
                <a:solidFill>
                  <a:srgbClr val="FF0000"/>
                </a:solidFill>
                <a:latin typeface="Arial"/>
                <a:ea typeface="DejaVu Sans"/>
              </a:rPr>
              <a:t>Du financement de projets/sociétés</a:t>
            </a:r>
            <a:endParaRPr sz="2400"/>
          </a:p>
          <a:p>
            <a:pPr marL="5280">
              <a:defRPr/>
            </a:pPr>
            <a:r>
              <a:rPr lang="fr-FR" sz="3200" spc="-1">
                <a:solidFill>
                  <a:srgbClr val="000091"/>
                </a:solidFill>
                <a:latin typeface="Arial"/>
                <a:ea typeface="DejaVu Sans"/>
              </a:rPr>
              <a:t>De l’accompagnement de porteurs de projets</a:t>
            </a:r>
          </a:p>
          <a:p>
            <a:pPr marL="5280">
              <a:defRPr/>
            </a:pPr>
            <a:r>
              <a:rPr lang="fr-FR" sz="3200" spc="-1">
                <a:solidFill>
                  <a:srgbClr val="000091"/>
                </a:solidFill>
                <a:latin typeface="Arial"/>
              </a:rPr>
              <a:t>De l’animation d’écosystème</a:t>
            </a:r>
            <a:endParaRPr sz="2400"/>
          </a:p>
        </p:txBody>
      </p:sp>
      <p:sp>
        <p:nvSpPr>
          <p:cNvPr id="318418467"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Conseil Européen de l’Innovation</a:t>
            </a:r>
            <a:endParaRPr lang="fr-FR" sz="3200"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37530713"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1018934714" name="CustomShape 3"/>
          <p:cNvSpPr/>
          <p:nvPr/>
        </p:nvSpPr>
        <p:spPr bwMode="auto">
          <a:xfrm>
            <a:off x="1536000" y="1503327"/>
            <a:ext cx="10410240" cy="4224731"/>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p>
            <a:pPr marL="5280">
              <a:defRPr/>
            </a:pPr>
            <a:r>
              <a:rPr lang="fr-FR" sz="3733" b="1" spc="-1">
                <a:solidFill>
                  <a:srgbClr val="000000"/>
                </a:solidFill>
                <a:latin typeface="Arial"/>
                <a:ea typeface="DejaVu Sans"/>
              </a:rPr>
              <a:t>Un constat</a:t>
            </a:r>
            <a:br>
              <a:rPr sz="3733"/>
            </a:br>
            <a:r>
              <a:rPr lang="fr-FR" sz="3200" spc="-1">
                <a:solidFill>
                  <a:srgbClr val="000091"/>
                </a:solidFill>
                <a:latin typeface="Arial"/>
              </a:rPr>
              <a:t>Recherche d’excellence en Europe</a:t>
            </a:r>
            <a:endParaRPr sz="2400"/>
          </a:p>
          <a:p>
            <a:pPr marL="5280">
              <a:defRPr/>
            </a:pPr>
            <a:r>
              <a:rPr lang="fr-FR" sz="3200" spc="-1">
                <a:solidFill>
                  <a:srgbClr val="000091"/>
                </a:solidFill>
                <a:latin typeface="Arial"/>
              </a:rPr>
              <a:t>Peu de sociétés valorisant les découvertes</a:t>
            </a:r>
            <a:endParaRPr lang="fr-FR" sz="3200" spc="-1">
              <a:latin typeface="Arial"/>
            </a:endParaRPr>
          </a:p>
          <a:p>
            <a:pPr marL="5280">
              <a:defRPr/>
            </a:pPr>
            <a:endParaRPr lang="fr-FR" sz="3200" spc="-1">
              <a:latin typeface="Arial"/>
            </a:endParaRPr>
          </a:p>
          <a:p>
            <a:pPr marL="5280">
              <a:defRPr/>
            </a:pPr>
            <a:r>
              <a:rPr lang="fr-FR" sz="3733" b="1" spc="-1">
                <a:solidFill>
                  <a:srgbClr val="000000"/>
                </a:solidFill>
                <a:latin typeface="Arial"/>
                <a:ea typeface="DejaVu Sans"/>
              </a:rPr>
              <a:t>Une réponse « structurelle »</a:t>
            </a:r>
            <a:br>
              <a:rPr sz="3733"/>
            </a:br>
            <a:r>
              <a:rPr lang="fr-FR" sz="3200" b="1" spc="-1">
                <a:solidFill>
                  <a:srgbClr val="FF0000"/>
                </a:solidFill>
                <a:latin typeface="Arial"/>
                <a:ea typeface="DejaVu Sans"/>
              </a:rPr>
              <a:t>Du financement de projets/sociétés</a:t>
            </a:r>
            <a:endParaRPr sz="2400"/>
          </a:p>
          <a:p>
            <a:pPr marL="5280">
              <a:defRPr/>
            </a:pPr>
            <a:r>
              <a:rPr lang="fr-FR" sz="3200" spc="-1">
                <a:solidFill>
                  <a:srgbClr val="000091"/>
                </a:solidFill>
                <a:latin typeface="Arial"/>
                <a:ea typeface="DejaVu Sans"/>
              </a:rPr>
              <a:t>De l’accompagnement de porteurs de projets</a:t>
            </a:r>
          </a:p>
          <a:p>
            <a:pPr marL="5280">
              <a:defRPr/>
            </a:pPr>
            <a:r>
              <a:rPr lang="fr-FR" sz="3200" spc="-1">
                <a:solidFill>
                  <a:srgbClr val="000091"/>
                </a:solidFill>
                <a:latin typeface="Arial"/>
              </a:rPr>
              <a:t>De l’animation d’écosystème</a:t>
            </a:r>
            <a:endParaRPr sz="2400"/>
          </a:p>
        </p:txBody>
      </p:sp>
      <p:sp>
        <p:nvSpPr>
          <p:cNvPr id="785442350"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Conseil Européen de l’Innovation</a:t>
            </a:r>
            <a:endParaRPr lang="fr-FR" sz="3200" spc="-1">
              <a:latin typeface="Arial"/>
            </a:endParaRPr>
          </a:p>
        </p:txBody>
      </p:sp>
      <p:sp>
        <p:nvSpPr>
          <p:cNvPr id="2083278656" name="Rectangle : coins arrondis 1"/>
          <p:cNvSpPr/>
          <p:nvPr/>
        </p:nvSpPr>
        <p:spPr bwMode="auto">
          <a:xfrm>
            <a:off x="8763000" y="228036"/>
            <a:ext cx="3287485" cy="1219200"/>
          </a:xfrm>
          <a:prstGeom prst="roundRect">
            <a:avLst>
              <a:gd name="adj" fmla="val 16667"/>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b="1">
                <a:solidFill>
                  <a:schemeClr val="tx2"/>
                </a:solidFill>
              </a:rPr>
              <a:t>de la Deeptech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44327832" name="Group 3"/>
          <p:cNvGrpSpPr/>
          <p:nvPr/>
        </p:nvGrpSpPr>
        <p:grpSpPr bwMode="auto">
          <a:xfrm>
            <a:off x="775440" y="1535830"/>
            <a:ext cx="10641120" cy="677760"/>
            <a:chOff x="467640" y="2416320"/>
            <a:chExt cx="7980840" cy="508320"/>
          </a:xfrm>
        </p:grpSpPr>
        <p:grpSp>
          <p:nvGrpSpPr>
            <p:cNvPr id="4" name="Group 4"/>
            <p:cNvGrpSpPr/>
            <p:nvPr/>
          </p:nvGrpSpPr>
          <p:grpSpPr bwMode="auto">
            <a:xfrm>
              <a:off x="467640" y="2416320"/>
              <a:ext cx="7980840" cy="508320"/>
              <a:chOff x="467640" y="2416320"/>
              <a:chExt cx="7980840" cy="508320"/>
            </a:xfrm>
          </p:grpSpPr>
          <p:sp>
            <p:nvSpPr>
              <p:cNvPr id="21" name="CustomShape 5"/>
              <p:cNvSpPr/>
              <p:nvPr/>
            </p:nvSpPr>
            <p:spPr bwMode="auto">
              <a:xfrm>
                <a:off x="467640" y="2416320"/>
                <a:ext cx="1049400" cy="503280"/>
              </a:xfrm>
              <a:prstGeom prst="chevron">
                <a:avLst>
                  <a:gd name="adj" fmla="val 50000"/>
                </a:avLst>
              </a:prstGeom>
              <a:solidFill>
                <a:srgbClr val="C80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2" name="CustomShape 6"/>
              <p:cNvSpPr/>
              <p:nvPr/>
            </p:nvSpPr>
            <p:spPr bwMode="auto">
              <a:xfrm>
                <a:off x="1333440" y="2416320"/>
                <a:ext cx="1049400" cy="503280"/>
              </a:xfrm>
              <a:prstGeom prst="chevron">
                <a:avLst>
                  <a:gd name="adj" fmla="val 50000"/>
                </a:avLst>
              </a:prstGeom>
              <a:solidFill>
                <a:srgbClr val="F03C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3" name="CustomShape 7"/>
              <p:cNvSpPr/>
              <p:nvPr/>
            </p:nvSpPr>
            <p:spPr bwMode="auto">
              <a:xfrm>
                <a:off x="2199600" y="2416320"/>
                <a:ext cx="1049400" cy="503280"/>
              </a:xfrm>
              <a:prstGeom prst="chevron">
                <a:avLst>
                  <a:gd name="adj" fmla="val 50000"/>
                </a:avLst>
              </a:prstGeom>
              <a:solidFill>
                <a:srgbClr val="F078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4" name="CustomShape 8"/>
              <p:cNvSpPr/>
              <p:nvPr/>
            </p:nvSpPr>
            <p:spPr bwMode="auto">
              <a:xfrm>
                <a:off x="3065760" y="2416320"/>
                <a:ext cx="1049400" cy="503280"/>
              </a:xfrm>
              <a:prstGeom prst="chevron">
                <a:avLst>
                  <a:gd name="adj" fmla="val 50000"/>
                </a:avLst>
              </a:prstGeom>
              <a:solidFill>
                <a:srgbClr val="F0B4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5" name="CustomShape 9"/>
              <p:cNvSpPr/>
              <p:nvPr/>
            </p:nvSpPr>
            <p:spPr bwMode="auto">
              <a:xfrm>
                <a:off x="3931920" y="2416320"/>
                <a:ext cx="1049400" cy="503280"/>
              </a:xfrm>
              <a:prstGeom prst="chevron">
                <a:avLst>
                  <a:gd name="adj" fmla="val 50000"/>
                </a:avLst>
              </a:prstGeom>
              <a:solidFill>
                <a:srgbClr val="F0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6" name="CustomShape 10"/>
              <p:cNvSpPr/>
              <p:nvPr/>
            </p:nvSpPr>
            <p:spPr bwMode="auto">
              <a:xfrm>
                <a:off x="4797720" y="2416320"/>
                <a:ext cx="1049400" cy="503280"/>
              </a:xfrm>
              <a:prstGeom prst="chevron">
                <a:avLst>
                  <a:gd name="adj" fmla="val 50000"/>
                </a:avLst>
              </a:prstGeom>
              <a:solidFill>
                <a:srgbClr val="B4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7" name="CustomShape 11"/>
              <p:cNvSpPr/>
              <p:nvPr/>
            </p:nvSpPr>
            <p:spPr bwMode="auto">
              <a:xfrm>
                <a:off x="5663880" y="2416320"/>
                <a:ext cx="1049400" cy="503280"/>
              </a:xfrm>
              <a:prstGeom prst="chevron">
                <a:avLst>
                  <a:gd name="adj" fmla="val 50000"/>
                </a:avLst>
              </a:prstGeom>
              <a:solidFill>
                <a:srgbClr val="6FDE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8" name="CustomShape 12"/>
              <p:cNvSpPr/>
              <p:nvPr/>
            </p:nvSpPr>
            <p:spPr bwMode="auto">
              <a:xfrm>
                <a:off x="6530039" y="2416320"/>
                <a:ext cx="1049400" cy="503280"/>
              </a:xfrm>
              <a:prstGeom prst="chevron">
                <a:avLst>
                  <a:gd name="adj" fmla="val 50000"/>
                </a:avLst>
              </a:prstGeom>
              <a:solidFill>
                <a:srgbClr val="32D2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9" name="CustomShape 13"/>
              <p:cNvSpPr/>
              <p:nvPr/>
            </p:nvSpPr>
            <p:spPr bwMode="auto">
              <a:xfrm>
                <a:off x="7399080" y="2421360"/>
                <a:ext cx="1049400" cy="503280"/>
              </a:xfrm>
              <a:prstGeom prst="chevron">
                <a:avLst>
                  <a:gd name="adj" fmla="val 50000"/>
                </a:avLst>
              </a:prstGeom>
              <a:solidFill>
                <a:srgbClr val="00B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grpSp>
        <p:sp>
          <p:nvSpPr>
            <p:cNvPr id="5" name="CustomShape 23"/>
            <p:cNvSpPr/>
            <p:nvPr/>
          </p:nvSpPr>
          <p:spPr bwMode="auto">
            <a:xfrm>
              <a:off x="755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1</a:t>
              </a:r>
              <a:endParaRPr lang="fr-FR" sz="1600" spc="-1">
                <a:latin typeface="Arial"/>
              </a:endParaRPr>
            </a:p>
          </p:txBody>
        </p:sp>
        <p:sp>
          <p:nvSpPr>
            <p:cNvPr id="6" name="CustomShape 24"/>
            <p:cNvSpPr/>
            <p:nvPr/>
          </p:nvSpPr>
          <p:spPr bwMode="auto">
            <a:xfrm>
              <a:off x="1637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2</a:t>
              </a:r>
              <a:endParaRPr lang="fr-FR" sz="1600" spc="-1">
                <a:latin typeface="Arial"/>
              </a:endParaRPr>
            </a:p>
          </p:txBody>
        </p:sp>
        <p:sp>
          <p:nvSpPr>
            <p:cNvPr id="7" name="CustomShape 25"/>
            <p:cNvSpPr/>
            <p:nvPr/>
          </p:nvSpPr>
          <p:spPr bwMode="auto">
            <a:xfrm>
              <a:off x="2504519"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3</a:t>
              </a:r>
              <a:endParaRPr lang="fr-FR" sz="1600" spc="-1">
                <a:latin typeface="Arial"/>
              </a:endParaRPr>
            </a:p>
          </p:txBody>
        </p:sp>
        <p:sp>
          <p:nvSpPr>
            <p:cNvPr id="8" name="CustomShape 26"/>
            <p:cNvSpPr/>
            <p:nvPr/>
          </p:nvSpPr>
          <p:spPr bwMode="auto">
            <a:xfrm>
              <a:off x="336600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4</a:t>
              </a:r>
              <a:endParaRPr lang="fr-FR" sz="1600" spc="-1">
                <a:latin typeface="Arial"/>
              </a:endParaRPr>
            </a:p>
          </p:txBody>
        </p:sp>
        <p:sp>
          <p:nvSpPr>
            <p:cNvPr id="16" name="CustomShape 27"/>
            <p:cNvSpPr/>
            <p:nvPr/>
          </p:nvSpPr>
          <p:spPr bwMode="auto">
            <a:xfrm>
              <a:off x="6822360" y="2538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8</a:t>
              </a:r>
              <a:endParaRPr lang="fr-FR" sz="1600" spc="-1">
                <a:latin typeface="Arial"/>
              </a:endParaRPr>
            </a:p>
          </p:txBody>
        </p:sp>
        <p:sp>
          <p:nvSpPr>
            <p:cNvPr id="17" name="CustomShape 28"/>
            <p:cNvSpPr/>
            <p:nvPr/>
          </p:nvSpPr>
          <p:spPr bwMode="auto">
            <a:xfrm>
              <a:off x="423504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5</a:t>
              </a:r>
              <a:endParaRPr lang="fr-FR" sz="1600" spc="-1">
                <a:latin typeface="Arial"/>
              </a:endParaRPr>
            </a:p>
          </p:txBody>
        </p:sp>
        <p:sp>
          <p:nvSpPr>
            <p:cNvPr id="18" name="CustomShape 29"/>
            <p:cNvSpPr/>
            <p:nvPr/>
          </p:nvSpPr>
          <p:spPr bwMode="auto">
            <a:xfrm>
              <a:off x="5096880" y="25272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6</a:t>
              </a:r>
              <a:endParaRPr lang="fr-FR" sz="1600" spc="-1">
                <a:latin typeface="Arial"/>
              </a:endParaRPr>
            </a:p>
          </p:txBody>
        </p:sp>
        <p:sp>
          <p:nvSpPr>
            <p:cNvPr id="19" name="CustomShape 30"/>
            <p:cNvSpPr/>
            <p:nvPr/>
          </p:nvSpPr>
          <p:spPr bwMode="auto">
            <a:xfrm>
              <a:off x="5959080" y="253512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7</a:t>
              </a:r>
              <a:endParaRPr lang="fr-FR" sz="1600" spc="-1">
                <a:latin typeface="Arial"/>
              </a:endParaRPr>
            </a:p>
          </p:txBody>
        </p:sp>
        <p:sp>
          <p:nvSpPr>
            <p:cNvPr id="20" name="CustomShape 31"/>
            <p:cNvSpPr/>
            <p:nvPr/>
          </p:nvSpPr>
          <p:spPr bwMode="auto">
            <a:xfrm>
              <a:off x="7695360" y="25254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9</a:t>
              </a:r>
              <a:endParaRPr lang="fr-FR" sz="1600" spc="-1">
                <a:latin typeface="Arial"/>
              </a:endParaRPr>
            </a:p>
          </p:txBody>
        </p:sp>
      </p:grpSp>
      <p:sp>
        <p:nvSpPr>
          <p:cNvPr id="1892875421" name="Rectangle : coins arrondis 38"/>
          <p:cNvSpPr/>
          <p:nvPr/>
        </p:nvSpPr>
        <p:spPr bwMode="auto">
          <a:xfrm>
            <a:off x="730903" y="2790521"/>
            <a:ext cx="4581325" cy="671040"/>
          </a:xfrm>
          <a:prstGeom prst="roundRect">
            <a:avLst>
              <a:gd name="adj" fmla="val 1666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Pathfinder</a:t>
            </a:r>
          </a:p>
        </p:txBody>
      </p:sp>
      <p:sp>
        <p:nvSpPr>
          <p:cNvPr id="1191432830" name="Rectangle : coins arrondis 39"/>
          <p:cNvSpPr/>
          <p:nvPr/>
        </p:nvSpPr>
        <p:spPr bwMode="auto">
          <a:xfrm>
            <a:off x="4121027" y="3590053"/>
            <a:ext cx="3582733" cy="671040"/>
          </a:xfrm>
          <a:prstGeom prst="roundRect">
            <a:avLst>
              <a:gd name="adj" fmla="val 1666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Transition</a:t>
            </a:r>
            <a:endParaRPr sz="2400"/>
          </a:p>
        </p:txBody>
      </p:sp>
      <p:sp>
        <p:nvSpPr>
          <p:cNvPr id="955369180" name="Rectangle : coins arrondis 40"/>
          <p:cNvSpPr/>
          <p:nvPr/>
        </p:nvSpPr>
        <p:spPr bwMode="auto">
          <a:xfrm>
            <a:off x="6548880" y="2790521"/>
            <a:ext cx="4581325" cy="671040"/>
          </a:xfrm>
          <a:prstGeom prst="roundRect">
            <a:avLst>
              <a:gd name="adj" fmla="val 1666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Accélérateur</a:t>
            </a:r>
            <a:endParaRPr sz="2400"/>
          </a:p>
        </p:txBody>
      </p:sp>
      <p:sp>
        <p:nvSpPr>
          <p:cNvPr id="1569050008" name="Rectangle : coins arrondis 41"/>
          <p:cNvSpPr/>
          <p:nvPr/>
        </p:nvSpPr>
        <p:spPr bwMode="auto">
          <a:xfrm>
            <a:off x="5218032" y="4407789"/>
            <a:ext cx="3884928" cy="671040"/>
          </a:xfrm>
          <a:prstGeom prst="roundRect">
            <a:avLst>
              <a:gd name="adj" fmla="val 16667"/>
            </a:avLst>
          </a:prstGeom>
          <a:noFill/>
          <a:ln>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accent3"/>
                </a:solidFill>
              </a:rPr>
              <a:t>EIC Advanced Innovation Challenges</a:t>
            </a:r>
            <a:endParaRPr sz="2400"/>
          </a:p>
        </p:txBody>
      </p:sp>
      <p:sp>
        <p:nvSpPr>
          <p:cNvPr id="76714775" name="Rectangle : coins arrondis 42"/>
          <p:cNvSpPr/>
          <p:nvPr/>
        </p:nvSpPr>
        <p:spPr bwMode="auto">
          <a:xfrm>
            <a:off x="8588828" y="5265916"/>
            <a:ext cx="3309256" cy="671040"/>
          </a:xfrm>
          <a:prstGeom prst="roundRect">
            <a:avLst>
              <a:gd name="adj" fmla="val 16667"/>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STEP Scale Up</a:t>
            </a:r>
            <a:endParaRPr sz="2400"/>
          </a:p>
        </p:txBody>
      </p:sp>
      <p:sp>
        <p:nvSpPr>
          <p:cNvPr id="15891720"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Les dispositifs de l’EIC</a:t>
            </a:r>
            <a:endParaRPr lang="fr-FR" sz="3200"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00138718" name="Group 3"/>
          <p:cNvGrpSpPr/>
          <p:nvPr/>
        </p:nvGrpSpPr>
        <p:grpSpPr bwMode="auto">
          <a:xfrm>
            <a:off x="775440" y="1535830"/>
            <a:ext cx="10641120" cy="677760"/>
            <a:chOff x="467640" y="2416320"/>
            <a:chExt cx="7980840" cy="508320"/>
          </a:xfrm>
        </p:grpSpPr>
        <p:grpSp>
          <p:nvGrpSpPr>
            <p:cNvPr id="4" name="Group 4"/>
            <p:cNvGrpSpPr/>
            <p:nvPr/>
          </p:nvGrpSpPr>
          <p:grpSpPr bwMode="auto">
            <a:xfrm>
              <a:off x="467640" y="2416320"/>
              <a:ext cx="7980840" cy="508320"/>
              <a:chOff x="467640" y="2416320"/>
              <a:chExt cx="7980840" cy="508320"/>
            </a:xfrm>
          </p:grpSpPr>
          <p:sp>
            <p:nvSpPr>
              <p:cNvPr id="21" name="CustomShape 5"/>
              <p:cNvSpPr/>
              <p:nvPr/>
            </p:nvSpPr>
            <p:spPr bwMode="auto">
              <a:xfrm>
                <a:off x="467640" y="2416320"/>
                <a:ext cx="1049400" cy="503280"/>
              </a:xfrm>
              <a:prstGeom prst="chevron">
                <a:avLst>
                  <a:gd name="adj" fmla="val 50000"/>
                </a:avLst>
              </a:prstGeom>
              <a:solidFill>
                <a:srgbClr val="C80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2" name="CustomShape 6"/>
              <p:cNvSpPr/>
              <p:nvPr/>
            </p:nvSpPr>
            <p:spPr bwMode="auto">
              <a:xfrm>
                <a:off x="1333440" y="2416320"/>
                <a:ext cx="1049400" cy="503280"/>
              </a:xfrm>
              <a:prstGeom prst="chevron">
                <a:avLst>
                  <a:gd name="adj" fmla="val 50000"/>
                </a:avLst>
              </a:prstGeom>
              <a:solidFill>
                <a:srgbClr val="F03C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3" name="CustomShape 7"/>
              <p:cNvSpPr/>
              <p:nvPr/>
            </p:nvSpPr>
            <p:spPr bwMode="auto">
              <a:xfrm>
                <a:off x="2199600" y="2416320"/>
                <a:ext cx="1049400" cy="503280"/>
              </a:xfrm>
              <a:prstGeom prst="chevron">
                <a:avLst>
                  <a:gd name="adj" fmla="val 50000"/>
                </a:avLst>
              </a:prstGeom>
              <a:solidFill>
                <a:srgbClr val="F078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4" name="CustomShape 8"/>
              <p:cNvSpPr/>
              <p:nvPr/>
            </p:nvSpPr>
            <p:spPr bwMode="auto">
              <a:xfrm>
                <a:off x="3065760" y="2416320"/>
                <a:ext cx="1049400" cy="503280"/>
              </a:xfrm>
              <a:prstGeom prst="chevron">
                <a:avLst>
                  <a:gd name="adj" fmla="val 50000"/>
                </a:avLst>
              </a:prstGeom>
              <a:solidFill>
                <a:srgbClr val="F0B4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5" name="CustomShape 9"/>
              <p:cNvSpPr/>
              <p:nvPr/>
            </p:nvSpPr>
            <p:spPr bwMode="auto">
              <a:xfrm>
                <a:off x="3931920" y="2416320"/>
                <a:ext cx="1049400" cy="503280"/>
              </a:xfrm>
              <a:prstGeom prst="chevron">
                <a:avLst>
                  <a:gd name="adj" fmla="val 50000"/>
                </a:avLst>
              </a:prstGeom>
              <a:solidFill>
                <a:srgbClr val="F0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6" name="CustomShape 10"/>
              <p:cNvSpPr/>
              <p:nvPr/>
            </p:nvSpPr>
            <p:spPr bwMode="auto">
              <a:xfrm>
                <a:off x="4797720" y="2416320"/>
                <a:ext cx="1049400" cy="503280"/>
              </a:xfrm>
              <a:prstGeom prst="chevron">
                <a:avLst>
                  <a:gd name="adj" fmla="val 50000"/>
                </a:avLst>
              </a:prstGeom>
              <a:solidFill>
                <a:srgbClr val="B4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7" name="CustomShape 11"/>
              <p:cNvSpPr/>
              <p:nvPr/>
            </p:nvSpPr>
            <p:spPr bwMode="auto">
              <a:xfrm>
                <a:off x="5663880" y="2416320"/>
                <a:ext cx="1049400" cy="503280"/>
              </a:xfrm>
              <a:prstGeom prst="chevron">
                <a:avLst>
                  <a:gd name="adj" fmla="val 50000"/>
                </a:avLst>
              </a:prstGeom>
              <a:solidFill>
                <a:srgbClr val="6FDE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8" name="CustomShape 12"/>
              <p:cNvSpPr/>
              <p:nvPr/>
            </p:nvSpPr>
            <p:spPr bwMode="auto">
              <a:xfrm>
                <a:off x="6530039" y="2416320"/>
                <a:ext cx="1049400" cy="503280"/>
              </a:xfrm>
              <a:prstGeom prst="chevron">
                <a:avLst>
                  <a:gd name="adj" fmla="val 50000"/>
                </a:avLst>
              </a:prstGeom>
              <a:solidFill>
                <a:srgbClr val="32D2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9" name="CustomShape 13"/>
              <p:cNvSpPr/>
              <p:nvPr/>
            </p:nvSpPr>
            <p:spPr bwMode="auto">
              <a:xfrm>
                <a:off x="7399080" y="2421360"/>
                <a:ext cx="1049400" cy="503280"/>
              </a:xfrm>
              <a:prstGeom prst="chevron">
                <a:avLst>
                  <a:gd name="adj" fmla="val 50000"/>
                </a:avLst>
              </a:prstGeom>
              <a:solidFill>
                <a:srgbClr val="00B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grpSp>
        <p:sp>
          <p:nvSpPr>
            <p:cNvPr id="5" name="CustomShape 23"/>
            <p:cNvSpPr/>
            <p:nvPr/>
          </p:nvSpPr>
          <p:spPr bwMode="auto">
            <a:xfrm>
              <a:off x="755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1</a:t>
              </a:r>
              <a:endParaRPr lang="fr-FR" sz="1600" spc="-1">
                <a:latin typeface="Arial"/>
              </a:endParaRPr>
            </a:p>
          </p:txBody>
        </p:sp>
        <p:sp>
          <p:nvSpPr>
            <p:cNvPr id="6" name="CustomShape 24"/>
            <p:cNvSpPr/>
            <p:nvPr/>
          </p:nvSpPr>
          <p:spPr bwMode="auto">
            <a:xfrm>
              <a:off x="1637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2</a:t>
              </a:r>
              <a:endParaRPr lang="fr-FR" sz="1600" spc="-1">
                <a:latin typeface="Arial"/>
              </a:endParaRPr>
            </a:p>
          </p:txBody>
        </p:sp>
        <p:sp>
          <p:nvSpPr>
            <p:cNvPr id="7" name="CustomShape 25"/>
            <p:cNvSpPr/>
            <p:nvPr/>
          </p:nvSpPr>
          <p:spPr bwMode="auto">
            <a:xfrm>
              <a:off x="2504519"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3</a:t>
              </a:r>
              <a:endParaRPr lang="fr-FR" sz="1600" spc="-1">
                <a:latin typeface="Arial"/>
              </a:endParaRPr>
            </a:p>
          </p:txBody>
        </p:sp>
        <p:sp>
          <p:nvSpPr>
            <p:cNvPr id="8" name="CustomShape 26"/>
            <p:cNvSpPr/>
            <p:nvPr/>
          </p:nvSpPr>
          <p:spPr bwMode="auto">
            <a:xfrm>
              <a:off x="336600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4</a:t>
              </a:r>
              <a:endParaRPr lang="fr-FR" sz="1600" spc="-1">
                <a:latin typeface="Arial"/>
              </a:endParaRPr>
            </a:p>
          </p:txBody>
        </p:sp>
        <p:sp>
          <p:nvSpPr>
            <p:cNvPr id="16" name="CustomShape 27"/>
            <p:cNvSpPr/>
            <p:nvPr/>
          </p:nvSpPr>
          <p:spPr bwMode="auto">
            <a:xfrm>
              <a:off x="6822360" y="2538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8</a:t>
              </a:r>
              <a:endParaRPr lang="fr-FR" sz="1600" spc="-1">
                <a:latin typeface="Arial"/>
              </a:endParaRPr>
            </a:p>
          </p:txBody>
        </p:sp>
        <p:sp>
          <p:nvSpPr>
            <p:cNvPr id="17" name="CustomShape 28"/>
            <p:cNvSpPr/>
            <p:nvPr/>
          </p:nvSpPr>
          <p:spPr bwMode="auto">
            <a:xfrm>
              <a:off x="423504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5</a:t>
              </a:r>
              <a:endParaRPr lang="fr-FR" sz="1600" spc="-1">
                <a:latin typeface="Arial"/>
              </a:endParaRPr>
            </a:p>
          </p:txBody>
        </p:sp>
        <p:sp>
          <p:nvSpPr>
            <p:cNvPr id="18" name="CustomShape 29"/>
            <p:cNvSpPr/>
            <p:nvPr/>
          </p:nvSpPr>
          <p:spPr bwMode="auto">
            <a:xfrm>
              <a:off x="5096880" y="25272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6</a:t>
              </a:r>
              <a:endParaRPr lang="fr-FR" sz="1600" spc="-1">
                <a:latin typeface="Arial"/>
              </a:endParaRPr>
            </a:p>
          </p:txBody>
        </p:sp>
        <p:sp>
          <p:nvSpPr>
            <p:cNvPr id="19" name="CustomShape 30"/>
            <p:cNvSpPr/>
            <p:nvPr/>
          </p:nvSpPr>
          <p:spPr bwMode="auto">
            <a:xfrm>
              <a:off x="5959080" y="253512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7</a:t>
              </a:r>
              <a:endParaRPr lang="fr-FR" sz="1600" spc="-1">
                <a:latin typeface="Arial"/>
              </a:endParaRPr>
            </a:p>
          </p:txBody>
        </p:sp>
        <p:sp>
          <p:nvSpPr>
            <p:cNvPr id="20" name="CustomShape 31"/>
            <p:cNvSpPr/>
            <p:nvPr/>
          </p:nvSpPr>
          <p:spPr bwMode="auto">
            <a:xfrm>
              <a:off x="7695360" y="25254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9</a:t>
              </a:r>
              <a:endParaRPr lang="fr-FR" sz="1600" spc="-1">
                <a:latin typeface="Arial"/>
              </a:endParaRPr>
            </a:p>
          </p:txBody>
        </p:sp>
      </p:grpSp>
      <p:sp>
        <p:nvSpPr>
          <p:cNvPr id="1598748658" name="Rectangle : coins arrondis 38"/>
          <p:cNvSpPr/>
          <p:nvPr/>
        </p:nvSpPr>
        <p:spPr bwMode="auto">
          <a:xfrm>
            <a:off x="730903" y="2322436"/>
            <a:ext cx="4581325" cy="671040"/>
          </a:xfrm>
          <a:prstGeom prst="roundRect">
            <a:avLst>
              <a:gd name="adj" fmla="val 1666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Pathfinder</a:t>
            </a:r>
          </a:p>
        </p:txBody>
      </p:sp>
      <p:sp>
        <p:nvSpPr>
          <p:cNvPr id="2142159648" name="ZoneTexte 2"/>
          <p:cNvSpPr txBox="1"/>
          <p:nvPr/>
        </p:nvSpPr>
        <p:spPr bwMode="auto">
          <a:xfrm>
            <a:off x="107921" y="3036087"/>
            <a:ext cx="9605130" cy="3374642"/>
          </a:xfrm>
          <a:prstGeom prst="rect">
            <a:avLst/>
          </a:prstGeom>
          <a:noFill/>
        </p:spPr>
        <p:txBody>
          <a:bodyPr wrap="none" rtlCol="0">
            <a:spAutoFit/>
          </a:bodyPr>
          <a:lstStyle/>
          <a:p>
            <a:pPr>
              <a:defRPr/>
            </a:pPr>
            <a:r>
              <a:rPr lang="fr-FR" sz="2133" b="1"/>
              <a:t>Objectif</a:t>
            </a:r>
            <a:endParaRPr sz="2400"/>
          </a:p>
          <a:p>
            <a:pPr>
              <a:defRPr/>
            </a:pPr>
            <a:r>
              <a:rPr lang="fr-FR" sz="2133">
                <a:solidFill>
                  <a:schemeClr val="tx2"/>
                </a:solidFill>
              </a:rPr>
              <a:t>Support à la recherche appliquée pour atteindre le stade de prototype en laboratoire</a:t>
            </a:r>
            <a:endParaRPr sz="2400"/>
          </a:p>
          <a:p>
            <a:pPr>
              <a:defRPr/>
            </a:pPr>
            <a:endParaRPr lang="fr-FR" sz="2133" b="1"/>
          </a:p>
          <a:p>
            <a:pPr>
              <a:defRPr/>
            </a:pPr>
            <a:r>
              <a:rPr lang="fr-FR" sz="2133" b="1"/>
              <a:t>Financement</a:t>
            </a:r>
            <a:br>
              <a:rPr lang="fr-FR" sz="2133" b="1"/>
            </a:br>
            <a:r>
              <a:rPr lang="fr-FR" sz="2133">
                <a:solidFill>
                  <a:schemeClr val="tx2"/>
                </a:solidFill>
              </a:rPr>
              <a:t>Subvention jusqu’à 4 M€</a:t>
            </a:r>
            <a:br>
              <a:rPr lang="fr-FR" sz="2133"/>
            </a:br>
            <a:br>
              <a:rPr lang="fr-FR" sz="2133"/>
            </a:br>
            <a:r>
              <a:rPr lang="fr-FR" sz="2133" b="1"/>
              <a:t>Eligibilité</a:t>
            </a:r>
            <a:br>
              <a:rPr lang="fr-FR" sz="2133" b="1"/>
            </a:br>
            <a:r>
              <a:rPr lang="fr-FR" sz="2133">
                <a:solidFill>
                  <a:schemeClr val="tx2"/>
                </a:solidFill>
              </a:rPr>
              <a:t>PME/Start-up: Mono-bénéficiaire ou consortium</a:t>
            </a:r>
            <a:endParaRPr sz="2400"/>
          </a:p>
          <a:p>
            <a:pPr>
              <a:defRPr/>
            </a:pPr>
            <a:r>
              <a:rPr lang="fr-FR" sz="2133">
                <a:solidFill>
                  <a:schemeClr val="tx2"/>
                </a:solidFill>
              </a:rPr>
              <a:t>Autres catégories d’entreprise: Consortium</a:t>
            </a:r>
            <a:endParaRPr sz="2400"/>
          </a:p>
          <a:p>
            <a:pPr>
              <a:defRPr/>
            </a:pPr>
            <a:r>
              <a:rPr lang="fr-FR" sz="2133">
                <a:solidFill>
                  <a:schemeClr val="tx2"/>
                </a:solidFill>
              </a:rPr>
              <a:t>Secteur académique: Mono-bénéficiaire ou consortium</a:t>
            </a:r>
            <a:endParaRPr sz="2400"/>
          </a:p>
        </p:txBody>
      </p:sp>
      <p:sp>
        <p:nvSpPr>
          <p:cNvPr id="893486659"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EIC Pathfinder</a:t>
            </a:r>
            <a:endParaRPr lang="fr-FR" sz="3200"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79979512"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1264914306"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Lauréats régionaux</a:t>
            </a:r>
            <a:endParaRPr lang="fr-FR" sz="3200" spc="-1">
              <a:latin typeface="Arial"/>
            </a:endParaRPr>
          </a:p>
        </p:txBody>
      </p:sp>
      <p:pic>
        <p:nvPicPr>
          <p:cNvPr id="1610956303" name="Image 2" descr="Une image contenant Police, logo, Graphique, graphisme&#10;&#10;Le contenu généré par l’IA peut être incorrect."/>
          <p:cNvPicPr>
            <a:picLocks noChangeAspect="1"/>
          </p:cNvPicPr>
          <p:nvPr/>
        </p:nvPicPr>
        <p:blipFill>
          <a:blip r:embed="rId3"/>
          <a:srcRect t="35642" b="35090"/>
          <a:stretch/>
        </p:blipFill>
        <p:spPr bwMode="auto">
          <a:xfrm>
            <a:off x="9165760" y="1684740"/>
            <a:ext cx="2540000" cy="743405"/>
          </a:xfrm>
          <a:prstGeom prst="rect">
            <a:avLst/>
          </a:prstGeom>
        </p:spPr>
      </p:pic>
      <p:pic>
        <p:nvPicPr>
          <p:cNvPr id="862651533" name="Image 4" descr="Une image contenant logo, symbole, cercle, conception&#10;&#10;Le contenu généré par l’IA peut être incorrect."/>
          <p:cNvPicPr>
            <a:picLocks noChangeAspect="1"/>
          </p:cNvPicPr>
          <p:nvPr/>
        </p:nvPicPr>
        <p:blipFill>
          <a:blip r:embed="rId4"/>
          <a:stretch/>
        </p:blipFill>
        <p:spPr bwMode="auto">
          <a:xfrm>
            <a:off x="6344341" y="2159000"/>
            <a:ext cx="2540000" cy="2540000"/>
          </a:xfrm>
          <a:prstGeom prst="rect">
            <a:avLst/>
          </a:prstGeom>
        </p:spPr>
      </p:pic>
      <p:pic>
        <p:nvPicPr>
          <p:cNvPr id="1675733128" name="Image 6" descr="Une image contenant capture d’écran, Graphique, obscurité, noir&#10;&#10;Le contenu généré par l’IA peut être incorrect."/>
          <p:cNvPicPr>
            <a:picLocks noChangeAspect="1"/>
          </p:cNvPicPr>
          <p:nvPr/>
        </p:nvPicPr>
        <p:blipFill>
          <a:blip r:embed="rId5"/>
          <a:stretch/>
        </p:blipFill>
        <p:spPr bwMode="auto">
          <a:xfrm>
            <a:off x="8877781" y="3111702"/>
            <a:ext cx="2919463" cy="741269"/>
          </a:xfrm>
          <a:prstGeom prst="rect">
            <a:avLst/>
          </a:prstGeom>
        </p:spPr>
      </p:pic>
      <p:pic>
        <p:nvPicPr>
          <p:cNvPr id="137103649" name="Image 8" descr="Une image contenant texte, Police, Graphique, graphisme&#10;&#10;Le contenu généré par l’IA peut être incorrect."/>
          <p:cNvPicPr>
            <a:picLocks noChangeAspect="1"/>
          </p:cNvPicPr>
          <p:nvPr/>
        </p:nvPicPr>
        <p:blipFill>
          <a:blip r:embed="rId6"/>
          <a:stretch/>
        </p:blipFill>
        <p:spPr bwMode="auto">
          <a:xfrm>
            <a:off x="324527" y="4362624"/>
            <a:ext cx="2539999" cy="1035049"/>
          </a:xfrm>
          <a:prstGeom prst="rect">
            <a:avLst/>
          </a:prstGeom>
        </p:spPr>
      </p:pic>
      <p:pic>
        <p:nvPicPr>
          <p:cNvPr id="25589479" name="Image 10" descr="Une image contenant texte, Police, Graphique, graphisme&#10;&#10;Le contenu généré par l’IA peut être incorrect."/>
          <p:cNvPicPr>
            <a:picLocks noChangeAspect="1"/>
          </p:cNvPicPr>
          <p:nvPr/>
        </p:nvPicPr>
        <p:blipFill>
          <a:blip r:embed="rId7"/>
          <a:stretch/>
        </p:blipFill>
        <p:spPr bwMode="auto">
          <a:xfrm>
            <a:off x="3078206" y="3656532"/>
            <a:ext cx="1673511" cy="1987296"/>
          </a:xfrm>
          <a:prstGeom prst="rect">
            <a:avLst/>
          </a:prstGeom>
        </p:spPr>
      </p:pic>
      <p:pic>
        <p:nvPicPr>
          <p:cNvPr id="869245709" name="Image 12" descr="Une image contenant texte, Police, capture d’écran, logo&#10;&#10;Le contenu généré par l’IA peut être incorrect."/>
          <p:cNvPicPr>
            <a:picLocks noChangeAspect="1"/>
          </p:cNvPicPr>
          <p:nvPr/>
        </p:nvPicPr>
        <p:blipFill>
          <a:blip r:embed="rId8"/>
          <a:stretch/>
        </p:blipFill>
        <p:spPr bwMode="auto">
          <a:xfrm>
            <a:off x="292845" y="1785729"/>
            <a:ext cx="2399964" cy="1877972"/>
          </a:xfrm>
          <a:prstGeom prst="rect">
            <a:avLst/>
          </a:prstGeom>
        </p:spPr>
      </p:pic>
      <p:pic>
        <p:nvPicPr>
          <p:cNvPr id="775084069" name="Image 14" descr="Une image contenant Police, Graphique, logo, texte&#10;&#10;Le contenu généré par l’IA peut être incorrect."/>
          <p:cNvPicPr>
            <a:picLocks noChangeAspect="1"/>
          </p:cNvPicPr>
          <p:nvPr/>
        </p:nvPicPr>
        <p:blipFill>
          <a:blip r:embed="rId9"/>
          <a:stretch/>
        </p:blipFill>
        <p:spPr bwMode="auto">
          <a:xfrm>
            <a:off x="2825789" y="2247957"/>
            <a:ext cx="2594119" cy="953513"/>
          </a:xfrm>
          <a:prstGeom prst="rect">
            <a:avLst/>
          </a:prstGeom>
        </p:spPr>
      </p:pic>
      <p:pic>
        <p:nvPicPr>
          <p:cNvPr id="1901512738" name="Image 16" descr="Une image contenant Police, texte, blanc, conception&#10;&#10;Le contenu généré par l’IA peut être incorrect."/>
          <p:cNvPicPr>
            <a:picLocks noChangeAspect="1"/>
          </p:cNvPicPr>
          <p:nvPr/>
        </p:nvPicPr>
        <p:blipFill>
          <a:blip r:embed="rId10"/>
          <a:srcRect t="32031" b="36129"/>
          <a:stretch/>
        </p:blipFill>
        <p:spPr bwMode="auto">
          <a:xfrm>
            <a:off x="6262692" y="4538245"/>
            <a:ext cx="5806136" cy="970560"/>
          </a:xfrm>
          <a:prstGeom prst="rect">
            <a:avLst/>
          </a:prstGeom>
        </p:spPr>
      </p:pic>
      <p:pic>
        <p:nvPicPr>
          <p:cNvPr id="1129258603" name="Image 18" descr="Une image contenant Graphique, cercle, capture d’écran, Caractère coloré&#10;&#10;Le contenu généré par l’IA peut être incorrect."/>
          <p:cNvPicPr>
            <a:picLocks noChangeAspect="1"/>
          </p:cNvPicPr>
          <p:nvPr/>
        </p:nvPicPr>
        <p:blipFill>
          <a:blip r:embed="rId11"/>
          <a:stretch/>
        </p:blipFill>
        <p:spPr bwMode="auto">
          <a:xfrm>
            <a:off x="6857675" y="1590007"/>
            <a:ext cx="1739900" cy="8001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00729335" name="Group 3"/>
          <p:cNvGrpSpPr/>
          <p:nvPr/>
        </p:nvGrpSpPr>
        <p:grpSpPr bwMode="auto">
          <a:xfrm>
            <a:off x="775440" y="1535830"/>
            <a:ext cx="10641120" cy="677760"/>
            <a:chOff x="467640" y="2416320"/>
            <a:chExt cx="7980840" cy="508320"/>
          </a:xfrm>
        </p:grpSpPr>
        <p:grpSp>
          <p:nvGrpSpPr>
            <p:cNvPr id="4" name="Group 4"/>
            <p:cNvGrpSpPr/>
            <p:nvPr/>
          </p:nvGrpSpPr>
          <p:grpSpPr bwMode="auto">
            <a:xfrm>
              <a:off x="467640" y="2416320"/>
              <a:ext cx="7980840" cy="508320"/>
              <a:chOff x="467640" y="2416320"/>
              <a:chExt cx="7980840" cy="508320"/>
            </a:xfrm>
          </p:grpSpPr>
          <p:sp>
            <p:nvSpPr>
              <p:cNvPr id="21" name="CustomShape 5"/>
              <p:cNvSpPr/>
              <p:nvPr/>
            </p:nvSpPr>
            <p:spPr bwMode="auto">
              <a:xfrm>
                <a:off x="467640" y="2416320"/>
                <a:ext cx="1049400" cy="503280"/>
              </a:xfrm>
              <a:prstGeom prst="chevron">
                <a:avLst>
                  <a:gd name="adj" fmla="val 50000"/>
                </a:avLst>
              </a:prstGeom>
              <a:solidFill>
                <a:srgbClr val="C80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2" name="CustomShape 6"/>
              <p:cNvSpPr/>
              <p:nvPr/>
            </p:nvSpPr>
            <p:spPr bwMode="auto">
              <a:xfrm>
                <a:off x="1333440" y="2416320"/>
                <a:ext cx="1049400" cy="503280"/>
              </a:xfrm>
              <a:prstGeom prst="chevron">
                <a:avLst>
                  <a:gd name="adj" fmla="val 50000"/>
                </a:avLst>
              </a:prstGeom>
              <a:solidFill>
                <a:srgbClr val="F03C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3" name="CustomShape 7"/>
              <p:cNvSpPr/>
              <p:nvPr/>
            </p:nvSpPr>
            <p:spPr bwMode="auto">
              <a:xfrm>
                <a:off x="2199600" y="2416320"/>
                <a:ext cx="1049400" cy="503280"/>
              </a:xfrm>
              <a:prstGeom prst="chevron">
                <a:avLst>
                  <a:gd name="adj" fmla="val 50000"/>
                </a:avLst>
              </a:prstGeom>
              <a:solidFill>
                <a:srgbClr val="F078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4" name="CustomShape 8"/>
              <p:cNvSpPr/>
              <p:nvPr/>
            </p:nvSpPr>
            <p:spPr bwMode="auto">
              <a:xfrm>
                <a:off x="3065760" y="2416320"/>
                <a:ext cx="1049400" cy="503280"/>
              </a:xfrm>
              <a:prstGeom prst="chevron">
                <a:avLst>
                  <a:gd name="adj" fmla="val 50000"/>
                </a:avLst>
              </a:prstGeom>
              <a:solidFill>
                <a:srgbClr val="F0B4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5" name="CustomShape 9"/>
              <p:cNvSpPr/>
              <p:nvPr/>
            </p:nvSpPr>
            <p:spPr bwMode="auto">
              <a:xfrm>
                <a:off x="3931920" y="2416320"/>
                <a:ext cx="1049400" cy="503280"/>
              </a:xfrm>
              <a:prstGeom prst="chevron">
                <a:avLst>
                  <a:gd name="adj" fmla="val 50000"/>
                </a:avLst>
              </a:prstGeom>
              <a:solidFill>
                <a:srgbClr val="F0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6" name="CustomShape 10"/>
              <p:cNvSpPr/>
              <p:nvPr/>
            </p:nvSpPr>
            <p:spPr bwMode="auto">
              <a:xfrm>
                <a:off x="4797720" y="2416320"/>
                <a:ext cx="1049400" cy="503280"/>
              </a:xfrm>
              <a:prstGeom prst="chevron">
                <a:avLst>
                  <a:gd name="adj" fmla="val 50000"/>
                </a:avLst>
              </a:prstGeom>
              <a:solidFill>
                <a:srgbClr val="B4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7" name="CustomShape 11"/>
              <p:cNvSpPr/>
              <p:nvPr/>
            </p:nvSpPr>
            <p:spPr bwMode="auto">
              <a:xfrm>
                <a:off x="5663880" y="2416320"/>
                <a:ext cx="1049400" cy="503280"/>
              </a:xfrm>
              <a:prstGeom prst="chevron">
                <a:avLst>
                  <a:gd name="adj" fmla="val 50000"/>
                </a:avLst>
              </a:prstGeom>
              <a:solidFill>
                <a:srgbClr val="6FDE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8" name="CustomShape 12"/>
              <p:cNvSpPr/>
              <p:nvPr/>
            </p:nvSpPr>
            <p:spPr bwMode="auto">
              <a:xfrm>
                <a:off x="6530039" y="2416320"/>
                <a:ext cx="1049400" cy="503280"/>
              </a:xfrm>
              <a:prstGeom prst="chevron">
                <a:avLst>
                  <a:gd name="adj" fmla="val 50000"/>
                </a:avLst>
              </a:prstGeom>
              <a:solidFill>
                <a:srgbClr val="32D2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9" name="CustomShape 13"/>
              <p:cNvSpPr/>
              <p:nvPr/>
            </p:nvSpPr>
            <p:spPr bwMode="auto">
              <a:xfrm>
                <a:off x="7399080" y="2421360"/>
                <a:ext cx="1049400" cy="503280"/>
              </a:xfrm>
              <a:prstGeom prst="chevron">
                <a:avLst>
                  <a:gd name="adj" fmla="val 50000"/>
                </a:avLst>
              </a:prstGeom>
              <a:solidFill>
                <a:srgbClr val="00B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grpSp>
        <p:sp>
          <p:nvSpPr>
            <p:cNvPr id="5" name="CustomShape 23"/>
            <p:cNvSpPr/>
            <p:nvPr/>
          </p:nvSpPr>
          <p:spPr bwMode="auto">
            <a:xfrm>
              <a:off x="755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1</a:t>
              </a:r>
              <a:endParaRPr lang="fr-FR" sz="1600" spc="-1">
                <a:latin typeface="Arial"/>
              </a:endParaRPr>
            </a:p>
          </p:txBody>
        </p:sp>
        <p:sp>
          <p:nvSpPr>
            <p:cNvPr id="6" name="CustomShape 24"/>
            <p:cNvSpPr/>
            <p:nvPr/>
          </p:nvSpPr>
          <p:spPr bwMode="auto">
            <a:xfrm>
              <a:off x="1637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2</a:t>
              </a:r>
              <a:endParaRPr lang="fr-FR" sz="1600" spc="-1">
                <a:latin typeface="Arial"/>
              </a:endParaRPr>
            </a:p>
          </p:txBody>
        </p:sp>
        <p:sp>
          <p:nvSpPr>
            <p:cNvPr id="7" name="CustomShape 25"/>
            <p:cNvSpPr/>
            <p:nvPr/>
          </p:nvSpPr>
          <p:spPr bwMode="auto">
            <a:xfrm>
              <a:off x="2504519"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3</a:t>
              </a:r>
              <a:endParaRPr lang="fr-FR" sz="1600" spc="-1">
                <a:latin typeface="Arial"/>
              </a:endParaRPr>
            </a:p>
          </p:txBody>
        </p:sp>
        <p:sp>
          <p:nvSpPr>
            <p:cNvPr id="8" name="CustomShape 26"/>
            <p:cNvSpPr/>
            <p:nvPr/>
          </p:nvSpPr>
          <p:spPr bwMode="auto">
            <a:xfrm>
              <a:off x="336600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4</a:t>
              </a:r>
              <a:endParaRPr lang="fr-FR" sz="1600" spc="-1">
                <a:latin typeface="Arial"/>
              </a:endParaRPr>
            </a:p>
          </p:txBody>
        </p:sp>
        <p:sp>
          <p:nvSpPr>
            <p:cNvPr id="16" name="CustomShape 27"/>
            <p:cNvSpPr/>
            <p:nvPr/>
          </p:nvSpPr>
          <p:spPr bwMode="auto">
            <a:xfrm>
              <a:off x="6822360" y="2538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8</a:t>
              </a:r>
              <a:endParaRPr lang="fr-FR" sz="1600" spc="-1">
                <a:latin typeface="Arial"/>
              </a:endParaRPr>
            </a:p>
          </p:txBody>
        </p:sp>
        <p:sp>
          <p:nvSpPr>
            <p:cNvPr id="17" name="CustomShape 28"/>
            <p:cNvSpPr/>
            <p:nvPr/>
          </p:nvSpPr>
          <p:spPr bwMode="auto">
            <a:xfrm>
              <a:off x="423504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5</a:t>
              </a:r>
              <a:endParaRPr lang="fr-FR" sz="1600" spc="-1">
                <a:latin typeface="Arial"/>
              </a:endParaRPr>
            </a:p>
          </p:txBody>
        </p:sp>
        <p:sp>
          <p:nvSpPr>
            <p:cNvPr id="18" name="CustomShape 29"/>
            <p:cNvSpPr/>
            <p:nvPr/>
          </p:nvSpPr>
          <p:spPr bwMode="auto">
            <a:xfrm>
              <a:off x="5096880" y="25272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6</a:t>
              </a:r>
              <a:endParaRPr lang="fr-FR" sz="1600" spc="-1">
                <a:latin typeface="Arial"/>
              </a:endParaRPr>
            </a:p>
          </p:txBody>
        </p:sp>
        <p:sp>
          <p:nvSpPr>
            <p:cNvPr id="19" name="CustomShape 30"/>
            <p:cNvSpPr/>
            <p:nvPr/>
          </p:nvSpPr>
          <p:spPr bwMode="auto">
            <a:xfrm>
              <a:off x="5959080" y="253512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7</a:t>
              </a:r>
              <a:endParaRPr lang="fr-FR" sz="1600" spc="-1">
                <a:latin typeface="Arial"/>
              </a:endParaRPr>
            </a:p>
          </p:txBody>
        </p:sp>
        <p:sp>
          <p:nvSpPr>
            <p:cNvPr id="20" name="CustomShape 31"/>
            <p:cNvSpPr/>
            <p:nvPr/>
          </p:nvSpPr>
          <p:spPr bwMode="auto">
            <a:xfrm>
              <a:off x="7695360" y="25254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9</a:t>
              </a:r>
              <a:endParaRPr lang="fr-FR" sz="1600" spc="-1">
                <a:latin typeface="Arial"/>
              </a:endParaRPr>
            </a:p>
          </p:txBody>
        </p:sp>
      </p:grpSp>
      <p:sp>
        <p:nvSpPr>
          <p:cNvPr id="182516488" name="Rectangle : coins arrondis 39"/>
          <p:cNvSpPr/>
          <p:nvPr/>
        </p:nvSpPr>
        <p:spPr bwMode="auto">
          <a:xfrm>
            <a:off x="4121027" y="2327312"/>
            <a:ext cx="3582733" cy="671040"/>
          </a:xfrm>
          <a:prstGeom prst="roundRect">
            <a:avLst>
              <a:gd name="adj" fmla="val 1666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Transition</a:t>
            </a:r>
            <a:endParaRPr sz="2400"/>
          </a:p>
        </p:txBody>
      </p:sp>
      <p:sp>
        <p:nvSpPr>
          <p:cNvPr id="2002564385" name="ZoneTexte 2"/>
          <p:cNvSpPr txBox="1"/>
          <p:nvPr/>
        </p:nvSpPr>
        <p:spPr bwMode="auto">
          <a:xfrm>
            <a:off x="107911" y="3036087"/>
            <a:ext cx="10719345" cy="3374642"/>
          </a:xfrm>
          <a:prstGeom prst="rect">
            <a:avLst/>
          </a:prstGeom>
          <a:noFill/>
        </p:spPr>
        <p:txBody>
          <a:bodyPr wrap="none" rtlCol="0">
            <a:spAutoFit/>
          </a:bodyPr>
          <a:lstStyle/>
          <a:p>
            <a:pPr>
              <a:defRPr/>
            </a:pPr>
            <a:r>
              <a:rPr lang="fr-FR" sz="2133" b="1"/>
              <a:t>Objectif</a:t>
            </a:r>
            <a:endParaRPr sz="2400"/>
          </a:p>
          <a:p>
            <a:pPr>
              <a:defRPr/>
            </a:pPr>
            <a:r>
              <a:rPr lang="fr-FR" sz="2133">
                <a:solidFill>
                  <a:schemeClr val="tx2"/>
                </a:solidFill>
              </a:rPr>
              <a:t>Passer du laboratoire au prototype « réel » (</a:t>
            </a:r>
            <a:r>
              <a:rPr lang="fr-FR" sz="2133">
                <a:solidFill>
                  <a:schemeClr val="bg2"/>
                </a:solidFill>
              </a:rPr>
              <a:t>en valorisant de la recherche déjà financé par l’UE</a:t>
            </a:r>
            <a:r>
              <a:rPr lang="fr-FR" sz="2133">
                <a:solidFill>
                  <a:schemeClr val="tx2"/>
                </a:solidFill>
              </a:rPr>
              <a:t>)</a:t>
            </a:r>
            <a:endParaRPr sz="2400"/>
          </a:p>
          <a:p>
            <a:pPr>
              <a:defRPr/>
            </a:pPr>
            <a:endParaRPr lang="fr-FR" sz="2133" b="1"/>
          </a:p>
          <a:p>
            <a:pPr>
              <a:defRPr/>
            </a:pPr>
            <a:r>
              <a:rPr lang="fr-FR" sz="2133" b="1"/>
              <a:t>Financement</a:t>
            </a:r>
            <a:br>
              <a:rPr lang="fr-FR" sz="2133" b="1"/>
            </a:br>
            <a:r>
              <a:rPr lang="fr-FR" sz="2133">
                <a:solidFill>
                  <a:schemeClr val="tx2"/>
                </a:solidFill>
              </a:rPr>
              <a:t>Subvention jusqu’à 2,5 M€</a:t>
            </a:r>
            <a:br>
              <a:rPr lang="fr-FR" sz="2133"/>
            </a:br>
            <a:br>
              <a:rPr lang="fr-FR" sz="2133"/>
            </a:br>
            <a:r>
              <a:rPr lang="fr-FR" sz="2133" b="1"/>
              <a:t>Eligibilité</a:t>
            </a:r>
            <a:br>
              <a:rPr lang="fr-FR" sz="2133" b="1"/>
            </a:br>
            <a:r>
              <a:rPr lang="fr-FR" sz="2133">
                <a:solidFill>
                  <a:schemeClr val="tx2"/>
                </a:solidFill>
              </a:rPr>
              <a:t>PME/Start-up: Mono-bénéficiaire ou consortium</a:t>
            </a:r>
            <a:endParaRPr sz="2400"/>
          </a:p>
          <a:p>
            <a:pPr>
              <a:defRPr/>
            </a:pPr>
            <a:r>
              <a:rPr lang="fr-FR" sz="2133">
                <a:solidFill>
                  <a:schemeClr val="tx2"/>
                </a:solidFill>
              </a:rPr>
              <a:t>Autres catégories d’entreprise: Consortium</a:t>
            </a:r>
            <a:endParaRPr sz="2400"/>
          </a:p>
          <a:p>
            <a:pPr>
              <a:defRPr/>
            </a:pPr>
            <a:r>
              <a:rPr lang="fr-FR" sz="2133">
                <a:solidFill>
                  <a:schemeClr val="tx2"/>
                </a:solidFill>
              </a:rPr>
              <a:t>Secteur académique: Mono-bénéficiaire ou consortium</a:t>
            </a:r>
            <a:endParaRPr sz="2400"/>
          </a:p>
        </p:txBody>
      </p:sp>
      <p:sp>
        <p:nvSpPr>
          <p:cNvPr id="1673883088"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EIC Transition</a:t>
            </a:r>
            <a:endParaRPr lang="fr-FR" sz="3200"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29831233"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1353017505"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Lauréats régionaux</a:t>
            </a:r>
            <a:endParaRPr lang="fr-FR" sz="3200" spc="-1">
              <a:latin typeface="Arial"/>
            </a:endParaRPr>
          </a:p>
        </p:txBody>
      </p:sp>
      <p:pic>
        <p:nvPicPr>
          <p:cNvPr id="1607907564" name="Image 3" descr="Une image contenant capture d’écran, Graphique, graphisme, ligne&#10;&#10;Le contenu généré par l’IA peut être incorrect."/>
          <p:cNvPicPr>
            <a:picLocks noChangeAspect="1"/>
          </p:cNvPicPr>
          <p:nvPr/>
        </p:nvPicPr>
        <p:blipFill>
          <a:blip r:embed="rId3"/>
          <a:stretch/>
        </p:blipFill>
        <p:spPr bwMode="auto">
          <a:xfrm>
            <a:off x="1001193" y="2702597"/>
            <a:ext cx="3222759" cy="1544323"/>
          </a:xfrm>
          <a:prstGeom prst="rect">
            <a:avLst/>
          </a:prstGeom>
        </p:spPr>
      </p:pic>
      <p:pic>
        <p:nvPicPr>
          <p:cNvPr id="859504728" name="Image 5" descr="Une image contenant Police, texte, logo, Graphique&#10;&#10;Le contenu généré par l’IA peut être incorrect."/>
          <p:cNvPicPr>
            <a:picLocks noChangeAspect="1"/>
          </p:cNvPicPr>
          <p:nvPr/>
        </p:nvPicPr>
        <p:blipFill>
          <a:blip r:embed="rId4"/>
          <a:stretch/>
        </p:blipFill>
        <p:spPr bwMode="auto">
          <a:xfrm>
            <a:off x="5798608" y="2621700"/>
            <a:ext cx="5907153" cy="170611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40886806" name="Group 3"/>
          <p:cNvGrpSpPr/>
          <p:nvPr/>
        </p:nvGrpSpPr>
        <p:grpSpPr bwMode="auto">
          <a:xfrm>
            <a:off x="775440" y="1535830"/>
            <a:ext cx="10641120" cy="677760"/>
            <a:chOff x="467640" y="2416320"/>
            <a:chExt cx="7980840" cy="508320"/>
          </a:xfrm>
        </p:grpSpPr>
        <p:grpSp>
          <p:nvGrpSpPr>
            <p:cNvPr id="4" name="Group 4"/>
            <p:cNvGrpSpPr/>
            <p:nvPr/>
          </p:nvGrpSpPr>
          <p:grpSpPr bwMode="auto">
            <a:xfrm>
              <a:off x="467640" y="2416320"/>
              <a:ext cx="7980840" cy="508320"/>
              <a:chOff x="467640" y="2416320"/>
              <a:chExt cx="7980840" cy="508320"/>
            </a:xfrm>
          </p:grpSpPr>
          <p:sp>
            <p:nvSpPr>
              <p:cNvPr id="21" name="CustomShape 5"/>
              <p:cNvSpPr/>
              <p:nvPr/>
            </p:nvSpPr>
            <p:spPr bwMode="auto">
              <a:xfrm>
                <a:off x="467640" y="2416320"/>
                <a:ext cx="1049400" cy="503280"/>
              </a:xfrm>
              <a:prstGeom prst="chevron">
                <a:avLst>
                  <a:gd name="adj" fmla="val 50000"/>
                </a:avLst>
              </a:prstGeom>
              <a:solidFill>
                <a:srgbClr val="C80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2" name="CustomShape 6"/>
              <p:cNvSpPr/>
              <p:nvPr/>
            </p:nvSpPr>
            <p:spPr bwMode="auto">
              <a:xfrm>
                <a:off x="1333440" y="2416320"/>
                <a:ext cx="1049400" cy="503280"/>
              </a:xfrm>
              <a:prstGeom prst="chevron">
                <a:avLst>
                  <a:gd name="adj" fmla="val 50000"/>
                </a:avLst>
              </a:prstGeom>
              <a:solidFill>
                <a:srgbClr val="F03C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3" name="CustomShape 7"/>
              <p:cNvSpPr/>
              <p:nvPr/>
            </p:nvSpPr>
            <p:spPr bwMode="auto">
              <a:xfrm>
                <a:off x="2199600" y="2416320"/>
                <a:ext cx="1049400" cy="503280"/>
              </a:xfrm>
              <a:prstGeom prst="chevron">
                <a:avLst>
                  <a:gd name="adj" fmla="val 50000"/>
                </a:avLst>
              </a:prstGeom>
              <a:solidFill>
                <a:srgbClr val="F078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4" name="CustomShape 8"/>
              <p:cNvSpPr/>
              <p:nvPr/>
            </p:nvSpPr>
            <p:spPr bwMode="auto">
              <a:xfrm>
                <a:off x="3065760" y="2416320"/>
                <a:ext cx="1049400" cy="503280"/>
              </a:xfrm>
              <a:prstGeom prst="chevron">
                <a:avLst>
                  <a:gd name="adj" fmla="val 50000"/>
                </a:avLst>
              </a:prstGeom>
              <a:solidFill>
                <a:srgbClr val="F0B4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5" name="CustomShape 9"/>
              <p:cNvSpPr/>
              <p:nvPr/>
            </p:nvSpPr>
            <p:spPr bwMode="auto">
              <a:xfrm>
                <a:off x="3931920" y="2416320"/>
                <a:ext cx="1049400" cy="503280"/>
              </a:xfrm>
              <a:prstGeom prst="chevron">
                <a:avLst>
                  <a:gd name="adj" fmla="val 50000"/>
                </a:avLst>
              </a:prstGeom>
              <a:solidFill>
                <a:srgbClr val="F0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6" name="CustomShape 10"/>
              <p:cNvSpPr/>
              <p:nvPr/>
            </p:nvSpPr>
            <p:spPr bwMode="auto">
              <a:xfrm>
                <a:off x="4797720" y="2416320"/>
                <a:ext cx="1049400" cy="503280"/>
              </a:xfrm>
              <a:prstGeom prst="chevron">
                <a:avLst>
                  <a:gd name="adj" fmla="val 50000"/>
                </a:avLst>
              </a:prstGeom>
              <a:solidFill>
                <a:srgbClr val="B4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7" name="CustomShape 11"/>
              <p:cNvSpPr/>
              <p:nvPr/>
            </p:nvSpPr>
            <p:spPr bwMode="auto">
              <a:xfrm>
                <a:off x="5663880" y="2416320"/>
                <a:ext cx="1049400" cy="503280"/>
              </a:xfrm>
              <a:prstGeom prst="chevron">
                <a:avLst>
                  <a:gd name="adj" fmla="val 50000"/>
                </a:avLst>
              </a:prstGeom>
              <a:solidFill>
                <a:srgbClr val="6FDE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8" name="CustomShape 12"/>
              <p:cNvSpPr/>
              <p:nvPr/>
            </p:nvSpPr>
            <p:spPr bwMode="auto">
              <a:xfrm>
                <a:off x="6530039" y="2416320"/>
                <a:ext cx="1049400" cy="503280"/>
              </a:xfrm>
              <a:prstGeom prst="chevron">
                <a:avLst>
                  <a:gd name="adj" fmla="val 50000"/>
                </a:avLst>
              </a:prstGeom>
              <a:solidFill>
                <a:srgbClr val="32D2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9" name="CustomShape 13"/>
              <p:cNvSpPr/>
              <p:nvPr/>
            </p:nvSpPr>
            <p:spPr bwMode="auto">
              <a:xfrm>
                <a:off x="7399080" y="2421360"/>
                <a:ext cx="1049400" cy="503280"/>
              </a:xfrm>
              <a:prstGeom prst="chevron">
                <a:avLst>
                  <a:gd name="adj" fmla="val 50000"/>
                </a:avLst>
              </a:prstGeom>
              <a:solidFill>
                <a:srgbClr val="00B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grpSp>
        <p:sp>
          <p:nvSpPr>
            <p:cNvPr id="5" name="CustomShape 23"/>
            <p:cNvSpPr/>
            <p:nvPr/>
          </p:nvSpPr>
          <p:spPr bwMode="auto">
            <a:xfrm>
              <a:off x="755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1</a:t>
              </a:r>
              <a:endParaRPr lang="fr-FR" sz="1600" spc="-1">
                <a:latin typeface="Arial"/>
              </a:endParaRPr>
            </a:p>
          </p:txBody>
        </p:sp>
        <p:sp>
          <p:nvSpPr>
            <p:cNvPr id="6" name="CustomShape 24"/>
            <p:cNvSpPr/>
            <p:nvPr/>
          </p:nvSpPr>
          <p:spPr bwMode="auto">
            <a:xfrm>
              <a:off x="1637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2</a:t>
              </a:r>
              <a:endParaRPr lang="fr-FR" sz="1600" spc="-1">
                <a:latin typeface="Arial"/>
              </a:endParaRPr>
            </a:p>
          </p:txBody>
        </p:sp>
        <p:sp>
          <p:nvSpPr>
            <p:cNvPr id="7" name="CustomShape 25"/>
            <p:cNvSpPr/>
            <p:nvPr/>
          </p:nvSpPr>
          <p:spPr bwMode="auto">
            <a:xfrm>
              <a:off x="2504519"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3</a:t>
              </a:r>
              <a:endParaRPr lang="fr-FR" sz="1600" spc="-1">
                <a:latin typeface="Arial"/>
              </a:endParaRPr>
            </a:p>
          </p:txBody>
        </p:sp>
        <p:sp>
          <p:nvSpPr>
            <p:cNvPr id="8" name="CustomShape 26"/>
            <p:cNvSpPr/>
            <p:nvPr/>
          </p:nvSpPr>
          <p:spPr bwMode="auto">
            <a:xfrm>
              <a:off x="336600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4</a:t>
              </a:r>
              <a:endParaRPr lang="fr-FR" sz="1600" spc="-1">
                <a:latin typeface="Arial"/>
              </a:endParaRPr>
            </a:p>
          </p:txBody>
        </p:sp>
        <p:sp>
          <p:nvSpPr>
            <p:cNvPr id="16" name="CustomShape 27"/>
            <p:cNvSpPr/>
            <p:nvPr/>
          </p:nvSpPr>
          <p:spPr bwMode="auto">
            <a:xfrm>
              <a:off x="6822360" y="2538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8</a:t>
              </a:r>
              <a:endParaRPr lang="fr-FR" sz="1600" spc="-1">
                <a:latin typeface="Arial"/>
              </a:endParaRPr>
            </a:p>
          </p:txBody>
        </p:sp>
        <p:sp>
          <p:nvSpPr>
            <p:cNvPr id="17" name="CustomShape 28"/>
            <p:cNvSpPr/>
            <p:nvPr/>
          </p:nvSpPr>
          <p:spPr bwMode="auto">
            <a:xfrm>
              <a:off x="423504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5</a:t>
              </a:r>
              <a:endParaRPr lang="fr-FR" sz="1600" spc="-1">
                <a:latin typeface="Arial"/>
              </a:endParaRPr>
            </a:p>
          </p:txBody>
        </p:sp>
        <p:sp>
          <p:nvSpPr>
            <p:cNvPr id="18" name="CustomShape 29"/>
            <p:cNvSpPr/>
            <p:nvPr/>
          </p:nvSpPr>
          <p:spPr bwMode="auto">
            <a:xfrm>
              <a:off x="5096880" y="25272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6</a:t>
              </a:r>
              <a:endParaRPr lang="fr-FR" sz="1600" spc="-1">
                <a:latin typeface="Arial"/>
              </a:endParaRPr>
            </a:p>
          </p:txBody>
        </p:sp>
        <p:sp>
          <p:nvSpPr>
            <p:cNvPr id="19" name="CustomShape 30"/>
            <p:cNvSpPr/>
            <p:nvPr/>
          </p:nvSpPr>
          <p:spPr bwMode="auto">
            <a:xfrm>
              <a:off x="5959080" y="253512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7</a:t>
              </a:r>
              <a:endParaRPr lang="fr-FR" sz="1600" spc="-1">
                <a:latin typeface="Arial"/>
              </a:endParaRPr>
            </a:p>
          </p:txBody>
        </p:sp>
        <p:sp>
          <p:nvSpPr>
            <p:cNvPr id="20" name="CustomShape 31"/>
            <p:cNvSpPr/>
            <p:nvPr/>
          </p:nvSpPr>
          <p:spPr bwMode="auto">
            <a:xfrm>
              <a:off x="7695360" y="25254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9</a:t>
              </a:r>
              <a:endParaRPr lang="fr-FR" sz="1600" spc="-1">
                <a:latin typeface="Arial"/>
              </a:endParaRPr>
            </a:p>
          </p:txBody>
        </p:sp>
      </p:grpSp>
      <p:sp>
        <p:nvSpPr>
          <p:cNvPr id="428459364" name="ZoneTexte 2"/>
          <p:cNvSpPr txBox="1"/>
          <p:nvPr/>
        </p:nvSpPr>
        <p:spPr bwMode="auto">
          <a:xfrm>
            <a:off x="107911" y="3036087"/>
            <a:ext cx="9352047" cy="3374642"/>
          </a:xfrm>
          <a:prstGeom prst="rect">
            <a:avLst/>
          </a:prstGeom>
          <a:noFill/>
        </p:spPr>
        <p:txBody>
          <a:bodyPr wrap="none" rtlCol="0">
            <a:spAutoFit/>
          </a:bodyPr>
          <a:lstStyle/>
          <a:p>
            <a:pPr>
              <a:defRPr/>
            </a:pPr>
            <a:r>
              <a:rPr lang="fr-FR" sz="2133" b="1"/>
              <a:t>Objectif</a:t>
            </a:r>
            <a:endParaRPr sz="2400"/>
          </a:p>
          <a:p>
            <a:pPr>
              <a:defRPr/>
            </a:pPr>
            <a:r>
              <a:rPr lang="fr-FR" sz="2133">
                <a:solidFill>
                  <a:schemeClr val="tx2"/>
                </a:solidFill>
              </a:rPr>
              <a:t>Faciliter l’adoption par le marché d’innovation de rupture avec une approche ARPA</a:t>
            </a:r>
            <a:endParaRPr sz="2400"/>
          </a:p>
          <a:p>
            <a:pPr>
              <a:defRPr/>
            </a:pPr>
            <a:endParaRPr lang="fr-FR" sz="2133" b="1">
              <a:solidFill>
                <a:schemeClr val="tx2"/>
              </a:solidFill>
            </a:endParaRPr>
          </a:p>
          <a:p>
            <a:pPr>
              <a:defRPr/>
            </a:pPr>
            <a:r>
              <a:rPr lang="fr-FR" sz="2133" b="1"/>
              <a:t>Financement</a:t>
            </a:r>
            <a:br>
              <a:rPr lang="fr-FR" sz="2133" b="1"/>
            </a:br>
            <a:r>
              <a:rPr lang="fr-FR" sz="2133">
                <a:solidFill>
                  <a:schemeClr val="tx2"/>
                </a:solidFill>
              </a:rPr>
              <a:t>Subvention jusqu’à 2,8 M€</a:t>
            </a:r>
            <a:br>
              <a:rPr lang="fr-FR" sz="2133"/>
            </a:br>
            <a:br>
              <a:rPr lang="fr-FR" sz="2133"/>
            </a:br>
            <a:r>
              <a:rPr lang="fr-FR" sz="2133" b="1"/>
              <a:t>Eligibilité</a:t>
            </a:r>
            <a:br>
              <a:rPr lang="fr-FR" sz="2133" b="1"/>
            </a:br>
            <a:r>
              <a:rPr lang="fr-FR" sz="2133">
                <a:solidFill>
                  <a:schemeClr val="tx2"/>
                </a:solidFill>
              </a:rPr>
              <a:t>PME/Start-up: Mono-bénéficiaire ou consortium</a:t>
            </a:r>
            <a:endParaRPr sz="2400"/>
          </a:p>
          <a:p>
            <a:pPr>
              <a:defRPr/>
            </a:pPr>
            <a:r>
              <a:rPr lang="fr-FR" sz="2133">
                <a:solidFill>
                  <a:schemeClr val="tx2"/>
                </a:solidFill>
              </a:rPr>
              <a:t>Autres catégories d’entreprise: Consortium</a:t>
            </a:r>
            <a:endParaRPr sz="2400"/>
          </a:p>
          <a:p>
            <a:pPr>
              <a:defRPr/>
            </a:pPr>
            <a:r>
              <a:rPr lang="fr-FR" sz="2133">
                <a:solidFill>
                  <a:schemeClr val="tx2"/>
                </a:solidFill>
              </a:rPr>
              <a:t>Secteur académique: Mono-bénéficiaire ou consortium</a:t>
            </a:r>
            <a:endParaRPr sz="2400"/>
          </a:p>
        </p:txBody>
      </p:sp>
      <p:sp>
        <p:nvSpPr>
          <p:cNvPr id="107657753" name="Rectangle : coins arrondis 9"/>
          <p:cNvSpPr/>
          <p:nvPr/>
        </p:nvSpPr>
        <p:spPr bwMode="auto">
          <a:xfrm>
            <a:off x="5218032" y="2328619"/>
            <a:ext cx="3884928" cy="671040"/>
          </a:xfrm>
          <a:prstGeom prst="roundRect">
            <a:avLst>
              <a:gd name="adj" fmla="val 16667"/>
            </a:avLst>
          </a:prstGeom>
          <a:noFill/>
          <a:ln>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accent3"/>
                </a:solidFill>
              </a:rPr>
              <a:t>EIC Advanced Innovation Challenges</a:t>
            </a:r>
            <a:endParaRPr sz="2400"/>
          </a:p>
        </p:txBody>
      </p:sp>
      <p:sp>
        <p:nvSpPr>
          <p:cNvPr id="1512597316" name="CustomShape 4"/>
          <p:cNvSpPr/>
          <p:nvPr/>
        </p:nvSpPr>
        <p:spPr bwMode="auto">
          <a:xfrm>
            <a:off x="4239600" y="644640"/>
            <a:ext cx="74661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EIC Advanced Innovation Challenges</a:t>
            </a:r>
            <a:endParaRPr lang="fr-FR" sz="3200"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51383854" name="Group 3"/>
          <p:cNvGrpSpPr/>
          <p:nvPr/>
        </p:nvGrpSpPr>
        <p:grpSpPr bwMode="auto">
          <a:xfrm>
            <a:off x="775440" y="1535830"/>
            <a:ext cx="10641120" cy="677760"/>
            <a:chOff x="467640" y="2416320"/>
            <a:chExt cx="7980840" cy="508320"/>
          </a:xfrm>
        </p:grpSpPr>
        <p:grpSp>
          <p:nvGrpSpPr>
            <p:cNvPr id="4" name="Group 4"/>
            <p:cNvGrpSpPr/>
            <p:nvPr/>
          </p:nvGrpSpPr>
          <p:grpSpPr bwMode="auto">
            <a:xfrm>
              <a:off x="467640" y="2416320"/>
              <a:ext cx="7980840" cy="508320"/>
              <a:chOff x="467640" y="2416320"/>
              <a:chExt cx="7980840" cy="508320"/>
            </a:xfrm>
          </p:grpSpPr>
          <p:sp>
            <p:nvSpPr>
              <p:cNvPr id="21" name="CustomShape 5"/>
              <p:cNvSpPr/>
              <p:nvPr/>
            </p:nvSpPr>
            <p:spPr bwMode="auto">
              <a:xfrm>
                <a:off x="467640" y="2416320"/>
                <a:ext cx="1049400" cy="503280"/>
              </a:xfrm>
              <a:prstGeom prst="chevron">
                <a:avLst>
                  <a:gd name="adj" fmla="val 50000"/>
                </a:avLst>
              </a:prstGeom>
              <a:solidFill>
                <a:srgbClr val="C80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2" name="CustomShape 6"/>
              <p:cNvSpPr/>
              <p:nvPr/>
            </p:nvSpPr>
            <p:spPr bwMode="auto">
              <a:xfrm>
                <a:off x="1333440" y="2416320"/>
                <a:ext cx="1049400" cy="503280"/>
              </a:xfrm>
              <a:prstGeom prst="chevron">
                <a:avLst>
                  <a:gd name="adj" fmla="val 50000"/>
                </a:avLst>
              </a:prstGeom>
              <a:solidFill>
                <a:srgbClr val="F03C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3" name="CustomShape 7"/>
              <p:cNvSpPr/>
              <p:nvPr/>
            </p:nvSpPr>
            <p:spPr bwMode="auto">
              <a:xfrm>
                <a:off x="2199600" y="2416320"/>
                <a:ext cx="1049400" cy="503280"/>
              </a:xfrm>
              <a:prstGeom prst="chevron">
                <a:avLst>
                  <a:gd name="adj" fmla="val 50000"/>
                </a:avLst>
              </a:prstGeom>
              <a:solidFill>
                <a:srgbClr val="F078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4" name="CustomShape 8"/>
              <p:cNvSpPr/>
              <p:nvPr/>
            </p:nvSpPr>
            <p:spPr bwMode="auto">
              <a:xfrm>
                <a:off x="3065760" y="2416320"/>
                <a:ext cx="1049400" cy="503280"/>
              </a:xfrm>
              <a:prstGeom prst="chevron">
                <a:avLst>
                  <a:gd name="adj" fmla="val 50000"/>
                </a:avLst>
              </a:prstGeom>
              <a:solidFill>
                <a:srgbClr val="F0B4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5" name="CustomShape 9"/>
              <p:cNvSpPr/>
              <p:nvPr/>
            </p:nvSpPr>
            <p:spPr bwMode="auto">
              <a:xfrm>
                <a:off x="3931920" y="2416320"/>
                <a:ext cx="1049400" cy="503280"/>
              </a:xfrm>
              <a:prstGeom prst="chevron">
                <a:avLst>
                  <a:gd name="adj" fmla="val 50000"/>
                </a:avLst>
              </a:prstGeom>
              <a:solidFill>
                <a:srgbClr val="F0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6" name="CustomShape 10"/>
              <p:cNvSpPr/>
              <p:nvPr/>
            </p:nvSpPr>
            <p:spPr bwMode="auto">
              <a:xfrm>
                <a:off x="4797720" y="2416320"/>
                <a:ext cx="1049400" cy="503280"/>
              </a:xfrm>
              <a:prstGeom prst="chevron">
                <a:avLst>
                  <a:gd name="adj" fmla="val 50000"/>
                </a:avLst>
              </a:prstGeom>
              <a:solidFill>
                <a:srgbClr val="B4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7" name="CustomShape 11"/>
              <p:cNvSpPr/>
              <p:nvPr/>
            </p:nvSpPr>
            <p:spPr bwMode="auto">
              <a:xfrm>
                <a:off x="5663880" y="2416320"/>
                <a:ext cx="1049400" cy="503280"/>
              </a:xfrm>
              <a:prstGeom prst="chevron">
                <a:avLst>
                  <a:gd name="adj" fmla="val 50000"/>
                </a:avLst>
              </a:prstGeom>
              <a:solidFill>
                <a:srgbClr val="6FDE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8" name="CustomShape 12"/>
              <p:cNvSpPr/>
              <p:nvPr/>
            </p:nvSpPr>
            <p:spPr bwMode="auto">
              <a:xfrm>
                <a:off x="6530039" y="2416320"/>
                <a:ext cx="1049400" cy="503280"/>
              </a:xfrm>
              <a:prstGeom prst="chevron">
                <a:avLst>
                  <a:gd name="adj" fmla="val 50000"/>
                </a:avLst>
              </a:prstGeom>
              <a:solidFill>
                <a:srgbClr val="32D2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9" name="CustomShape 13"/>
              <p:cNvSpPr/>
              <p:nvPr/>
            </p:nvSpPr>
            <p:spPr bwMode="auto">
              <a:xfrm>
                <a:off x="7399080" y="2421360"/>
                <a:ext cx="1049400" cy="503280"/>
              </a:xfrm>
              <a:prstGeom prst="chevron">
                <a:avLst>
                  <a:gd name="adj" fmla="val 50000"/>
                </a:avLst>
              </a:prstGeom>
              <a:solidFill>
                <a:srgbClr val="00B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grpSp>
        <p:sp>
          <p:nvSpPr>
            <p:cNvPr id="5" name="CustomShape 23"/>
            <p:cNvSpPr/>
            <p:nvPr/>
          </p:nvSpPr>
          <p:spPr bwMode="auto">
            <a:xfrm>
              <a:off x="755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1</a:t>
              </a:r>
              <a:endParaRPr lang="fr-FR" sz="1600" spc="-1">
                <a:latin typeface="Arial"/>
              </a:endParaRPr>
            </a:p>
          </p:txBody>
        </p:sp>
        <p:sp>
          <p:nvSpPr>
            <p:cNvPr id="6" name="CustomShape 24"/>
            <p:cNvSpPr/>
            <p:nvPr/>
          </p:nvSpPr>
          <p:spPr bwMode="auto">
            <a:xfrm>
              <a:off x="1637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2</a:t>
              </a:r>
              <a:endParaRPr lang="fr-FR" sz="1600" spc="-1">
                <a:latin typeface="Arial"/>
              </a:endParaRPr>
            </a:p>
          </p:txBody>
        </p:sp>
        <p:sp>
          <p:nvSpPr>
            <p:cNvPr id="7" name="CustomShape 25"/>
            <p:cNvSpPr/>
            <p:nvPr/>
          </p:nvSpPr>
          <p:spPr bwMode="auto">
            <a:xfrm>
              <a:off x="2504519"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3</a:t>
              </a:r>
              <a:endParaRPr lang="fr-FR" sz="1600" spc="-1">
                <a:latin typeface="Arial"/>
              </a:endParaRPr>
            </a:p>
          </p:txBody>
        </p:sp>
        <p:sp>
          <p:nvSpPr>
            <p:cNvPr id="8" name="CustomShape 26"/>
            <p:cNvSpPr/>
            <p:nvPr/>
          </p:nvSpPr>
          <p:spPr bwMode="auto">
            <a:xfrm>
              <a:off x="336600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4</a:t>
              </a:r>
              <a:endParaRPr lang="fr-FR" sz="1600" spc="-1">
                <a:latin typeface="Arial"/>
              </a:endParaRPr>
            </a:p>
          </p:txBody>
        </p:sp>
        <p:sp>
          <p:nvSpPr>
            <p:cNvPr id="16" name="CustomShape 27"/>
            <p:cNvSpPr/>
            <p:nvPr/>
          </p:nvSpPr>
          <p:spPr bwMode="auto">
            <a:xfrm>
              <a:off x="6822360" y="2538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8</a:t>
              </a:r>
              <a:endParaRPr lang="fr-FR" sz="1600" spc="-1">
                <a:latin typeface="Arial"/>
              </a:endParaRPr>
            </a:p>
          </p:txBody>
        </p:sp>
        <p:sp>
          <p:nvSpPr>
            <p:cNvPr id="17" name="CustomShape 28"/>
            <p:cNvSpPr/>
            <p:nvPr/>
          </p:nvSpPr>
          <p:spPr bwMode="auto">
            <a:xfrm>
              <a:off x="423504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5</a:t>
              </a:r>
              <a:endParaRPr lang="fr-FR" sz="1600" spc="-1">
                <a:latin typeface="Arial"/>
              </a:endParaRPr>
            </a:p>
          </p:txBody>
        </p:sp>
        <p:sp>
          <p:nvSpPr>
            <p:cNvPr id="18" name="CustomShape 29"/>
            <p:cNvSpPr/>
            <p:nvPr/>
          </p:nvSpPr>
          <p:spPr bwMode="auto">
            <a:xfrm>
              <a:off x="5096880" y="25272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6</a:t>
              </a:r>
              <a:endParaRPr lang="fr-FR" sz="1600" spc="-1">
                <a:latin typeface="Arial"/>
              </a:endParaRPr>
            </a:p>
          </p:txBody>
        </p:sp>
        <p:sp>
          <p:nvSpPr>
            <p:cNvPr id="19" name="CustomShape 30"/>
            <p:cNvSpPr/>
            <p:nvPr/>
          </p:nvSpPr>
          <p:spPr bwMode="auto">
            <a:xfrm>
              <a:off x="5959080" y="253512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7</a:t>
              </a:r>
              <a:endParaRPr lang="fr-FR" sz="1600" spc="-1">
                <a:latin typeface="Arial"/>
              </a:endParaRPr>
            </a:p>
          </p:txBody>
        </p:sp>
        <p:sp>
          <p:nvSpPr>
            <p:cNvPr id="20" name="CustomShape 31"/>
            <p:cNvSpPr/>
            <p:nvPr/>
          </p:nvSpPr>
          <p:spPr bwMode="auto">
            <a:xfrm>
              <a:off x="7695360" y="25254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9</a:t>
              </a:r>
              <a:endParaRPr lang="fr-FR" sz="1600" spc="-1">
                <a:latin typeface="Arial"/>
              </a:endParaRPr>
            </a:p>
          </p:txBody>
        </p:sp>
      </p:grpSp>
      <p:sp>
        <p:nvSpPr>
          <p:cNvPr id="650444098" name="ZoneTexte 2"/>
          <p:cNvSpPr txBox="1"/>
          <p:nvPr/>
        </p:nvSpPr>
        <p:spPr bwMode="auto">
          <a:xfrm>
            <a:off x="107911" y="3036088"/>
            <a:ext cx="10721397" cy="3046411"/>
          </a:xfrm>
          <a:prstGeom prst="rect">
            <a:avLst/>
          </a:prstGeom>
          <a:noFill/>
        </p:spPr>
        <p:txBody>
          <a:bodyPr wrap="none" rtlCol="0">
            <a:spAutoFit/>
          </a:bodyPr>
          <a:lstStyle/>
          <a:p>
            <a:pPr>
              <a:defRPr/>
            </a:pPr>
            <a:r>
              <a:rPr lang="fr-FR" sz="2133" b="1"/>
              <a:t>Objectif</a:t>
            </a:r>
            <a:endParaRPr sz="2400"/>
          </a:p>
          <a:p>
            <a:pPr>
              <a:defRPr/>
            </a:pPr>
            <a:r>
              <a:rPr lang="fr-FR" sz="2133">
                <a:solidFill>
                  <a:schemeClr val="tx2"/>
                </a:solidFill>
              </a:rPr>
              <a:t>Lever les derniers risques de développement technologique puis passer à la mise sur le marché</a:t>
            </a:r>
            <a:endParaRPr sz="2400"/>
          </a:p>
          <a:p>
            <a:pPr>
              <a:defRPr/>
            </a:pPr>
            <a:endParaRPr lang="fr-FR" sz="2133" b="1"/>
          </a:p>
          <a:p>
            <a:pPr>
              <a:defRPr/>
            </a:pPr>
            <a:r>
              <a:rPr lang="fr-FR" sz="2133" b="1"/>
              <a:t>Financement</a:t>
            </a:r>
            <a:br>
              <a:rPr lang="fr-FR" sz="2133" b="1"/>
            </a:br>
            <a:r>
              <a:rPr lang="fr-FR" sz="2133">
                <a:solidFill>
                  <a:schemeClr val="tx2"/>
                </a:solidFill>
              </a:rPr>
              <a:t>Subvention jusqu’à 2,5 M€</a:t>
            </a:r>
            <a:endParaRPr sz="2400"/>
          </a:p>
          <a:p>
            <a:pPr>
              <a:defRPr/>
            </a:pPr>
            <a:r>
              <a:rPr lang="fr-FR" sz="2133">
                <a:solidFill>
                  <a:schemeClr val="tx2"/>
                </a:solidFill>
              </a:rPr>
              <a:t>Investissement jusqu’à 10 M€</a:t>
            </a:r>
            <a:br>
              <a:rPr lang="fr-FR" sz="2133"/>
            </a:br>
            <a:br>
              <a:rPr lang="fr-FR" sz="2133"/>
            </a:br>
            <a:r>
              <a:rPr lang="fr-FR" sz="2133" b="1"/>
              <a:t>Eligibilité</a:t>
            </a:r>
            <a:br>
              <a:rPr lang="fr-FR" sz="2133" b="1"/>
            </a:br>
            <a:r>
              <a:rPr lang="fr-FR" sz="2133">
                <a:solidFill>
                  <a:schemeClr val="tx2"/>
                </a:solidFill>
              </a:rPr>
              <a:t>PME/Start-up/« Small mid-caps »: Mono-bénéficiaire</a:t>
            </a:r>
            <a:endParaRPr sz="2400"/>
          </a:p>
        </p:txBody>
      </p:sp>
      <p:sp>
        <p:nvSpPr>
          <p:cNvPr id="1518867531" name="Rectangle : coins arrondis 8"/>
          <p:cNvSpPr/>
          <p:nvPr/>
        </p:nvSpPr>
        <p:spPr bwMode="auto">
          <a:xfrm>
            <a:off x="6548880" y="2322436"/>
            <a:ext cx="4581325" cy="671040"/>
          </a:xfrm>
          <a:prstGeom prst="roundRect">
            <a:avLst>
              <a:gd name="adj" fmla="val 1666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Accélérateur</a:t>
            </a:r>
            <a:endParaRPr sz="2400"/>
          </a:p>
        </p:txBody>
      </p:sp>
      <p:sp>
        <p:nvSpPr>
          <p:cNvPr id="1243323976"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EIC Accélérateur</a:t>
            </a:r>
            <a:endParaRPr lang="fr-FR" sz="3200"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335DF49-1B5A-4216-B03C-482DC5B54493}"/>
              </a:ext>
            </a:extLst>
          </p:cNvPr>
          <p:cNvSpPr>
            <a:spLocks noGrp="1"/>
          </p:cNvSpPr>
          <p:nvPr>
            <p:ph type="body" sz="quarter" idx="13"/>
          </p:nvPr>
        </p:nvSpPr>
        <p:spPr>
          <a:xfrm>
            <a:off x="381000" y="680485"/>
            <a:ext cx="9167037" cy="5823058"/>
          </a:xfrm>
        </p:spPr>
        <p:txBody>
          <a:bodyPr/>
          <a:lstStyle/>
          <a:p>
            <a:endParaRPr lang="fr-BE" sz="3600" b="1" cap="all">
              <a:latin typeface="EC Square Sans Cond Pro" panose="020B0506040000020004" pitchFamily="34" charset="0"/>
            </a:endParaRPr>
          </a:p>
          <a:p>
            <a:endParaRPr lang="fr-BE" sz="3600" b="1" cap="all">
              <a:latin typeface="EC Square Sans Cond Pro" panose="020B0506040000020004" pitchFamily="34" charset="0"/>
            </a:endParaRPr>
          </a:p>
          <a:p>
            <a:r>
              <a:rPr lang="fr-BE" sz="3600" b="1" cap="all">
                <a:latin typeface="EC Square Sans Cond Pro" panose="020B0506040000020004" pitchFamily="34" charset="0"/>
              </a:rPr>
              <a:t>LES ENJEUX DE L’INNOVATION POUR L’EUROPE &amp; </a:t>
            </a:r>
            <a:r>
              <a:rPr lang="fr-FR" sz="3600" b="1" cap="all">
                <a:latin typeface="EC Square Sans Cond Pro" panose="020B0506040000020004" pitchFamily="34" charset="0"/>
              </a:rPr>
              <a:t>LE CONSEIL EUROPEEN DE L’INNOVATION (EIC) </a:t>
            </a:r>
          </a:p>
          <a:p>
            <a:endParaRPr lang="en-US" sz="3600" b="1" cap="all">
              <a:latin typeface="EC Square Sans Cond Pro" panose="020B0506040000020004" pitchFamily="34" charset="0"/>
            </a:endParaRPr>
          </a:p>
        </p:txBody>
      </p:sp>
      <p:sp>
        <p:nvSpPr>
          <p:cNvPr id="14" name="Text Placeholder 13">
            <a:extLst>
              <a:ext uri="{FF2B5EF4-FFF2-40B4-BE49-F238E27FC236}">
                <a16:creationId xmlns:a16="http://schemas.microsoft.com/office/drawing/2014/main" id="{1C3ECCB7-5160-4811-BB67-7F9401239EE6}"/>
              </a:ext>
            </a:extLst>
          </p:cNvPr>
          <p:cNvSpPr>
            <a:spLocks noGrp="1"/>
          </p:cNvSpPr>
          <p:nvPr>
            <p:ph type="body" sz="quarter" idx="14"/>
          </p:nvPr>
        </p:nvSpPr>
        <p:spPr>
          <a:xfrm>
            <a:off x="568608" y="5699051"/>
            <a:ext cx="9078913" cy="821216"/>
          </a:xfrm>
        </p:spPr>
        <p:txBody>
          <a:bodyPr/>
          <a:lstStyle/>
          <a:p>
            <a:r>
              <a:rPr lang="fr-BE" sz="2400"/>
              <a:t>Eric-Olivier PALLU (</a:t>
            </a:r>
            <a:r>
              <a:rPr lang="fr-BE" sz="2400" i="1"/>
              <a:t>Senior Policy Advisor,</a:t>
            </a:r>
            <a:r>
              <a:rPr lang="fr-BE" sz="2400"/>
              <a:t> EISMEA)</a:t>
            </a:r>
            <a:endParaRPr lang="en-GB" sz="2400"/>
          </a:p>
          <a:p>
            <a:endParaRPr lang="en-US"/>
          </a:p>
        </p:txBody>
      </p:sp>
      <p:sp>
        <p:nvSpPr>
          <p:cNvPr id="17" name="Text Placeholder 16">
            <a:extLst>
              <a:ext uri="{FF2B5EF4-FFF2-40B4-BE49-F238E27FC236}">
                <a16:creationId xmlns:a16="http://schemas.microsoft.com/office/drawing/2014/main" id="{1501BA86-01BB-43A6-90C8-91ED8FEB1631}"/>
              </a:ext>
            </a:extLst>
          </p:cNvPr>
          <p:cNvSpPr>
            <a:spLocks noGrp="1"/>
          </p:cNvSpPr>
          <p:nvPr>
            <p:ph type="body" sz="quarter" idx="15"/>
          </p:nvPr>
        </p:nvSpPr>
        <p:spPr>
          <a:xfrm>
            <a:off x="500064" y="3875314"/>
            <a:ext cx="7849280" cy="1037155"/>
          </a:xfrm>
        </p:spPr>
        <p:txBody>
          <a:bodyPr/>
          <a:lstStyle/>
          <a:p>
            <a:r>
              <a:rPr lang="fr-BE" sz="3200"/>
              <a:t>Club Innov Provence</a:t>
            </a:r>
          </a:p>
          <a:p>
            <a:r>
              <a:rPr lang="fr-BE" sz="3200"/>
              <a:t>10 Février 2026</a:t>
            </a:r>
          </a:p>
        </p:txBody>
      </p:sp>
    </p:spTree>
    <p:extLst>
      <p:ext uri="{BB962C8B-B14F-4D97-AF65-F5344CB8AC3E}">
        <p14:creationId xmlns:p14="http://schemas.microsoft.com/office/powerpoint/2010/main" val="1245408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96091915"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1047582566"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Lauréats régionaux</a:t>
            </a:r>
            <a:endParaRPr lang="fr-FR" sz="3200" spc="-1">
              <a:latin typeface="Arial"/>
            </a:endParaRPr>
          </a:p>
        </p:txBody>
      </p:sp>
      <p:pic>
        <p:nvPicPr>
          <p:cNvPr id="2007769938" name="Image 3" descr="Une image contenant texte, Police, Graphique, graphisme&#10;&#10;Le contenu généré par l’IA peut être incorrect."/>
          <p:cNvPicPr>
            <a:picLocks noChangeAspect="1"/>
          </p:cNvPicPr>
          <p:nvPr/>
        </p:nvPicPr>
        <p:blipFill>
          <a:blip r:embed="rId3"/>
          <a:stretch/>
        </p:blipFill>
        <p:spPr bwMode="auto">
          <a:xfrm>
            <a:off x="3726078" y="3093680"/>
            <a:ext cx="4988895" cy="1241555"/>
          </a:xfrm>
          <a:prstGeom prst="rect">
            <a:avLst/>
          </a:prstGeom>
        </p:spPr>
      </p:pic>
      <p:pic>
        <p:nvPicPr>
          <p:cNvPr id="856054959" name="Image 5" descr="Une image contenant texte, Police, logo, Graphique&#10;&#10;Le contenu généré par l’IA peut être incorrect."/>
          <p:cNvPicPr>
            <a:picLocks noChangeAspect="1"/>
          </p:cNvPicPr>
          <p:nvPr/>
        </p:nvPicPr>
        <p:blipFill>
          <a:blip r:embed="rId4"/>
          <a:stretch/>
        </p:blipFill>
        <p:spPr bwMode="auto">
          <a:xfrm>
            <a:off x="847325" y="4755782"/>
            <a:ext cx="4384676" cy="1175093"/>
          </a:xfrm>
          <a:prstGeom prst="rect">
            <a:avLst/>
          </a:prstGeom>
        </p:spPr>
      </p:pic>
      <p:pic>
        <p:nvPicPr>
          <p:cNvPr id="904821993" name="Image 7" descr="Une image contenant Police, texte, Graphique, logo&#10;&#10;Le contenu généré par l’IA peut être incorrect."/>
          <p:cNvPicPr>
            <a:picLocks noChangeAspect="1"/>
          </p:cNvPicPr>
          <p:nvPr/>
        </p:nvPicPr>
        <p:blipFill>
          <a:blip r:embed="rId5"/>
          <a:stretch/>
        </p:blipFill>
        <p:spPr bwMode="auto">
          <a:xfrm>
            <a:off x="1415143" y="1745030"/>
            <a:ext cx="4337907" cy="994581"/>
          </a:xfrm>
          <a:prstGeom prst="rect">
            <a:avLst/>
          </a:prstGeom>
        </p:spPr>
      </p:pic>
      <p:pic>
        <p:nvPicPr>
          <p:cNvPr id="298820476" name="Image 9" descr="Une image contenant Police, Graphique, logo, conception&#10;&#10;Le contenu généré par l’IA peut être incorrect."/>
          <p:cNvPicPr>
            <a:picLocks noChangeAspect="1"/>
          </p:cNvPicPr>
          <p:nvPr/>
        </p:nvPicPr>
        <p:blipFill>
          <a:blip r:embed="rId6"/>
          <a:stretch/>
        </p:blipFill>
        <p:spPr bwMode="auto">
          <a:xfrm>
            <a:off x="6760027" y="1390960"/>
            <a:ext cx="4254397" cy="1720667"/>
          </a:xfrm>
          <a:prstGeom prst="rect">
            <a:avLst/>
          </a:prstGeom>
        </p:spPr>
      </p:pic>
      <p:pic>
        <p:nvPicPr>
          <p:cNvPr id="985797694" name="Image 13" descr="Une image contenant Police, Graphique, logo, graphisme&#10;&#10;Le contenu généré par l’IA peut être incorrect."/>
          <p:cNvPicPr>
            <a:picLocks noChangeAspect="1"/>
          </p:cNvPicPr>
          <p:nvPr/>
        </p:nvPicPr>
        <p:blipFill>
          <a:blip r:embed="rId7"/>
          <a:stretch/>
        </p:blipFill>
        <p:spPr bwMode="auto">
          <a:xfrm>
            <a:off x="6760027" y="4622008"/>
            <a:ext cx="4844143" cy="135295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94023058" name="Group 3"/>
          <p:cNvGrpSpPr/>
          <p:nvPr/>
        </p:nvGrpSpPr>
        <p:grpSpPr bwMode="auto">
          <a:xfrm>
            <a:off x="775440" y="1535830"/>
            <a:ext cx="10641120" cy="677760"/>
            <a:chOff x="467640" y="2416320"/>
            <a:chExt cx="7980840" cy="508320"/>
          </a:xfrm>
        </p:grpSpPr>
        <p:grpSp>
          <p:nvGrpSpPr>
            <p:cNvPr id="4" name="Group 4"/>
            <p:cNvGrpSpPr/>
            <p:nvPr/>
          </p:nvGrpSpPr>
          <p:grpSpPr bwMode="auto">
            <a:xfrm>
              <a:off x="467640" y="2416320"/>
              <a:ext cx="7980840" cy="508320"/>
              <a:chOff x="467640" y="2416320"/>
              <a:chExt cx="7980840" cy="508320"/>
            </a:xfrm>
          </p:grpSpPr>
          <p:sp>
            <p:nvSpPr>
              <p:cNvPr id="21" name="CustomShape 5"/>
              <p:cNvSpPr/>
              <p:nvPr/>
            </p:nvSpPr>
            <p:spPr bwMode="auto">
              <a:xfrm>
                <a:off x="467640" y="2416320"/>
                <a:ext cx="1049400" cy="503280"/>
              </a:xfrm>
              <a:prstGeom prst="chevron">
                <a:avLst>
                  <a:gd name="adj" fmla="val 50000"/>
                </a:avLst>
              </a:prstGeom>
              <a:solidFill>
                <a:srgbClr val="C80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2" name="CustomShape 6"/>
              <p:cNvSpPr/>
              <p:nvPr/>
            </p:nvSpPr>
            <p:spPr bwMode="auto">
              <a:xfrm>
                <a:off x="1333440" y="2416320"/>
                <a:ext cx="1049400" cy="503280"/>
              </a:xfrm>
              <a:prstGeom prst="chevron">
                <a:avLst>
                  <a:gd name="adj" fmla="val 50000"/>
                </a:avLst>
              </a:prstGeom>
              <a:solidFill>
                <a:srgbClr val="F03C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3" name="CustomShape 7"/>
              <p:cNvSpPr/>
              <p:nvPr/>
            </p:nvSpPr>
            <p:spPr bwMode="auto">
              <a:xfrm>
                <a:off x="2199600" y="2416320"/>
                <a:ext cx="1049400" cy="503280"/>
              </a:xfrm>
              <a:prstGeom prst="chevron">
                <a:avLst>
                  <a:gd name="adj" fmla="val 50000"/>
                </a:avLst>
              </a:prstGeom>
              <a:solidFill>
                <a:srgbClr val="F078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4" name="CustomShape 8"/>
              <p:cNvSpPr/>
              <p:nvPr/>
            </p:nvSpPr>
            <p:spPr bwMode="auto">
              <a:xfrm>
                <a:off x="3065760" y="2416320"/>
                <a:ext cx="1049400" cy="503280"/>
              </a:xfrm>
              <a:prstGeom prst="chevron">
                <a:avLst>
                  <a:gd name="adj" fmla="val 50000"/>
                </a:avLst>
              </a:prstGeom>
              <a:solidFill>
                <a:srgbClr val="F0B4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5" name="CustomShape 9"/>
              <p:cNvSpPr/>
              <p:nvPr/>
            </p:nvSpPr>
            <p:spPr bwMode="auto">
              <a:xfrm>
                <a:off x="3931920" y="2416320"/>
                <a:ext cx="1049400" cy="503280"/>
              </a:xfrm>
              <a:prstGeom prst="chevron">
                <a:avLst>
                  <a:gd name="adj" fmla="val 50000"/>
                </a:avLst>
              </a:prstGeom>
              <a:solidFill>
                <a:srgbClr val="F0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6" name="CustomShape 10"/>
              <p:cNvSpPr/>
              <p:nvPr/>
            </p:nvSpPr>
            <p:spPr bwMode="auto">
              <a:xfrm>
                <a:off x="4797720" y="2416320"/>
                <a:ext cx="1049400" cy="503280"/>
              </a:xfrm>
              <a:prstGeom prst="chevron">
                <a:avLst>
                  <a:gd name="adj" fmla="val 50000"/>
                </a:avLst>
              </a:prstGeom>
              <a:solidFill>
                <a:srgbClr val="B4F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7" name="CustomShape 11"/>
              <p:cNvSpPr/>
              <p:nvPr/>
            </p:nvSpPr>
            <p:spPr bwMode="auto">
              <a:xfrm>
                <a:off x="5663880" y="2416320"/>
                <a:ext cx="1049400" cy="503280"/>
              </a:xfrm>
              <a:prstGeom prst="chevron">
                <a:avLst>
                  <a:gd name="adj" fmla="val 50000"/>
                </a:avLst>
              </a:prstGeom>
              <a:solidFill>
                <a:srgbClr val="6FDE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8" name="CustomShape 12"/>
              <p:cNvSpPr/>
              <p:nvPr/>
            </p:nvSpPr>
            <p:spPr bwMode="auto">
              <a:xfrm>
                <a:off x="6530039" y="2416320"/>
                <a:ext cx="1049400" cy="503280"/>
              </a:xfrm>
              <a:prstGeom prst="chevron">
                <a:avLst>
                  <a:gd name="adj" fmla="val 50000"/>
                </a:avLst>
              </a:prstGeom>
              <a:solidFill>
                <a:srgbClr val="32D2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sp>
            <p:nvSpPr>
              <p:cNvPr id="29" name="CustomShape 13"/>
              <p:cNvSpPr/>
              <p:nvPr/>
            </p:nvSpPr>
            <p:spPr bwMode="auto">
              <a:xfrm>
                <a:off x="7399080" y="2421360"/>
                <a:ext cx="1049400" cy="503280"/>
              </a:xfrm>
              <a:prstGeom prst="chevron">
                <a:avLst>
                  <a:gd name="adj" fmla="val 50000"/>
                </a:avLst>
              </a:prstGeom>
              <a:solidFill>
                <a:srgbClr val="00B000"/>
              </a:solidFill>
              <a:ln>
                <a:noFill/>
              </a:ln>
            </p:spPr>
            <p:style>
              <a:lnRef idx="2">
                <a:schemeClr val="accent1">
                  <a:shade val="50000"/>
                </a:schemeClr>
              </a:lnRef>
              <a:fillRef idx="1">
                <a:schemeClr val="accent1"/>
              </a:fillRef>
              <a:effectRef idx="0">
                <a:schemeClr val="accent1"/>
              </a:effectRef>
              <a:fontRef idx="minor"/>
            </p:style>
            <p:txBody>
              <a:bodyPr/>
              <a:lstStyle/>
              <a:p>
                <a:pPr>
                  <a:defRPr/>
                </a:pPr>
                <a:endParaRPr lang="fr-FR" sz="2400"/>
              </a:p>
            </p:txBody>
          </p:sp>
        </p:grpSp>
        <p:sp>
          <p:nvSpPr>
            <p:cNvPr id="5" name="CustomShape 23"/>
            <p:cNvSpPr/>
            <p:nvPr/>
          </p:nvSpPr>
          <p:spPr bwMode="auto">
            <a:xfrm>
              <a:off x="755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1</a:t>
              </a:r>
              <a:endParaRPr lang="fr-FR" sz="1600" spc="-1">
                <a:latin typeface="Arial"/>
              </a:endParaRPr>
            </a:p>
          </p:txBody>
        </p:sp>
        <p:sp>
          <p:nvSpPr>
            <p:cNvPr id="6" name="CustomShape 24"/>
            <p:cNvSpPr/>
            <p:nvPr/>
          </p:nvSpPr>
          <p:spPr bwMode="auto">
            <a:xfrm>
              <a:off x="1637640"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2</a:t>
              </a:r>
              <a:endParaRPr lang="fr-FR" sz="1600" spc="-1">
                <a:latin typeface="Arial"/>
              </a:endParaRPr>
            </a:p>
          </p:txBody>
        </p:sp>
        <p:sp>
          <p:nvSpPr>
            <p:cNvPr id="7" name="CustomShape 25"/>
            <p:cNvSpPr/>
            <p:nvPr/>
          </p:nvSpPr>
          <p:spPr bwMode="auto">
            <a:xfrm>
              <a:off x="2504519" y="2520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3</a:t>
              </a:r>
              <a:endParaRPr lang="fr-FR" sz="1600" spc="-1">
                <a:latin typeface="Arial"/>
              </a:endParaRPr>
            </a:p>
          </p:txBody>
        </p:sp>
        <p:sp>
          <p:nvSpPr>
            <p:cNvPr id="8" name="CustomShape 26"/>
            <p:cNvSpPr/>
            <p:nvPr/>
          </p:nvSpPr>
          <p:spPr bwMode="auto">
            <a:xfrm>
              <a:off x="336600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4</a:t>
              </a:r>
              <a:endParaRPr lang="fr-FR" sz="1600" spc="-1">
                <a:latin typeface="Arial"/>
              </a:endParaRPr>
            </a:p>
          </p:txBody>
        </p:sp>
        <p:sp>
          <p:nvSpPr>
            <p:cNvPr id="16" name="CustomShape 27"/>
            <p:cNvSpPr/>
            <p:nvPr/>
          </p:nvSpPr>
          <p:spPr bwMode="auto">
            <a:xfrm>
              <a:off x="6822360" y="25383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8</a:t>
              </a:r>
              <a:endParaRPr lang="fr-FR" sz="1600" spc="-1">
                <a:latin typeface="Arial"/>
              </a:endParaRPr>
            </a:p>
          </p:txBody>
        </p:sp>
        <p:sp>
          <p:nvSpPr>
            <p:cNvPr id="17" name="CustomShape 28"/>
            <p:cNvSpPr/>
            <p:nvPr/>
          </p:nvSpPr>
          <p:spPr bwMode="auto">
            <a:xfrm>
              <a:off x="4235040" y="251856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5</a:t>
              </a:r>
              <a:endParaRPr lang="fr-FR" sz="1600" spc="-1">
                <a:latin typeface="Arial"/>
              </a:endParaRPr>
            </a:p>
          </p:txBody>
        </p:sp>
        <p:sp>
          <p:nvSpPr>
            <p:cNvPr id="18" name="CustomShape 29"/>
            <p:cNvSpPr/>
            <p:nvPr/>
          </p:nvSpPr>
          <p:spPr bwMode="auto">
            <a:xfrm>
              <a:off x="5096880" y="25272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6</a:t>
              </a:r>
              <a:endParaRPr lang="fr-FR" sz="1600" spc="-1">
                <a:latin typeface="Arial"/>
              </a:endParaRPr>
            </a:p>
          </p:txBody>
        </p:sp>
        <p:sp>
          <p:nvSpPr>
            <p:cNvPr id="19" name="CustomShape 30"/>
            <p:cNvSpPr/>
            <p:nvPr/>
          </p:nvSpPr>
          <p:spPr bwMode="auto">
            <a:xfrm>
              <a:off x="5959080" y="253512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7</a:t>
              </a:r>
              <a:endParaRPr lang="fr-FR" sz="1600" spc="-1">
                <a:latin typeface="Arial"/>
              </a:endParaRPr>
            </a:p>
          </p:txBody>
        </p:sp>
        <p:sp>
          <p:nvSpPr>
            <p:cNvPr id="20" name="CustomShape 31"/>
            <p:cNvSpPr/>
            <p:nvPr/>
          </p:nvSpPr>
          <p:spPr bwMode="auto">
            <a:xfrm>
              <a:off x="7695360" y="2525400"/>
              <a:ext cx="623879" cy="2755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nSpc>
                  <a:spcPct val="100000"/>
                </a:lnSpc>
                <a:defRPr/>
              </a:pPr>
              <a:r>
                <a:rPr lang="fr-FR" sz="1600" b="1" spc="-1">
                  <a:solidFill>
                    <a:srgbClr val="FFFFFF"/>
                  </a:solidFill>
                  <a:latin typeface="Arial"/>
                  <a:ea typeface="DejaVu Sans"/>
                </a:rPr>
                <a:t>TRL 9</a:t>
              </a:r>
              <a:endParaRPr lang="fr-FR" sz="1600" spc="-1">
                <a:latin typeface="Arial"/>
              </a:endParaRPr>
            </a:p>
          </p:txBody>
        </p:sp>
      </p:grpSp>
      <p:sp>
        <p:nvSpPr>
          <p:cNvPr id="67055108" name="ZoneTexte 2"/>
          <p:cNvSpPr txBox="1"/>
          <p:nvPr/>
        </p:nvSpPr>
        <p:spPr bwMode="auto">
          <a:xfrm>
            <a:off x="107911" y="3036087"/>
            <a:ext cx="10721397" cy="2718180"/>
          </a:xfrm>
          <a:prstGeom prst="rect">
            <a:avLst/>
          </a:prstGeom>
          <a:noFill/>
        </p:spPr>
        <p:txBody>
          <a:bodyPr wrap="none" rtlCol="0">
            <a:spAutoFit/>
          </a:bodyPr>
          <a:lstStyle/>
          <a:p>
            <a:pPr>
              <a:defRPr/>
            </a:pPr>
            <a:r>
              <a:rPr lang="fr-FR" sz="2133" b="1"/>
              <a:t>Objectif</a:t>
            </a:r>
            <a:endParaRPr sz="2400"/>
          </a:p>
          <a:p>
            <a:pPr>
              <a:defRPr/>
            </a:pPr>
            <a:r>
              <a:rPr lang="fr-FR" sz="2133">
                <a:solidFill>
                  <a:schemeClr val="tx2"/>
                </a:solidFill>
              </a:rPr>
              <a:t>Lever les derniers risques de développement technologique puis passer à la mise sur le marché</a:t>
            </a:r>
            <a:endParaRPr sz="2400"/>
          </a:p>
          <a:p>
            <a:pPr>
              <a:defRPr/>
            </a:pPr>
            <a:endParaRPr lang="fr-FR" sz="2133" b="1"/>
          </a:p>
          <a:p>
            <a:pPr>
              <a:defRPr/>
            </a:pPr>
            <a:r>
              <a:rPr lang="fr-FR" sz="2133" b="1"/>
              <a:t>Financement</a:t>
            </a:r>
            <a:br>
              <a:rPr lang="fr-FR" sz="2133" b="1"/>
            </a:br>
            <a:r>
              <a:rPr lang="fr-FR" sz="2133">
                <a:solidFill>
                  <a:schemeClr val="tx2"/>
                </a:solidFill>
              </a:rPr>
              <a:t>Investissement jusqu’à 30 M€</a:t>
            </a:r>
            <a:br>
              <a:rPr lang="fr-FR" sz="2133"/>
            </a:br>
            <a:br>
              <a:rPr lang="fr-FR" sz="2133"/>
            </a:br>
            <a:r>
              <a:rPr lang="fr-FR" sz="2133" b="1"/>
              <a:t>Eligibilité</a:t>
            </a:r>
            <a:br>
              <a:rPr lang="fr-FR" sz="2133" b="1"/>
            </a:br>
            <a:r>
              <a:rPr lang="fr-FR" sz="2133">
                <a:solidFill>
                  <a:schemeClr val="tx2"/>
                </a:solidFill>
              </a:rPr>
              <a:t>PME/Start-up/« Small mid-caps »: Mono-bénéficiaire</a:t>
            </a:r>
            <a:endParaRPr sz="2400"/>
          </a:p>
        </p:txBody>
      </p:sp>
      <p:sp>
        <p:nvSpPr>
          <p:cNvPr id="231080153" name="Rectangle : coins arrondis 9"/>
          <p:cNvSpPr/>
          <p:nvPr/>
        </p:nvSpPr>
        <p:spPr bwMode="auto">
          <a:xfrm>
            <a:off x="8588828" y="2326776"/>
            <a:ext cx="3309256" cy="671040"/>
          </a:xfrm>
          <a:prstGeom prst="roundRect">
            <a:avLst>
              <a:gd name="adj" fmla="val 16667"/>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2400" b="1">
                <a:solidFill>
                  <a:schemeClr val="tx2"/>
                </a:solidFill>
              </a:rPr>
              <a:t>EIC STEP Scale Up</a:t>
            </a:r>
            <a:endParaRPr sz="2400"/>
          </a:p>
        </p:txBody>
      </p:sp>
      <p:sp>
        <p:nvSpPr>
          <p:cNvPr id="2073501027"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EIC STEP Scale Up</a:t>
            </a:r>
            <a:endParaRPr lang="fr-FR" sz="3200"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35694308"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22376698" name="CustomShape 3"/>
          <p:cNvSpPr/>
          <p:nvPr/>
        </p:nvSpPr>
        <p:spPr bwMode="auto">
          <a:xfrm>
            <a:off x="1536000" y="1220302"/>
            <a:ext cx="10410240" cy="5086890"/>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p>
            <a:pPr marL="5280">
              <a:defRPr/>
            </a:pPr>
            <a:r>
              <a:rPr lang="fr-FR" sz="2667" b="1" spc="-1">
                <a:solidFill>
                  <a:srgbClr val="000000"/>
                </a:solidFill>
                <a:latin typeface="Arial"/>
                <a:ea typeface="DejaVu Sans"/>
              </a:rPr>
              <a:t>Cœur de cible de l’EIC</a:t>
            </a:r>
            <a:br>
              <a:rPr sz="2667"/>
            </a:br>
            <a:r>
              <a:rPr lang="fr-FR" sz="2400" b="1" spc="-1">
                <a:solidFill>
                  <a:schemeClr val="bg2"/>
                </a:solidFill>
                <a:latin typeface="Arial"/>
              </a:rPr>
              <a:t>PME/Start-up deeptech</a:t>
            </a:r>
          </a:p>
          <a:p>
            <a:pPr marL="5280">
              <a:defRPr/>
            </a:pPr>
            <a:endParaRPr lang="fr-FR" sz="2400" spc="-1">
              <a:latin typeface="Arial"/>
            </a:endParaRPr>
          </a:p>
          <a:p>
            <a:pPr marL="5280">
              <a:defRPr/>
            </a:pPr>
            <a:r>
              <a:rPr lang="fr-FR" sz="2667" b="1" spc="-1">
                <a:solidFill>
                  <a:srgbClr val="000000"/>
                </a:solidFill>
                <a:latin typeface="Arial"/>
                <a:ea typeface="DejaVu Sans"/>
              </a:rPr>
              <a:t>Deeptech ou pas deeptech, telle est la question!</a:t>
            </a:r>
            <a:br>
              <a:rPr sz="2667"/>
            </a:br>
            <a:r>
              <a:rPr lang="fr-FR" sz="2400" spc="-1">
                <a:solidFill>
                  <a:srgbClr val="000091"/>
                </a:solidFill>
                <a:latin typeface="Arial"/>
                <a:ea typeface="DejaVu Sans"/>
              </a:rPr>
              <a:t>Label Deeptech de Bpifrance…</a:t>
            </a:r>
          </a:p>
          <a:p>
            <a:pPr marL="5280">
              <a:defRPr/>
            </a:pPr>
            <a:r>
              <a:rPr lang="fr-FR" sz="2400" spc="-1">
                <a:solidFill>
                  <a:srgbClr val="000091"/>
                </a:solidFill>
                <a:latin typeface="Arial"/>
              </a:rPr>
              <a:t>Souvent issues de/en lien avec la recherche académique</a:t>
            </a:r>
            <a:endParaRPr sz="2400"/>
          </a:p>
          <a:p>
            <a:pPr marL="5280">
              <a:defRPr/>
            </a:pPr>
            <a:endParaRPr lang="fr-FR" sz="2400" spc="-1">
              <a:solidFill>
                <a:srgbClr val="000091"/>
              </a:solidFill>
              <a:latin typeface="Arial"/>
            </a:endParaRPr>
          </a:p>
          <a:p>
            <a:pPr marL="5280">
              <a:defRPr/>
            </a:pPr>
            <a:r>
              <a:rPr lang="fr-FR" sz="2667" b="1" spc="-1">
                <a:solidFill>
                  <a:srgbClr val="000000"/>
                </a:solidFill>
                <a:latin typeface="Arial"/>
                <a:ea typeface="DejaVu Sans"/>
              </a:rPr>
              <a:t>Pas deeptech</a:t>
            </a:r>
          </a:p>
          <a:p>
            <a:pPr marL="5280">
              <a:defRPr/>
            </a:pPr>
            <a:r>
              <a:rPr lang="fr-FR" sz="2400" spc="-1">
                <a:solidFill>
                  <a:srgbClr val="000091"/>
                </a:solidFill>
                <a:latin typeface="Arial"/>
                <a:ea typeface="DejaVu Sans"/>
              </a:rPr>
              <a:t>Pas pertinent en mono-bénéficiaire mais possible en partenaire</a:t>
            </a:r>
            <a:endParaRPr lang="fr-FR" sz="2400" spc="-1">
              <a:solidFill>
                <a:srgbClr val="000091"/>
              </a:solidFill>
              <a:latin typeface="Arial"/>
            </a:endParaRPr>
          </a:p>
          <a:p>
            <a:pPr marL="5280">
              <a:defRPr/>
            </a:pPr>
            <a:endParaRPr lang="fr-FR" sz="2400" spc="-1">
              <a:solidFill>
                <a:srgbClr val="000091"/>
              </a:solidFill>
              <a:latin typeface="Arial"/>
            </a:endParaRPr>
          </a:p>
          <a:p>
            <a:pPr marL="5280">
              <a:defRPr/>
            </a:pPr>
            <a:r>
              <a:rPr lang="fr-FR" sz="2667" b="1" spc="-1">
                <a:solidFill>
                  <a:srgbClr val="000000"/>
                </a:solidFill>
                <a:latin typeface="Arial"/>
                <a:ea typeface="DejaVu Sans"/>
              </a:rPr>
              <a:t>EIC Accélérateur</a:t>
            </a:r>
            <a:endParaRPr sz="2400"/>
          </a:p>
          <a:p>
            <a:pPr marL="5280">
              <a:defRPr/>
            </a:pPr>
            <a:r>
              <a:rPr lang="fr-FR" sz="2400" spc="-1">
                <a:solidFill>
                  <a:srgbClr val="000091"/>
                </a:solidFill>
                <a:latin typeface="Arial"/>
                <a:ea typeface="DejaVu Sans"/>
              </a:rPr>
              <a:t>Dispositif très attrayant (mais sélectif) à mobiliser au bon moment</a:t>
            </a:r>
            <a:endParaRPr sz="2400"/>
          </a:p>
          <a:p>
            <a:pPr marL="5280">
              <a:defRPr/>
            </a:pPr>
            <a:r>
              <a:rPr lang="fr-FR" sz="2400" b="1" spc="-1">
                <a:solidFill>
                  <a:schemeClr val="bg2"/>
                </a:solidFill>
                <a:latin typeface="Arial"/>
              </a:rPr>
              <a:t>Nombre limite de candidatures!</a:t>
            </a:r>
            <a:endParaRPr sz="2400"/>
          </a:p>
        </p:txBody>
      </p:sp>
      <p:sp>
        <p:nvSpPr>
          <p:cNvPr id="1247158497" name="CustomShape 4"/>
          <p:cNvSpPr/>
          <p:nvPr/>
        </p:nvSpPr>
        <p:spPr bwMode="auto">
          <a:xfrm>
            <a:off x="5232000" y="644640"/>
            <a:ext cx="647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Message aux entreprises</a:t>
            </a:r>
            <a:endParaRPr lang="fr-FR" sz="3200" spc="-1">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71637572" name="Espace réservé pour une image  1"/>
          <p:cNvPicPr/>
          <p:nvPr/>
        </p:nvPicPr>
        <p:blipFill>
          <a:blip r:embed="rId3"/>
          <a:srcRect t="16126" b="16126"/>
          <a:stretch/>
        </p:blipFill>
        <p:spPr bwMode="auto">
          <a:xfrm>
            <a:off x="431520" y="1481280"/>
            <a:ext cx="11256480" cy="4765920"/>
          </a:xfrm>
          <a:prstGeom prst="rect">
            <a:avLst/>
          </a:prstGeom>
          <a:ln>
            <a:noFill/>
          </a:ln>
        </p:spPr>
      </p:pic>
      <p:sp>
        <p:nvSpPr>
          <p:cNvPr id="995327626" name="TextShape 1"/>
          <p:cNvSpPr txBox="1"/>
          <p:nvPr/>
        </p:nvSpPr>
        <p:spPr bwMode="auto">
          <a:xfrm>
            <a:off x="1103520" y="1481280"/>
            <a:ext cx="10080480" cy="4765920"/>
          </a:xfrm>
          <a:prstGeom prst="rect">
            <a:avLst/>
          </a:prstGeom>
          <a:noFill/>
          <a:ln w="10080">
            <a:noFill/>
          </a:ln>
        </p:spPr>
        <p:txBody>
          <a:bodyPr lIns="0" tIns="0" rIns="0" bIns="480000" anchor="ctr">
            <a:noAutofit/>
          </a:bodyPr>
          <a:lstStyle/>
          <a:p>
            <a:pPr>
              <a:lnSpc>
                <a:spcPct val="90000"/>
              </a:lnSpc>
              <a:defRPr/>
            </a:pPr>
            <a:r>
              <a:rPr lang="fr-FR" sz="4333" b="1" spc="-1">
                <a:solidFill>
                  <a:srgbClr val="000091"/>
                </a:solidFill>
                <a:latin typeface="Arial"/>
              </a:rPr>
              <a:t>PCN EIC</a:t>
            </a:r>
            <a:endParaRPr sz="2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9369100" name="CustomShape 1"/>
          <p:cNvSpPr/>
          <p:nvPr/>
        </p:nvSpPr>
        <p:spPr bwMode="auto">
          <a:xfrm>
            <a:off x="0" y="0"/>
            <a:ext cx="233760" cy="233760"/>
          </a:xfrm>
          <a:prstGeom prst="rect">
            <a:avLst/>
          </a:prstGeom>
          <a:noFill/>
          <a:ln>
            <a:noFill/>
          </a:ln>
        </p:spPr>
        <p:style>
          <a:lnRef idx="0">
            <a:srgbClr val="000000"/>
          </a:lnRef>
          <a:fillRef idx="0">
            <a:srgbClr val="000000"/>
          </a:fillRef>
          <a:effectRef idx="0">
            <a:srgbClr val="000000"/>
          </a:effectRef>
          <a:fontRef idx="minor"/>
        </p:style>
      </p:sp>
      <p:sp>
        <p:nvSpPr>
          <p:cNvPr id="1214186429" name="CustomShape 3"/>
          <p:cNvSpPr/>
          <p:nvPr/>
        </p:nvSpPr>
        <p:spPr bwMode="auto">
          <a:xfrm>
            <a:off x="4272000" y="644640"/>
            <a:ext cx="74337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PCN EIC Pathfinder&amp;Transition-EIE</a:t>
            </a:r>
            <a:endParaRPr lang="fr-FR" sz="3200" spc="-1">
              <a:latin typeface="Arial"/>
            </a:endParaRPr>
          </a:p>
        </p:txBody>
      </p:sp>
      <p:sp>
        <p:nvSpPr>
          <p:cNvPr id="1245461189" name="CustomShape 4"/>
          <p:cNvSpPr/>
          <p:nvPr/>
        </p:nvSpPr>
        <p:spPr bwMode="auto">
          <a:xfrm>
            <a:off x="3447359" y="4394400"/>
            <a:ext cx="6335520" cy="2060160"/>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nSpc>
                <a:spcPct val="90000"/>
              </a:lnSpc>
              <a:spcAft>
                <a:spcPts val="1599"/>
              </a:spcAft>
              <a:defRPr/>
            </a:pPr>
            <a:r>
              <a:rPr lang="fr-FR" sz="2133" u="sng" spc="-1">
                <a:solidFill>
                  <a:srgbClr val="000000"/>
                </a:solidFill>
                <a:latin typeface="Arial"/>
                <a:ea typeface="DejaVu Sans"/>
                <a:hlinkClick r:id="rId3" tooltip="mailto:pcn-eic-eclaireur@recherche.gouv.fr"/>
              </a:rPr>
              <a:t>pcn-eic-eclaireur@recherche.gouv.fr</a:t>
            </a:r>
            <a:endParaRPr lang="fr-FR" sz="2133" spc="-1">
              <a:latin typeface="Arial"/>
            </a:endParaRPr>
          </a:p>
          <a:p>
            <a:pPr>
              <a:lnSpc>
                <a:spcPct val="90000"/>
              </a:lnSpc>
              <a:spcAft>
                <a:spcPts val="1599"/>
              </a:spcAft>
              <a:defRPr/>
            </a:pPr>
            <a:r>
              <a:rPr lang="fr-FR" sz="2133" u="sng" spc="-1">
                <a:solidFill>
                  <a:srgbClr val="000000"/>
                </a:solidFill>
                <a:latin typeface="Arial"/>
                <a:ea typeface="DejaVu Sans"/>
                <a:hlinkClick r:id="rId4" tooltip="https://www.horizon-europe.gouv.fr/eic"/>
              </a:rPr>
              <a:t>Site internet</a:t>
            </a:r>
            <a:endParaRPr lang="fr-FR" sz="2133" spc="-1">
              <a:latin typeface="Arial"/>
            </a:endParaRPr>
          </a:p>
          <a:p>
            <a:pPr>
              <a:lnSpc>
                <a:spcPct val="90000"/>
              </a:lnSpc>
              <a:spcAft>
                <a:spcPts val="1599"/>
              </a:spcAft>
              <a:defRPr/>
            </a:pPr>
            <a:r>
              <a:rPr lang="fr-FR" sz="2133" u="sng" spc="-1">
                <a:solidFill>
                  <a:srgbClr val="000000"/>
                </a:solidFill>
                <a:latin typeface="Arial"/>
                <a:ea typeface="DejaVu Sans"/>
                <a:hlinkClick r:id="rId5" tooltip="https://www.linkedin.com/company/pcn-conseil-européen-de-l-innovation-eic/?viewAsMember=true"/>
              </a:rPr>
              <a:t>PCN Conseil européen de l'innovation (EIC)</a:t>
            </a:r>
            <a:endParaRPr lang="fr-FR" sz="2133" spc="-1">
              <a:latin typeface="Arial"/>
            </a:endParaRPr>
          </a:p>
          <a:p>
            <a:pPr>
              <a:lnSpc>
                <a:spcPct val="90000"/>
              </a:lnSpc>
              <a:spcAft>
                <a:spcPts val="1599"/>
              </a:spcAft>
              <a:defRPr/>
            </a:pPr>
            <a:r>
              <a:rPr lang="fr-FR" sz="2133" u="sng" spc="-1">
                <a:solidFill>
                  <a:srgbClr val="000000"/>
                </a:solidFill>
                <a:latin typeface="Arial"/>
                <a:ea typeface="Verdana"/>
                <a:hlinkClick r:id="rId6" tooltip="https://www.horizon-europe.gouv.fr/inscription-liste-eic-pathfinder-transition"/>
              </a:rPr>
              <a:t>S’inscrire à la liste de diffusion</a:t>
            </a:r>
            <a:endParaRPr lang="fr-FR" sz="2133" spc="-1">
              <a:latin typeface="Arial"/>
            </a:endParaRPr>
          </a:p>
        </p:txBody>
      </p:sp>
      <p:pic>
        <p:nvPicPr>
          <p:cNvPr id="1998194271" name="Image 8"/>
          <p:cNvPicPr/>
          <p:nvPr/>
        </p:nvPicPr>
        <p:blipFill>
          <a:blip r:embed="rId7"/>
          <a:stretch/>
        </p:blipFill>
        <p:spPr bwMode="auto">
          <a:xfrm>
            <a:off x="7832640" y="1551840"/>
            <a:ext cx="1418400" cy="1519680"/>
          </a:xfrm>
          <a:prstGeom prst="rect">
            <a:avLst/>
          </a:prstGeom>
          <a:ln>
            <a:noFill/>
          </a:ln>
        </p:spPr>
      </p:pic>
      <p:pic>
        <p:nvPicPr>
          <p:cNvPr id="2092126512" name="Image 11"/>
          <p:cNvPicPr/>
          <p:nvPr/>
        </p:nvPicPr>
        <p:blipFill>
          <a:blip r:embed="rId8"/>
          <a:stretch/>
        </p:blipFill>
        <p:spPr bwMode="auto">
          <a:xfrm>
            <a:off x="5368320" y="1551840"/>
            <a:ext cx="1418400" cy="1519680"/>
          </a:xfrm>
          <a:prstGeom prst="rect">
            <a:avLst/>
          </a:prstGeom>
          <a:ln>
            <a:noFill/>
          </a:ln>
        </p:spPr>
      </p:pic>
      <p:sp>
        <p:nvSpPr>
          <p:cNvPr id="1503778140" name="CustomShape 5"/>
          <p:cNvSpPr/>
          <p:nvPr/>
        </p:nvSpPr>
        <p:spPr bwMode="auto">
          <a:xfrm>
            <a:off x="2255520" y="3220320"/>
            <a:ext cx="2975520" cy="663360"/>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spc="-1">
                <a:solidFill>
                  <a:srgbClr val="000091"/>
                </a:solidFill>
                <a:latin typeface="Arial"/>
                <a:ea typeface="DejaVu Sans"/>
              </a:rPr>
              <a:t> Gregorio Muñoz Abad</a:t>
            </a:r>
            <a:br>
              <a:rPr sz="2400"/>
            </a:br>
            <a:r>
              <a:rPr lang="fr-FR" sz="1867" spc="-1">
                <a:solidFill>
                  <a:srgbClr val="000091"/>
                </a:solidFill>
                <a:latin typeface="Arial"/>
                <a:ea typeface="DejaVu Sans"/>
              </a:rPr>
              <a:t>MESRE</a:t>
            </a:r>
            <a:endParaRPr lang="fr-FR" sz="1867" spc="-1">
              <a:latin typeface="Arial"/>
            </a:endParaRPr>
          </a:p>
        </p:txBody>
      </p:sp>
      <p:sp>
        <p:nvSpPr>
          <p:cNvPr id="381686247" name="CustomShape 6"/>
          <p:cNvSpPr/>
          <p:nvPr/>
        </p:nvSpPr>
        <p:spPr bwMode="auto">
          <a:xfrm>
            <a:off x="7054080" y="3202560"/>
            <a:ext cx="2975040" cy="948000"/>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spc="-1">
                <a:solidFill>
                  <a:srgbClr val="000091"/>
                </a:solidFill>
                <a:latin typeface="Arial"/>
                <a:ea typeface="DejaVu Sans"/>
              </a:rPr>
              <a:t>Laurent Volle</a:t>
            </a:r>
            <a:endParaRPr lang="fr-FR" sz="1867" spc="-1">
              <a:latin typeface="Arial"/>
            </a:endParaRPr>
          </a:p>
          <a:p>
            <a:pPr algn="ctr">
              <a:lnSpc>
                <a:spcPct val="100000"/>
              </a:lnSpc>
              <a:defRPr/>
            </a:pPr>
            <a:r>
              <a:rPr lang="fr-FR" sz="1867" spc="-1">
                <a:solidFill>
                  <a:srgbClr val="000091"/>
                </a:solidFill>
                <a:latin typeface="Arial"/>
                <a:ea typeface="DejaVu Sans"/>
              </a:rPr>
              <a:t>MESRE/CCI Bourgogne Franche-Comté</a:t>
            </a:r>
            <a:endParaRPr lang="fr-FR" sz="1867" spc="-1">
              <a:latin typeface="Arial"/>
            </a:endParaRPr>
          </a:p>
        </p:txBody>
      </p:sp>
      <p:sp>
        <p:nvSpPr>
          <p:cNvPr id="1964386612" name="CustomShape 7"/>
          <p:cNvSpPr/>
          <p:nvPr/>
        </p:nvSpPr>
        <p:spPr bwMode="auto">
          <a:xfrm>
            <a:off x="4975200" y="3216480"/>
            <a:ext cx="2204640" cy="672000"/>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spc="-1">
                <a:solidFill>
                  <a:srgbClr val="000091"/>
                </a:solidFill>
                <a:latin typeface="Arial"/>
                <a:ea typeface="DejaVu Sans"/>
              </a:rPr>
              <a:t>Chiara Molinelli</a:t>
            </a:r>
            <a:endParaRPr lang="fr-FR" sz="1867" spc="-1">
              <a:latin typeface="Arial"/>
            </a:endParaRPr>
          </a:p>
          <a:p>
            <a:pPr algn="ctr">
              <a:lnSpc>
                <a:spcPct val="100000"/>
              </a:lnSpc>
              <a:defRPr/>
            </a:pPr>
            <a:r>
              <a:rPr lang="fr-FR" sz="1867" spc="-1">
                <a:solidFill>
                  <a:srgbClr val="000091"/>
                </a:solidFill>
                <a:latin typeface="Arial"/>
                <a:ea typeface="DejaVu Sans"/>
              </a:rPr>
              <a:t>MESRE/Université de Lille</a:t>
            </a:r>
            <a:endParaRPr lang="fr-FR" sz="1867" spc="-1">
              <a:latin typeface="Arial"/>
            </a:endParaRPr>
          </a:p>
        </p:txBody>
      </p:sp>
      <p:pic>
        <p:nvPicPr>
          <p:cNvPr id="1553596424" name="Image 2"/>
          <p:cNvPicPr/>
          <p:nvPr/>
        </p:nvPicPr>
        <p:blipFill>
          <a:blip r:embed="rId9"/>
          <a:stretch/>
        </p:blipFill>
        <p:spPr bwMode="auto">
          <a:xfrm>
            <a:off x="3034080" y="1551840"/>
            <a:ext cx="1418400" cy="1520640"/>
          </a:xfrm>
          <a:prstGeom prst="rect">
            <a:avLst/>
          </a:prstGeom>
          <a:ln>
            <a:noFill/>
          </a:ln>
        </p:spPr>
      </p:pic>
      <p:pic>
        <p:nvPicPr>
          <p:cNvPr id="1698195229" name="Image 12"/>
          <p:cNvPicPr/>
          <p:nvPr/>
        </p:nvPicPr>
        <p:blipFill>
          <a:blip r:embed="rId10"/>
          <a:stretch/>
        </p:blipFill>
        <p:spPr bwMode="auto">
          <a:xfrm>
            <a:off x="2885280" y="4370400"/>
            <a:ext cx="437280" cy="437280"/>
          </a:xfrm>
          <a:prstGeom prst="rect">
            <a:avLst/>
          </a:prstGeom>
          <a:ln>
            <a:noFill/>
          </a:ln>
        </p:spPr>
      </p:pic>
      <p:pic>
        <p:nvPicPr>
          <p:cNvPr id="1586434577" name="Image 16"/>
          <p:cNvPicPr/>
          <p:nvPr/>
        </p:nvPicPr>
        <p:blipFill>
          <a:blip r:embed="rId11"/>
          <a:stretch/>
        </p:blipFill>
        <p:spPr bwMode="auto">
          <a:xfrm>
            <a:off x="2882400" y="5379840"/>
            <a:ext cx="440640" cy="440640"/>
          </a:xfrm>
          <a:prstGeom prst="rect">
            <a:avLst/>
          </a:prstGeom>
          <a:ln>
            <a:noFill/>
          </a:ln>
        </p:spPr>
      </p:pic>
      <p:pic>
        <p:nvPicPr>
          <p:cNvPr id="2106499577" name="Image 9"/>
          <p:cNvPicPr/>
          <p:nvPr/>
        </p:nvPicPr>
        <p:blipFill>
          <a:blip r:embed="rId12"/>
          <a:srcRect l="6626" t="6626" r="6626" b="6626"/>
          <a:stretch/>
        </p:blipFill>
        <p:spPr bwMode="auto">
          <a:xfrm>
            <a:off x="2896320" y="5882880"/>
            <a:ext cx="408480" cy="408480"/>
          </a:xfrm>
          <a:prstGeom prst="rect">
            <a:avLst/>
          </a:prstGeom>
          <a:ln>
            <a:noFill/>
          </a:ln>
        </p:spPr>
      </p:pic>
      <p:pic>
        <p:nvPicPr>
          <p:cNvPr id="1320383143" name="Image 18"/>
          <p:cNvPicPr/>
          <p:nvPr/>
        </p:nvPicPr>
        <p:blipFill>
          <a:blip r:embed="rId13"/>
          <a:srcRect l="25014" t="17834" r="25013" b="17834"/>
          <a:stretch/>
        </p:blipFill>
        <p:spPr bwMode="auto">
          <a:xfrm>
            <a:off x="2896320" y="4879680"/>
            <a:ext cx="444000" cy="425280"/>
          </a:xfrm>
          <a:prstGeom prst="rect">
            <a:avLst/>
          </a:prstGeom>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9216107" name="CustomShape 1"/>
          <p:cNvSpPr/>
          <p:nvPr/>
        </p:nvSpPr>
        <p:spPr bwMode="auto">
          <a:xfrm>
            <a:off x="1" y="1"/>
            <a:ext cx="234719" cy="234719"/>
          </a:xfrm>
          <a:prstGeom prst="rect">
            <a:avLst/>
          </a:prstGeom>
          <a:noFill/>
          <a:ln>
            <a:noFill/>
          </a:ln>
        </p:spPr>
        <p:style>
          <a:lnRef idx="0">
            <a:srgbClr val="000000"/>
          </a:lnRef>
          <a:fillRef idx="0">
            <a:srgbClr val="000000"/>
          </a:fillRef>
          <a:effectRef idx="0">
            <a:srgbClr val="000000"/>
          </a:effectRef>
          <a:fontRef idx="minor"/>
        </p:style>
        <p:txBody>
          <a:bodyPr/>
          <a:lstStyle/>
          <a:p>
            <a:pPr>
              <a:defRPr/>
            </a:pPr>
            <a:endParaRPr lang="fr-FR" sz="2400"/>
          </a:p>
        </p:txBody>
      </p:sp>
      <p:sp>
        <p:nvSpPr>
          <p:cNvPr id="2013817544" name="CustomShape 4"/>
          <p:cNvSpPr/>
          <p:nvPr/>
        </p:nvSpPr>
        <p:spPr bwMode="auto">
          <a:xfrm>
            <a:off x="4244623" y="644640"/>
            <a:ext cx="7462095" cy="47472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a:solidFill>
                  <a:srgbClr val="000091"/>
                </a:solidFill>
                <a:latin typeface="Arial"/>
                <a:ea typeface="DejaVu Sans"/>
              </a:rPr>
              <a:t>PCN EIC Accélérateur/STEP Scale Up</a:t>
            </a:r>
            <a:endParaRPr lang="fr-FR" sz="3200">
              <a:latin typeface="Arial"/>
            </a:endParaRPr>
          </a:p>
        </p:txBody>
      </p:sp>
      <p:pic>
        <p:nvPicPr>
          <p:cNvPr id="1906544676" name="Image 16"/>
          <p:cNvPicPr>
            <a:picLocks noChangeAspect="1"/>
          </p:cNvPicPr>
          <p:nvPr/>
        </p:nvPicPr>
        <p:blipFill>
          <a:blip r:embed="rId3"/>
          <a:srcRect t="8250" b="18938"/>
          <a:stretch/>
        </p:blipFill>
        <p:spPr bwMode="auto">
          <a:xfrm>
            <a:off x="2249787" y="1551683"/>
            <a:ext cx="1449088" cy="1521120"/>
          </a:xfrm>
          <a:prstGeom prst="rect">
            <a:avLst/>
          </a:prstGeom>
        </p:spPr>
      </p:pic>
      <p:pic>
        <p:nvPicPr>
          <p:cNvPr id="1527953792" name="Image 10"/>
          <p:cNvPicPr/>
          <p:nvPr/>
        </p:nvPicPr>
        <p:blipFill>
          <a:blip r:embed="rId4"/>
          <a:stretch/>
        </p:blipFill>
        <p:spPr bwMode="auto">
          <a:xfrm>
            <a:off x="4090009" y="1551681"/>
            <a:ext cx="1419360" cy="1521120"/>
          </a:xfrm>
          <a:prstGeom prst="rect">
            <a:avLst/>
          </a:prstGeom>
          <a:ln>
            <a:noFill/>
          </a:ln>
        </p:spPr>
      </p:pic>
      <p:pic>
        <p:nvPicPr>
          <p:cNvPr id="1621876983" name="Image 11"/>
          <p:cNvPicPr/>
          <p:nvPr/>
        </p:nvPicPr>
        <p:blipFill>
          <a:blip r:embed="rId5"/>
          <a:stretch/>
        </p:blipFill>
        <p:spPr bwMode="auto">
          <a:xfrm>
            <a:off x="6009067" y="1551681"/>
            <a:ext cx="1419360" cy="1521120"/>
          </a:xfrm>
          <a:prstGeom prst="rect">
            <a:avLst/>
          </a:prstGeom>
          <a:ln>
            <a:noFill/>
          </a:ln>
        </p:spPr>
      </p:pic>
      <p:pic>
        <p:nvPicPr>
          <p:cNvPr id="694113304" name="Image 12"/>
          <p:cNvPicPr/>
          <p:nvPr/>
        </p:nvPicPr>
        <p:blipFill>
          <a:blip r:embed="rId6"/>
          <a:stretch/>
        </p:blipFill>
        <p:spPr bwMode="auto">
          <a:xfrm>
            <a:off x="8123947" y="1551681"/>
            <a:ext cx="1419360" cy="1521120"/>
          </a:xfrm>
          <a:prstGeom prst="rect">
            <a:avLst/>
          </a:prstGeom>
          <a:ln>
            <a:noFill/>
          </a:ln>
        </p:spPr>
      </p:pic>
      <p:pic>
        <p:nvPicPr>
          <p:cNvPr id="1695573815" name="Image 14"/>
          <p:cNvPicPr/>
          <p:nvPr/>
        </p:nvPicPr>
        <p:blipFill>
          <a:blip r:embed="rId7"/>
          <a:srcRect l="604" t="5248" r="-602" b="10775"/>
          <a:stretch/>
        </p:blipFill>
        <p:spPr bwMode="auto">
          <a:xfrm>
            <a:off x="343717" y="1551441"/>
            <a:ext cx="1420800" cy="1521600"/>
          </a:xfrm>
          <a:prstGeom prst="rect">
            <a:avLst/>
          </a:prstGeom>
          <a:ln>
            <a:noFill/>
          </a:ln>
        </p:spPr>
      </p:pic>
      <p:sp>
        <p:nvSpPr>
          <p:cNvPr id="930538175" name="CustomShape 6"/>
          <p:cNvSpPr/>
          <p:nvPr/>
        </p:nvSpPr>
        <p:spPr bwMode="auto">
          <a:xfrm>
            <a:off x="-48683" y="3290448"/>
            <a:ext cx="2205600" cy="664493"/>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a:solidFill>
                  <a:schemeClr val="tx2"/>
                </a:solidFill>
                <a:latin typeface="Arial"/>
                <a:ea typeface="DejaVu Sans"/>
              </a:rPr>
              <a:t>Gorka Gorazureta</a:t>
            </a:r>
            <a:endParaRPr sz="2400">
              <a:solidFill>
                <a:schemeClr val="tx2"/>
              </a:solidFill>
            </a:endParaRPr>
          </a:p>
          <a:p>
            <a:pPr algn="ctr">
              <a:lnSpc>
                <a:spcPct val="100000"/>
              </a:lnSpc>
              <a:defRPr/>
            </a:pPr>
            <a:r>
              <a:rPr lang="fr-FR" sz="1867">
                <a:latin typeface="Arial"/>
              </a:rPr>
              <a:t>MESRE</a:t>
            </a:r>
          </a:p>
        </p:txBody>
      </p:sp>
      <p:sp>
        <p:nvSpPr>
          <p:cNvPr id="709642983" name="CustomShape 7"/>
          <p:cNvSpPr/>
          <p:nvPr/>
        </p:nvSpPr>
        <p:spPr bwMode="auto">
          <a:xfrm>
            <a:off x="3311691" y="3290449"/>
            <a:ext cx="2976000" cy="948892"/>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a:solidFill>
                  <a:schemeClr val="tx2"/>
                </a:solidFill>
                <a:latin typeface="Arial"/>
                <a:ea typeface="DejaVu Sans"/>
              </a:rPr>
              <a:t>Jérôme Billé</a:t>
            </a:r>
            <a:endParaRPr sz="2400">
              <a:solidFill>
                <a:schemeClr val="tx2"/>
              </a:solidFill>
            </a:endParaRPr>
          </a:p>
          <a:p>
            <a:pPr algn="ctr">
              <a:lnSpc>
                <a:spcPct val="100000"/>
              </a:lnSpc>
              <a:defRPr/>
            </a:pPr>
            <a:r>
              <a:rPr lang="fr-FR" sz="1867">
                <a:latin typeface="Arial"/>
              </a:rPr>
              <a:t>MESRE/ASRC/</a:t>
            </a:r>
            <a:endParaRPr sz="2400"/>
          </a:p>
          <a:p>
            <a:pPr algn="ctr">
              <a:lnSpc>
                <a:spcPct val="100000"/>
              </a:lnSpc>
              <a:defRPr/>
            </a:pPr>
            <a:r>
              <a:rPr lang="fr-FR" sz="1867">
                <a:latin typeface="Arial"/>
              </a:rPr>
              <a:t>France Innovation</a:t>
            </a:r>
          </a:p>
        </p:txBody>
      </p:sp>
      <p:sp>
        <p:nvSpPr>
          <p:cNvPr id="936975293" name="CustomShape 8"/>
          <p:cNvSpPr/>
          <p:nvPr/>
        </p:nvSpPr>
        <p:spPr bwMode="auto">
          <a:xfrm>
            <a:off x="5615947" y="3290449"/>
            <a:ext cx="2205600" cy="666572"/>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a:solidFill>
                  <a:schemeClr val="tx2"/>
                </a:solidFill>
                <a:latin typeface="Arial"/>
                <a:ea typeface="DejaVu Sans"/>
              </a:rPr>
              <a:t>Christian Dubarry</a:t>
            </a:r>
            <a:endParaRPr sz="2400">
              <a:solidFill>
                <a:schemeClr val="tx2"/>
              </a:solidFill>
            </a:endParaRPr>
          </a:p>
          <a:p>
            <a:pPr algn="ctr">
              <a:lnSpc>
                <a:spcPct val="100000"/>
              </a:lnSpc>
              <a:defRPr/>
            </a:pPr>
            <a:r>
              <a:rPr lang="fr-FR" sz="1867">
                <a:latin typeface="Arial"/>
              </a:rPr>
              <a:t>MESRE/Bpifrance</a:t>
            </a:r>
          </a:p>
        </p:txBody>
      </p:sp>
      <p:sp>
        <p:nvSpPr>
          <p:cNvPr id="1627312498" name="CustomShape 9"/>
          <p:cNvSpPr/>
          <p:nvPr/>
        </p:nvSpPr>
        <p:spPr bwMode="auto">
          <a:xfrm>
            <a:off x="7730827" y="3290449"/>
            <a:ext cx="2205600" cy="7183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a:solidFill>
                  <a:schemeClr val="tx2"/>
                </a:solidFill>
                <a:latin typeface="Arial"/>
                <a:ea typeface="DejaVu Sans"/>
              </a:rPr>
              <a:t>Gilles Le Cocguen</a:t>
            </a:r>
            <a:endParaRPr sz="2400">
              <a:solidFill>
                <a:schemeClr val="tx2"/>
              </a:solidFill>
            </a:endParaRPr>
          </a:p>
          <a:p>
            <a:pPr algn="ctr">
              <a:lnSpc>
                <a:spcPct val="100000"/>
              </a:lnSpc>
              <a:defRPr/>
            </a:pPr>
            <a:r>
              <a:rPr lang="fr-FR" sz="1867">
                <a:latin typeface="Arial"/>
              </a:rPr>
              <a:t>MESRE/Bpifrance</a:t>
            </a:r>
          </a:p>
        </p:txBody>
      </p:sp>
      <p:sp>
        <p:nvSpPr>
          <p:cNvPr id="750473570" name="CustomShape 10"/>
          <p:cNvSpPr/>
          <p:nvPr/>
        </p:nvSpPr>
        <p:spPr bwMode="auto">
          <a:xfrm>
            <a:off x="1871531" y="3290449"/>
            <a:ext cx="2205600" cy="672772"/>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a:solidFill>
                  <a:schemeClr val="tx2"/>
                </a:solidFill>
                <a:latin typeface="Arial"/>
                <a:ea typeface="DejaVu Sans"/>
              </a:rPr>
              <a:t>Carole Miranda</a:t>
            </a:r>
            <a:endParaRPr sz="2400">
              <a:solidFill>
                <a:schemeClr val="tx2"/>
              </a:solidFill>
            </a:endParaRPr>
          </a:p>
          <a:p>
            <a:pPr algn="ctr">
              <a:lnSpc>
                <a:spcPct val="100000"/>
              </a:lnSpc>
              <a:defRPr/>
            </a:pPr>
            <a:r>
              <a:rPr lang="fr-FR" sz="1867">
                <a:latin typeface="Arial"/>
              </a:rPr>
              <a:t>MESRE/ANRT</a:t>
            </a:r>
          </a:p>
        </p:txBody>
      </p:sp>
      <p:sp>
        <p:nvSpPr>
          <p:cNvPr id="1816704877" name="CustomShape 9"/>
          <p:cNvSpPr/>
          <p:nvPr/>
        </p:nvSpPr>
        <p:spPr bwMode="auto">
          <a:xfrm>
            <a:off x="9744405" y="3290449"/>
            <a:ext cx="2446304" cy="718345"/>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noAutofit/>
          </a:bodyPr>
          <a:lstStyle/>
          <a:p>
            <a:pPr algn="ctr">
              <a:lnSpc>
                <a:spcPct val="100000"/>
              </a:lnSpc>
              <a:defRPr/>
            </a:pPr>
            <a:r>
              <a:rPr lang="fr-FR" sz="1867">
                <a:solidFill>
                  <a:schemeClr val="tx2"/>
                </a:solidFill>
                <a:latin typeface="Arial"/>
                <a:ea typeface="DejaVu Sans"/>
              </a:rPr>
              <a:t>Emilio Carrera Felix</a:t>
            </a:r>
            <a:endParaRPr sz="2400">
              <a:solidFill>
                <a:schemeClr val="tx2"/>
              </a:solidFill>
            </a:endParaRPr>
          </a:p>
          <a:p>
            <a:pPr algn="ctr">
              <a:lnSpc>
                <a:spcPct val="100000"/>
              </a:lnSpc>
              <a:defRPr/>
            </a:pPr>
            <a:r>
              <a:rPr lang="fr-FR" sz="1867">
                <a:latin typeface="Arial"/>
              </a:rPr>
              <a:t>MESRE/Bpifrance</a:t>
            </a:r>
          </a:p>
        </p:txBody>
      </p:sp>
      <p:pic>
        <p:nvPicPr>
          <p:cNvPr id="1069660081" name="Image 27"/>
          <p:cNvPicPr>
            <a:picLocks noChangeAspect="1"/>
          </p:cNvPicPr>
          <p:nvPr/>
        </p:nvPicPr>
        <p:blipFill>
          <a:blip r:embed="rId8"/>
          <a:stretch/>
        </p:blipFill>
        <p:spPr bwMode="auto">
          <a:xfrm>
            <a:off x="10213779" y="1543646"/>
            <a:ext cx="1507557" cy="1507557"/>
          </a:xfrm>
          <a:prstGeom prst="rect">
            <a:avLst/>
          </a:prstGeom>
        </p:spPr>
      </p:pic>
      <p:pic>
        <p:nvPicPr>
          <p:cNvPr id="628454835" name="Image 1"/>
          <p:cNvPicPr>
            <a:picLocks noChangeAspect="1"/>
          </p:cNvPicPr>
          <p:nvPr/>
        </p:nvPicPr>
        <p:blipFill>
          <a:blip r:embed="rId9"/>
          <a:stretch/>
        </p:blipFill>
        <p:spPr bwMode="auto">
          <a:xfrm>
            <a:off x="719403" y="5445221"/>
            <a:ext cx="768000" cy="768000"/>
          </a:xfrm>
          <a:prstGeom prst="rect">
            <a:avLst/>
          </a:prstGeom>
        </p:spPr>
      </p:pic>
      <p:pic>
        <p:nvPicPr>
          <p:cNvPr id="169896996" name="Image 4"/>
          <p:cNvPicPr>
            <a:picLocks noChangeAspect="1"/>
          </p:cNvPicPr>
          <p:nvPr/>
        </p:nvPicPr>
        <p:blipFill>
          <a:blip r:embed="rId10"/>
          <a:stretch/>
        </p:blipFill>
        <p:spPr bwMode="auto">
          <a:xfrm>
            <a:off x="719403" y="4443201"/>
            <a:ext cx="768000" cy="768000"/>
          </a:xfrm>
          <a:prstGeom prst="rect">
            <a:avLst/>
          </a:prstGeom>
        </p:spPr>
      </p:pic>
      <p:sp>
        <p:nvSpPr>
          <p:cNvPr id="1815036448" name="ZoneTexte 5"/>
          <p:cNvSpPr txBox="1"/>
          <p:nvPr/>
        </p:nvSpPr>
        <p:spPr bwMode="auto">
          <a:xfrm>
            <a:off x="1469739" y="4580981"/>
            <a:ext cx="5195846" cy="461665"/>
          </a:xfrm>
          <a:prstGeom prst="rect">
            <a:avLst/>
          </a:prstGeom>
          <a:noFill/>
        </p:spPr>
        <p:txBody>
          <a:bodyPr wrap="none" rtlCol="0">
            <a:spAutoFit/>
          </a:bodyPr>
          <a:lstStyle/>
          <a:p>
            <a:pPr>
              <a:defRPr/>
            </a:pPr>
            <a:r>
              <a:rPr lang="fr-FR" sz="2400" u="sng">
                <a:hlinkClick r:id="rId11" tooltip="mailto:pcn-eic-accelerateur@recherche.gouv.fr"/>
              </a:rPr>
              <a:t>pcn-eic-accelerateur@recherche.gouv.fr</a:t>
            </a:r>
            <a:endParaRPr lang="fr-FR" sz="2400"/>
          </a:p>
        </p:txBody>
      </p:sp>
      <p:sp>
        <p:nvSpPr>
          <p:cNvPr id="1540738874" name="ZoneTexte 28"/>
          <p:cNvSpPr txBox="1"/>
          <p:nvPr/>
        </p:nvSpPr>
        <p:spPr bwMode="auto">
          <a:xfrm>
            <a:off x="1484095" y="5583001"/>
            <a:ext cx="5526641" cy="461665"/>
          </a:xfrm>
          <a:prstGeom prst="rect">
            <a:avLst/>
          </a:prstGeom>
          <a:noFill/>
        </p:spPr>
        <p:txBody>
          <a:bodyPr wrap="none" rtlCol="0">
            <a:spAutoFit/>
          </a:bodyPr>
          <a:lstStyle/>
          <a:p>
            <a:pPr>
              <a:defRPr/>
            </a:pPr>
            <a:r>
              <a:rPr lang="fr-FR" sz="2400" u="sng">
                <a:hlinkClick r:id="rId12" tooltip="https://www.linkedin.com/company/pcn-conseil-europ%C3%A9en-de-l-innovation-eic/?viewAsMember=true"/>
              </a:rPr>
              <a:t>PCN Conseil européen de l'innovation (EIC)</a:t>
            </a:r>
            <a:endParaRPr lang="fr-FR" sz="2400"/>
          </a:p>
        </p:txBody>
      </p:sp>
      <p:sp>
        <p:nvSpPr>
          <p:cNvPr id="617830333" name="ZoneTexte 29"/>
          <p:cNvSpPr txBox="1"/>
          <p:nvPr/>
        </p:nvSpPr>
        <p:spPr bwMode="auto">
          <a:xfrm>
            <a:off x="9234110" y="4334760"/>
            <a:ext cx="1489895" cy="461665"/>
          </a:xfrm>
          <a:prstGeom prst="rect">
            <a:avLst/>
          </a:prstGeom>
          <a:noFill/>
        </p:spPr>
        <p:txBody>
          <a:bodyPr wrap="none" rtlCol="0">
            <a:spAutoFit/>
          </a:bodyPr>
          <a:lstStyle/>
          <a:p>
            <a:pPr>
              <a:defRPr/>
            </a:pPr>
            <a:r>
              <a:rPr lang="fr-FR" sz="2400" u="sng"/>
              <a:t>Liste </a:t>
            </a:r>
            <a:r>
              <a:rPr lang="fr-FR" sz="2400" u="sng">
                <a:hlinkClick r:id="rId13" tooltip="https://www.horizon-europe.gouv.fr/relais-horizon-europe"/>
              </a:rPr>
              <a:t>relais</a:t>
            </a:r>
            <a:endParaRPr lang="fr-FR" sz="2400"/>
          </a:p>
        </p:txBody>
      </p:sp>
      <p:pic>
        <p:nvPicPr>
          <p:cNvPr id="868613094" name="Image 2"/>
          <p:cNvPicPr>
            <a:picLocks noChangeAspect="1"/>
          </p:cNvPicPr>
          <p:nvPr/>
        </p:nvPicPr>
        <p:blipFill>
          <a:blip r:embed="rId14"/>
          <a:stretch/>
        </p:blipFill>
        <p:spPr bwMode="auto">
          <a:xfrm>
            <a:off x="9548030" y="4931341"/>
            <a:ext cx="1088871" cy="108887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22191835" name="Espace réservé pour une image  1"/>
          <p:cNvPicPr/>
          <p:nvPr/>
        </p:nvPicPr>
        <p:blipFill>
          <a:blip r:embed="rId3"/>
          <a:srcRect t="16126" b="16126"/>
          <a:stretch/>
        </p:blipFill>
        <p:spPr bwMode="auto">
          <a:xfrm>
            <a:off x="431520" y="1481280"/>
            <a:ext cx="11256480" cy="4765920"/>
          </a:xfrm>
          <a:prstGeom prst="rect">
            <a:avLst/>
          </a:prstGeom>
          <a:ln>
            <a:noFill/>
          </a:ln>
        </p:spPr>
      </p:pic>
      <p:sp>
        <p:nvSpPr>
          <p:cNvPr id="1078092020" name="TextShape 1"/>
          <p:cNvSpPr txBox="1"/>
          <p:nvPr/>
        </p:nvSpPr>
        <p:spPr bwMode="auto">
          <a:xfrm>
            <a:off x="1103520" y="1481280"/>
            <a:ext cx="10080480" cy="4765920"/>
          </a:xfrm>
          <a:prstGeom prst="rect">
            <a:avLst/>
          </a:prstGeom>
          <a:noFill/>
          <a:ln w="10080">
            <a:noFill/>
          </a:ln>
        </p:spPr>
        <p:txBody>
          <a:bodyPr lIns="0" tIns="0" rIns="0" bIns="480000" anchor="ctr">
            <a:noAutofit/>
          </a:bodyPr>
          <a:lstStyle/>
          <a:p>
            <a:pPr>
              <a:lnSpc>
                <a:spcPct val="90000"/>
              </a:lnSpc>
              <a:defRPr/>
            </a:pPr>
            <a:r>
              <a:rPr lang="fr-FR" sz="4333" b="1" spc="-1">
                <a:solidFill>
                  <a:srgbClr val="000091"/>
                </a:solidFill>
                <a:latin typeface="Arial"/>
              </a:rPr>
              <a:t>Tableau détaillé des dispositifs</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55749074" name="CustomShape 2"/>
          <p:cNvSpPr/>
          <p:nvPr/>
        </p:nvSpPr>
        <p:spPr bwMode="auto">
          <a:xfrm>
            <a:off x="4972800" y="644640"/>
            <a:ext cx="6732960"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Les différents instruments de l’EIC</a:t>
            </a:r>
            <a:endParaRPr lang="fr-FR" sz="3200" spc="-1">
              <a:latin typeface="Arial"/>
            </a:endParaRPr>
          </a:p>
        </p:txBody>
      </p:sp>
      <p:graphicFrame>
        <p:nvGraphicFramePr>
          <p:cNvPr id="400763474" name="Table 3"/>
          <p:cNvGraphicFramePr>
            <a:graphicFrameLocks/>
          </p:cNvGraphicFramePr>
          <p:nvPr/>
        </p:nvGraphicFramePr>
        <p:xfrm>
          <a:off x="518160" y="1229760"/>
          <a:ext cx="11522160" cy="5354800"/>
        </p:xfrm>
        <a:graphic>
          <a:graphicData uri="http://schemas.openxmlformats.org/drawingml/2006/table">
            <a:tbl>
              <a:tblPr/>
              <a:tblGrid>
                <a:gridCol w="2116560">
                  <a:extLst>
                    <a:ext uri="{9D8B030D-6E8A-4147-A177-3AD203B41FA5}">
                      <a16:colId xmlns:a16="http://schemas.microsoft.com/office/drawing/2014/main" val="20000"/>
                    </a:ext>
                  </a:extLst>
                </a:gridCol>
                <a:gridCol w="2386080">
                  <a:extLst>
                    <a:ext uri="{9D8B030D-6E8A-4147-A177-3AD203B41FA5}">
                      <a16:colId xmlns:a16="http://schemas.microsoft.com/office/drawing/2014/main" val="20001"/>
                    </a:ext>
                  </a:extLst>
                </a:gridCol>
                <a:gridCol w="2409600">
                  <a:extLst>
                    <a:ext uri="{9D8B030D-6E8A-4147-A177-3AD203B41FA5}">
                      <a16:colId xmlns:a16="http://schemas.microsoft.com/office/drawing/2014/main" val="20002"/>
                    </a:ext>
                  </a:extLst>
                </a:gridCol>
                <a:gridCol w="4609920">
                  <a:extLst>
                    <a:ext uri="{9D8B030D-6E8A-4147-A177-3AD203B41FA5}">
                      <a16:colId xmlns:a16="http://schemas.microsoft.com/office/drawing/2014/main" val="20003"/>
                    </a:ext>
                  </a:extLst>
                </a:gridCol>
              </a:tblGrid>
              <a:tr h="440320">
                <a:tc>
                  <a:txBody>
                    <a:bodyPr/>
                    <a:lstStyle/>
                    <a:p>
                      <a:pPr>
                        <a:defRPr/>
                      </a:pPr>
                      <a:endParaRPr lang="fr-FR" sz="2100"/>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tc>
                  <a:txBody>
                    <a:bodyPr/>
                    <a:lstStyle/>
                    <a:p>
                      <a:pPr algn="ctr">
                        <a:lnSpc>
                          <a:spcPct val="100000"/>
                        </a:lnSpc>
                        <a:defRPr/>
                      </a:pPr>
                      <a:r>
                        <a:rPr lang="fr-FR" sz="2100" b="1" strike="noStrike" spc="-1">
                          <a:solidFill>
                            <a:srgbClr val="FFFFFF"/>
                          </a:solidFill>
                          <a:latin typeface="Arial"/>
                          <a:ea typeface="DejaVu Sans"/>
                        </a:rPr>
                        <a:t>EIC Pathfinder</a:t>
                      </a:r>
                      <a:endParaRPr lang="fr-FR" sz="21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tc>
                  <a:txBody>
                    <a:bodyPr/>
                    <a:lstStyle/>
                    <a:p>
                      <a:pPr algn="ctr">
                        <a:lnSpc>
                          <a:spcPct val="100000"/>
                        </a:lnSpc>
                        <a:defRPr/>
                      </a:pPr>
                      <a:r>
                        <a:rPr lang="fr-FR" sz="2100" b="1" strike="noStrike" spc="-1">
                          <a:solidFill>
                            <a:srgbClr val="FFFFFF"/>
                          </a:solidFill>
                          <a:latin typeface="Arial"/>
                          <a:ea typeface="DejaVu Sans"/>
                        </a:rPr>
                        <a:t>EIC Transition</a:t>
                      </a:r>
                      <a:endParaRPr lang="fr-FR" sz="21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tc>
                  <a:txBody>
                    <a:bodyPr/>
                    <a:lstStyle/>
                    <a:p>
                      <a:pPr algn="ctr">
                        <a:lnSpc>
                          <a:spcPct val="100000"/>
                        </a:lnSpc>
                        <a:defRPr/>
                      </a:pPr>
                      <a:r>
                        <a:rPr lang="fr-FR" sz="1900" b="1" strike="noStrike" spc="-1">
                          <a:solidFill>
                            <a:schemeClr val="bg1"/>
                          </a:solidFill>
                          <a:latin typeface="Arial"/>
                          <a:ea typeface="DejaVu Sans"/>
                        </a:rPr>
                        <a:t>EIC Advanced Innovation Challenges</a:t>
                      </a:r>
                      <a:endParaRPr lang="fr-FR" sz="2400" b="0" strike="noStrike" spc="-1">
                        <a:solidFill>
                          <a:schemeClr val="bg1"/>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extLst>
                  <a:ext uri="{0D108BD9-81ED-4DB2-BD59-A6C34878D82A}">
                    <a16:rowId xmlns:a16="http://schemas.microsoft.com/office/drawing/2014/main" val="10000"/>
                  </a:ext>
                </a:extLst>
              </a:tr>
              <a:tr h="399680">
                <a:tc>
                  <a:txBody>
                    <a:bodyPr/>
                    <a:lstStyle/>
                    <a:p>
                      <a:pPr algn="ctr">
                        <a:lnSpc>
                          <a:spcPct val="100000"/>
                        </a:lnSpc>
                        <a:defRPr/>
                      </a:pPr>
                      <a:r>
                        <a:rPr lang="fr-FR" sz="1900" b="1" strike="noStrike" spc="-1">
                          <a:solidFill>
                            <a:srgbClr val="000000"/>
                          </a:solidFill>
                          <a:latin typeface="Arial"/>
                          <a:ea typeface="DejaVu Sans"/>
                        </a:rPr>
                        <a:t>TRL</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rgbClr val="000091"/>
                          </a:solidFill>
                          <a:latin typeface="Arial"/>
                          <a:ea typeface="DejaVu Sans"/>
                        </a:rPr>
                        <a:t>1 - 3/4</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rgbClr val="000091"/>
                          </a:solidFill>
                          <a:latin typeface="Arial"/>
                          <a:ea typeface="DejaVu Sans"/>
                        </a:rPr>
                        <a:t>3/4 - 5/6</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chemeClr val="tx2"/>
                          </a:solidFill>
                          <a:latin typeface="Arial"/>
                          <a:ea typeface="DejaVu Sans"/>
                        </a:rPr>
                        <a:t>4 - 6/7</a:t>
                      </a:r>
                      <a:endParaRPr lang="fr-FR" sz="1600" b="0" strike="noStrike" spc="-1">
                        <a:solidFill>
                          <a:schemeClr val="tx2"/>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1"/>
                  </a:ext>
                </a:extLst>
              </a:tr>
              <a:tr h="602880">
                <a:tc>
                  <a:txBody>
                    <a:bodyPr/>
                    <a:lstStyle/>
                    <a:p>
                      <a:pPr algn="ctr">
                        <a:lnSpc>
                          <a:spcPct val="100000"/>
                        </a:lnSpc>
                        <a:defRPr/>
                      </a:pPr>
                      <a:r>
                        <a:rPr lang="fr-FR" sz="1900" b="1" strike="noStrike" spc="-1">
                          <a:solidFill>
                            <a:srgbClr val="000000"/>
                          </a:solidFill>
                          <a:latin typeface="Arial"/>
                          <a:ea typeface="DejaVu Sans"/>
                        </a:rPr>
                        <a:t>Appels</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rgbClr val="000091"/>
                          </a:solidFill>
                          <a:latin typeface="Arial"/>
                          <a:ea typeface="DejaVu Sans"/>
                        </a:rPr>
                        <a:t>Open</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Challenges</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rgbClr val="000091"/>
                          </a:solidFill>
                          <a:latin typeface="Arial"/>
                          <a:ea typeface="DejaVu Sans"/>
                        </a:rPr>
                        <a:t>Open</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chemeClr val="tx2"/>
                          </a:solidFill>
                          <a:latin typeface="Arial"/>
                          <a:ea typeface="DejaVu Sans"/>
                        </a:rPr>
                        <a:t>Challenges</a:t>
                      </a:r>
                      <a:endParaRPr sz="2400">
                        <a:solidFill>
                          <a:schemeClr val="tx2"/>
                        </a:solidFil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2"/>
                  </a:ext>
                </a:extLst>
              </a:tr>
              <a:tr h="602880">
                <a:tc>
                  <a:txBody>
                    <a:bodyPr/>
                    <a:lstStyle/>
                    <a:p>
                      <a:pPr algn="ctr">
                        <a:lnSpc>
                          <a:spcPct val="100000"/>
                        </a:lnSpc>
                        <a:defRPr/>
                      </a:pPr>
                      <a:r>
                        <a:rPr lang="fr-FR" sz="1900" b="1" strike="noStrike" spc="-1">
                          <a:solidFill>
                            <a:srgbClr val="000000"/>
                          </a:solidFill>
                          <a:latin typeface="Arial"/>
                          <a:ea typeface="DejaVu Sans"/>
                        </a:rPr>
                        <a:t>Format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gridSpan="2">
                  <a:txBody>
                    <a:bodyPr/>
                    <a:lstStyle/>
                    <a:p>
                      <a:pPr algn="ctr">
                        <a:lnSpc>
                          <a:spcPct val="100000"/>
                        </a:lnSpc>
                        <a:defRPr/>
                      </a:pPr>
                      <a:r>
                        <a:rPr lang="fr-FR" sz="1600" b="0" strike="noStrike" spc="-1">
                          <a:solidFill>
                            <a:srgbClr val="000091"/>
                          </a:solidFill>
                          <a:latin typeface="Arial"/>
                          <a:ea typeface="DejaVu Sans"/>
                        </a:rPr>
                        <a:t>Mono-déposant / Petit consortium</a:t>
                      </a:r>
                      <a:br>
                        <a:rPr sz="2100"/>
                      </a:br>
                      <a:r>
                        <a:rPr lang="fr-FR" sz="1600" b="0" strike="noStrike" spc="-1">
                          <a:solidFill>
                            <a:srgbClr val="000091"/>
                          </a:solidFill>
                          <a:latin typeface="Arial"/>
                          <a:ea typeface="DejaVu Sans"/>
                        </a:rPr>
                        <a:t>Consortium</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7E7E9"/>
                    </a:solidFill>
                  </a:tcPr>
                </a:tc>
                <a:tc hMerge="1">
                  <a:txBody>
                    <a:bodyPr/>
                    <a:lstStyle/>
                    <a:p>
                      <a:endParaRPr/>
                    </a:p>
                  </a:txBody>
                  <a:tcPr/>
                </a:tc>
                <a:tc>
                  <a:txBody>
                    <a:bodyPr/>
                    <a:lstStyle/>
                    <a:p>
                      <a:pPr algn="ctr">
                        <a:lnSpc>
                          <a:spcPct val="100000"/>
                        </a:lnSpc>
                        <a:defRPr/>
                      </a:pPr>
                      <a:r>
                        <a:rPr lang="fr-FR" sz="1600" b="0" strike="noStrike" spc="-1">
                          <a:solidFill>
                            <a:schemeClr val="tx2"/>
                          </a:solidFill>
                          <a:latin typeface="Arial"/>
                          <a:ea typeface="DejaVu Sans"/>
                        </a:rPr>
                        <a:t>Mono-déposant (étapes 1 &amp; 2)</a:t>
                      </a:r>
                      <a:endParaRPr sz="2400">
                        <a:solidFill>
                          <a:schemeClr val="tx2"/>
                        </a:solidFill>
                      </a:endParaRPr>
                    </a:p>
                    <a:p>
                      <a:pPr algn="ctr">
                        <a:lnSpc>
                          <a:spcPct val="100000"/>
                        </a:lnSpc>
                        <a:defRPr/>
                      </a:pPr>
                      <a:r>
                        <a:rPr lang="fr-FR" sz="1600" b="0" strike="noStrike" spc="-1">
                          <a:solidFill>
                            <a:schemeClr val="tx2"/>
                          </a:solidFill>
                          <a:latin typeface="Arial"/>
                          <a:ea typeface="DejaVu Sans"/>
                        </a:rPr>
                        <a:t>Consortium de 2 à 3 entités (étape 2)</a:t>
                      </a:r>
                      <a:endParaRPr sz="2400">
                        <a:solidFill>
                          <a:schemeClr val="tx2"/>
                        </a:solidFil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3"/>
                  </a:ext>
                </a:extLst>
              </a:tr>
              <a:tr h="1090560">
                <a:tc>
                  <a:txBody>
                    <a:bodyPr/>
                    <a:lstStyle/>
                    <a:p>
                      <a:pPr algn="ctr">
                        <a:lnSpc>
                          <a:spcPct val="100000"/>
                        </a:lnSpc>
                        <a:defRPr/>
                      </a:pPr>
                      <a:r>
                        <a:rPr lang="fr-FR" sz="1900" b="1" strike="noStrike" spc="-1">
                          <a:solidFill>
                            <a:srgbClr val="000000"/>
                          </a:solidFill>
                          <a:latin typeface="Arial"/>
                          <a:ea typeface="DejaVu Sans"/>
                        </a:rPr>
                        <a:t>Organisations</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gridSpan="2">
                  <a:txBody>
                    <a:bodyPr/>
                    <a:lstStyle/>
                    <a:p>
                      <a:pPr algn="ctr">
                        <a:lnSpc>
                          <a:spcPct val="100000"/>
                        </a:lnSpc>
                        <a:defRPr/>
                      </a:pPr>
                      <a:r>
                        <a:rPr lang="fr-FR" sz="1600" b="0" strike="noStrike" spc="-1">
                          <a:solidFill>
                            <a:srgbClr val="000091"/>
                          </a:solidFill>
                          <a:latin typeface="Arial"/>
                          <a:ea typeface="DejaVu Sans"/>
                        </a:rPr>
                        <a:t>Organismes de recherche</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Universités</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PME/Start-up</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Grandes entreprises (sauf mono-déposant)</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FFFFFF"/>
                    </a:solidFill>
                  </a:tcPr>
                </a:tc>
                <a:tc hMerge="1">
                  <a:txBody>
                    <a:bodyPr/>
                    <a:lstStyle/>
                    <a:p>
                      <a:endParaRPr/>
                    </a:p>
                  </a:txBody>
                  <a:tcPr/>
                </a:tc>
                <a:tc>
                  <a:txBody>
                    <a:bodyPr/>
                    <a:lstStyle/>
                    <a:p>
                      <a:pPr algn="ctr">
                        <a:lnSpc>
                          <a:spcPct val="100000"/>
                        </a:lnSpc>
                        <a:defRPr/>
                      </a:pPr>
                      <a:r>
                        <a:rPr lang="fr-FR" sz="1600" b="0" strike="noStrike" spc="-1">
                          <a:solidFill>
                            <a:schemeClr val="tx2"/>
                          </a:solidFill>
                          <a:latin typeface="Arial"/>
                          <a:ea typeface="DejaVu Sans"/>
                        </a:rPr>
                        <a:t>Organismes de recherche</a:t>
                      </a:r>
                      <a:endParaRPr sz="2400">
                        <a:solidFill>
                          <a:schemeClr val="tx2"/>
                        </a:solidFill>
                      </a:endParaRPr>
                    </a:p>
                    <a:p>
                      <a:pPr algn="ctr">
                        <a:lnSpc>
                          <a:spcPct val="100000"/>
                        </a:lnSpc>
                        <a:defRPr/>
                      </a:pPr>
                      <a:r>
                        <a:rPr lang="fr-FR" sz="1600" b="0" strike="noStrike" spc="-1">
                          <a:solidFill>
                            <a:schemeClr val="tx2"/>
                          </a:solidFill>
                          <a:latin typeface="Arial"/>
                          <a:ea typeface="DejaVu Sans"/>
                        </a:rPr>
                        <a:t>Universités</a:t>
                      </a:r>
                      <a:endParaRPr sz="2400">
                        <a:solidFill>
                          <a:schemeClr val="tx2"/>
                        </a:solidFill>
                      </a:endParaRPr>
                    </a:p>
                    <a:p>
                      <a:pPr algn="ctr">
                        <a:lnSpc>
                          <a:spcPct val="100000"/>
                        </a:lnSpc>
                        <a:defRPr/>
                      </a:pPr>
                      <a:r>
                        <a:rPr lang="fr-FR" sz="1600" b="0" strike="noStrike" spc="-1">
                          <a:solidFill>
                            <a:schemeClr val="tx2"/>
                          </a:solidFill>
                          <a:latin typeface="Arial"/>
                          <a:ea typeface="DejaVu Sans"/>
                        </a:rPr>
                        <a:t>PME/Start-up</a:t>
                      </a:r>
                      <a:endParaRPr sz="2400">
                        <a:solidFill>
                          <a:schemeClr val="tx2"/>
                        </a:solidFill>
                      </a:endParaRPr>
                    </a:p>
                    <a:p>
                      <a:pPr algn="ctr">
                        <a:lnSpc>
                          <a:spcPct val="100000"/>
                        </a:lnSpc>
                        <a:defRPr/>
                      </a:pPr>
                      <a:r>
                        <a:rPr lang="fr-FR" sz="1600" b="0" strike="noStrike" spc="-1">
                          <a:solidFill>
                            <a:schemeClr val="tx2"/>
                          </a:solidFill>
                          <a:latin typeface="Arial"/>
                          <a:ea typeface="DejaVu Sans"/>
                        </a:rPr>
                        <a:t>Grandes entreprises (sauf mono-déposant)</a:t>
                      </a:r>
                      <a:endParaRPr sz="2400">
                        <a:solidFill>
                          <a:schemeClr val="tx2"/>
                        </a:solidFil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4"/>
                  </a:ext>
                </a:extLst>
              </a:tr>
              <a:tr h="399680">
                <a:tc>
                  <a:txBody>
                    <a:bodyPr/>
                    <a:lstStyle/>
                    <a:p>
                      <a:pPr algn="ctr">
                        <a:lnSpc>
                          <a:spcPct val="100000"/>
                        </a:lnSpc>
                        <a:defRPr/>
                      </a:pPr>
                      <a:r>
                        <a:rPr lang="fr-FR" sz="1900" b="1" strike="noStrike" spc="-1">
                          <a:solidFill>
                            <a:srgbClr val="000000"/>
                          </a:solidFill>
                          <a:latin typeface="Arial"/>
                          <a:ea typeface="DejaVu Sans"/>
                        </a:rPr>
                        <a:t>Financement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rgbClr val="000091"/>
                          </a:solidFill>
                          <a:latin typeface="Arial"/>
                          <a:ea typeface="DejaVu Sans"/>
                        </a:rPr>
                        <a:t>Subventions (100%)</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rgbClr val="000091"/>
                          </a:solidFill>
                          <a:latin typeface="Arial"/>
                          <a:ea typeface="DejaVu Sans"/>
                        </a:rPr>
                        <a:t>Subventions (100%)</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chemeClr val="tx2"/>
                          </a:solidFill>
                          <a:latin typeface="Arial"/>
                          <a:ea typeface="DejaVu Sans"/>
                        </a:rPr>
                        <a:t>Subventions (100%)</a:t>
                      </a:r>
                      <a:endParaRPr lang="fr-FR" sz="1600" b="0" strike="noStrike" spc="-1">
                        <a:solidFill>
                          <a:schemeClr val="tx2"/>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5"/>
                  </a:ext>
                </a:extLst>
              </a:tr>
              <a:tr h="602880">
                <a:tc>
                  <a:txBody>
                    <a:bodyPr/>
                    <a:lstStyle/>
                    <a:p>
                      <a:pPr algn="ctr">
                        <a:lnSpc>
                          <a:spcPct val="100000"/>
                        </a:lnSpc>
                        <a:defRPr/>
                      </a:pPr>
                      <a:r>
                        <a:rPr lang="fr-FR" sz="1900" b="1" strike="noStrike" spc="-1">
                          <a:solidFill>
                            <a:srgbClr val="000000"/>
                          </a:solidFill>
                          <a:latin typeface="Arial"/>
                          <a:ea typeface="DejaVu Sans"/>
                        </a:rPr>
                        <a:t>Montant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chemeClr val="tx2"/>
                          </a:solidFill>
                          <a:latin typeface="Arial"/>
                          <a:ea typeface="DejaVu Sans"/>
                        </a:rPr>
                        <a:t>4 M€</a:t>
                      </a:r>
                      <a:endParaRPr lang="fr-FR" sz="1600" b="0" strike="noStrike" spc="-1">
                        <a:solidFill>
                          <a:schemeClr val="tx2"/>
                        </a:solidFill>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chemeClr val="tx2"/>
                          </a:solidFill>
                          <a:latin typeface="Arial"/>
                          <a:ea typeface="DejaVu Sans"/>
                        </a:rPr>
                        <a:t>2,5 M€</a:t>
                      </a:r>
                      <a:endParaRPr lang="fr-FR" sz="1600" b="0" strike="noStrike" spc="-1">
                        <a:solidFill>
                          <a:schemeClr val="tx2"/>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nb-NO" sz="1600" b="0" strike="noStrike" spc="-1">
                          <a:solidFill>
                            <a:schemeClr val="tx2"/>
                          </a:solidFill>
                          <a:latin typeface="Arial"/>
                          <a:ea typeface="DejaVu Sans"/>
                        </a:rPr>
                        <a:t>Etape 1: 0,3 M€</a:t>
                      </a:r>
                      <a:endParaRPr sz="2400">
                        <a:solidFill>
                          <a:schemeClr val="tx2"/>
                        </a:solidFill>
                      </a:endParaRPr>
                    </a:p>
                    <a:p>
                      <a:pPr algn="ctr">
                        <a:lnSpc>
                          <a:spcPct val="100000"/>
                        </a:lnSpc>
                        <a:defRPr/>
                      </a:pPr>
                      <a:r>
                        <a:rPr lang="nb-NO" sz="1600" b="0" strike="noStrike" spc="-1">
                          <a:solidFill>
                            <a:schemeClr val="tx2"/>
                          </a:solidFill>
                          <a:latin typeface="Arial"/>
                          <a:ea typeface="DejaVu Sans"/>
                        </a:rPr>
                        <a:t>Etape 2: 2,5 M€</a:t>
                      </a:r>
                      <a:endParaRPr sz="2400">
                        <a:solidFill>
                          <a:schemeClr val="tx2"/>
                        </a:solidFil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6"/>
                  </a:ext>
                </a:extLst>
              </a:tr>
              <a:tr h="399680">
                <a:tc>
                  <a:txBody>
                    <a:bodyPr/>
                    <a:lstStyle/>
                    <a:p>
                      <a:pPr algn="ctr">
                        <a:lnSpc>
                          <a:spcPct val="100000"/>
                        </a:lnSpc>
                        <a:defRPr/>
                      </a:pPr>
                      <a:r>
                        <a:rPr lang="fr-FR" sz="1900" b="1" strike="noStrike" spc="-1">
                          <a:latin typeface="Arial"/>
                        </a:rPr>
                        <a:t>Budget</a:t>
                      </a:r>
                      <a:endParaRPr sz="2400"/>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chemeClr val="tx2"/>
                          </a:solidFill>
                          <a:latin typeface="Arial"/>
                        </a:rPr>
                        <a:t>262 M€</a:t>
                      </a:r>
                      <a:endParaRPr sz="2400" b="0">
                        <a:solidFill>
                          <a:schemeClr val="tx2"/>
                        </a:solidFil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chemeClr val="tx2"/>
                          </a:solidFill>
                          <a:latin typeface="Arial"/>
                        </a:rPr>
                        <a:t>100 M€</a:t>
                      </a:r>
                      <a:endParaRPr sz="2400" b="0">
                        <a:solidFill>
                          <a:schemeClr val="tx2"/>
                        </a:solidFil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tc>
                  <a:txBody>
                    <a:bodyPr/>
                    <a:lstStyle/>
                    <a:p>
                      <a:pPr marL="0" marR="0" lvl="0" indent="0" algn="ctr" defTabSz="914400">
                        <a:lnSpc>
                          <a:spcPct val="100000"/>
                        </a:lnSpc>
                        <a:spcBef>
                          <a:spcPts val="0"/>
                        </a:spcBef>
                        <a:spcAft>
                          <a:spcPts val="0"/>
                        </a:spcAft>
                        <a:buClrTx/>
                        <a:buSzTx/>
                        <a:buFontTx/>
                        <a:buNone/>
                        <a:defRPr/>
                      </a:pPr>
                      <a:r>
                        <a:rPr lang="fr-FR" sz="1600" b="0" strike="noStrike" spc="-1">
                          <a:solidFill>
                            <a:schemeClr val="tx2"/>
                          </a:solidFill>
                          <a:latin typeface="Arial"/>
                          <a:ea typeface="DejaVu Sans"/>
                        </a:rPr>
                        <a:t>6 M€ en 2026 (ét. 1) - 25 M€ en 2027 (ét. 2)</a:t>
                      </a:r>
                      <a:endParaRPr lang="fr-FR" sz="1600" b="0" strike="noStrike" spc="-1">
                        <a:solidFill>
                          <a:schemeClr val="tx2"/>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7"/>
                  </a:ext>
                </a:extLst>
              </a:tr>
              <a:tr h="562240">
                <a:tc>
                  <a:txBody>
                    <a:bodyPr/>
                    <a:lstStyle/>
                    <a:p>
                      <a:pPr algn="ctr">
                        <a:lnSpc>
                          <a:spcPct val="100000"/>
                        </a:lnSpc>
                        <a:defRPr/>
                      </a:pPr>
                      <a:r>
                        <a:rPr lang="fr-FR" sz="1900" b="1" strike="noStrike" spc="-1">
                          <a:latin typeface="Arial"/>
                        </a:rPr>
                        <a:t>Spécificité</a:t>
                      </a:r>
                      <a:endParaRPr sz="2400"/>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chemeClr val="tx2"/>
                          </a:solidFill>
                          <a:latin typeface="Arial"/>
                        </a:rPr>
                        <a:t>/</a:t>
                      </a:r>
                      <a:endParaRPr sz="2400"/>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500" b="1" strike="noStrike" spc="-1">
                          <a:solidFill>
                            <a:srgbClr val="FF0000"/>
                          </a:solidFill>
                          <a:latin typeface="Arial"/>
                        </a:rPr>
                        <a:t>Maturation résultats issus de projets européens*</a:t>
                      </a:r>
                      <a:endParaRPr sz="2100" b="1">
                        <a:solidFill>
                          <a:srgbClr val="FF0000"/>
                        </a:solidFil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tc>
                  <a:txBody>
                    <a:bodyPr/>
                    <a:lstStyle/>
                    <a:p>
                      <a:pPr marL="0" marR="0" lvl="0" indent="0" algn="ctr" defTabSz="914400">
                        <a:lnSpc>
                          <a:spcPct val="100000"/>
                        </a:lnSpc>
                        <a:spcBef>
                          <a:spcPts val="0"/>
                        </a:spcBef>
                        <a:spcAft>
                          <a:spcPts val="0"/>
                        </a:spcAft>
                        <a:buClrTx/>
                        <a:buSzTx/>
                        <a:buFontTx/>
                        <a:buNone/>
                        <a:defRPr/>
                      </a:pPr>
                      <a:r>
                        <a:rPr lang="fr-FR" sz="1600" b="0" strike="noStrike" spc="-1">
                          <a:solidFill>
                            <a:schemeClr val="tx2"/>
                          </a:solidFill>
                          <a:latin typeface="Arial"/>
                          <a:ea typeface="DejaVu Sans"/>
                        </a:rPr>
                        <a:t>Étape 2: sélection des projets de l’étape 1</a:t>
                      </a:r>
                      <a:endParaRPr lang="fr-FR" sz="1600" b="0" strike="noStrike" spc="-1">
                        <a:solidFill>
                          <a:schemeClr val="tx2"/>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8"/>
                  </a:ext>
                </a:extLst>
              </a:tr>
            </a:tbl>
          </a:graphicData>
        </a:graphic>
      </p:graphicFrame>
      <p:sp>
        <p:nvSpPr>
          <p:cNvPr id="1920338995" name="CustomShape 4"/>
          <p:cNvSpPr/>
          <p:nvPr/>
        </p:nvSpPr>
        <p:spPr bwMode="auto">
          <a:xfrm>
            <a:off x="525120" y="6436800"/>
            <a:ext cx="4364754" cy="326293"/>
          </a:xfrm>
          <a:prstGeom prst="rect">
            <a:avLst/>
          </a:prstGeom>
          <a:noFill/>
          <a:ln>
            <a:noFill/>
          </a:ln>
        </p:spPr>
        <p:style>
          <a:lnRef idx="0">
            <a:srgbClr val="000000"/>
          </a:lnRef>
          <a:fillRef idx="0">
            <a:srgbClr val="000000"/>
          </a:fillRef>
          <a:effectRef idx="0">
            <a:srgbClr val="000000"/>
          </a:effectRef>
          <a:fontRef idx="minor"/>
        </p:style>
        <p:txBody>
          <a:bodyPr wrap="none" lIns="120000" tIns="60000" rIns="120000" bIns="60000">
            <a:spAutoFit/>
          </a:bodyPr>
          <a:lstStyle/>
          <a:p>
            <a:pPr>
              <a:lnSpc>
                <a:spcPct val="100000"/>
              </a:lnSpc>
              <a:defRPr/>
            </a:pPr>
            <a:r>
              <a:rPr lang="fr-FR" sz="1333" spc="-1">
                <a:solidFill>
                  <a:srgbClr val="000091"/>
                </a:solidFill>
                <a:latin typeface="Arial"/>
                <a:ea typeface="DejaVu Sans"/>
              </a:rPr>
              <a:t>* Liste des appels éligibles disponible dans le WP2026</a:t>
            </a:r>
            <a:endParaRPr lang="fr-FR" sz="1333" spc="-1">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7515884" name="CustomShape 2"/>
          <p:cNvSpPr/>
          <p:nvPr/>
        </p:nvSpPr>
        <p:spPr bwMode="auto">
          <a:xfrm>
            <a:off x="4842296" y="644640"/>
            <a:ext cx="6863465" cy="473760"/>
          </a:xfrm>
          <a:prstGeom prst="rect">
            <a:avLst/>
          </a:prstGeom>
          <a:noFill/>
          <a:ln>
            <a:noFill/>
          </a:ln>
        </p:spPr>
        <p:style>
          <a:lnRef idx="0">
            <a:srgbClr val="000000"/>
          </a:lnRef>
          <a:fillRef idx="0">
            <a:srgbClr val="000000"/>
          </a:fillRef>
          <a:effectRef idx="0">
            <a:srgbClr val="000000"/>
          </a:effectRef>
          <a:fontRef idx="minor"/>
        </p:style>
        <p:txBody>
          <a:bodyPr lIns="0" tIns="0" rIns="0" bIns="0">
            <a:noAutofit/>
          </a:bodyPr>
          <a:lstStyle/>
          <a:p>
            <a:pPr algn="r">
              <a:lnSpc>
                <a:spcPct val="90000"/>
              </a:lnSpc>
              <a:defRPr/>
            </a:pPr>
            <a:r>
              <a:rPr lang="fr-FR" sz="3200" b="1" spc="-1">
                <a:solidFill>
                  <a:srgbClr val="000091"/>
                </a:solidFill>
                <a:latin typeface="Arial"/>
                <a:ea typeface="DejaVu Sans"/>
              </a:rPr>
              <a:t>Les différents instruments de l’EIC</a:t>
            </a:r>
            <a:endParaRPr lang="fr-FR" sz="3200" spc="-1">
              <a:latin typeface="Arial"/>
            </a:endParaRPr>
          </a:p>
        </p:txBody>
      </p:sp>
      <p:graphicFrame>
        <p:nvGraphicFramePr>
          <p:cNvPr id="1108066288" name="Table 3"/>
          <p:cNvGraphicFramePr>
            <a:graphicFrameLocks/>
          </p:cNvGraphicFramePr>
          <p:nvPr/>
        </p:nvGraphicFramePr>
        <p:xfrm>
          <a:off x="466560" y="1419240"/>
          <a:ext cx="11239680" cy="4705320"/>
        </p:xfrm>
        <a:graphic>
          <a:graphicData uri="http://schemas.openxmlformats.org/drawingml/2006/table">
            <a:tbl>
              <a:tblPr/>
              <a:tblGrid>
                <a:gridCol w="2172960">
                  <a:extLst>
                    <a:ext uri="{9D8B030D-6E8A-4147-A177-3AD203B41FA5}">
                      <a16:colId xmlns:a16="http://schemas.microsoft.com/office/drawing/2014/main" val="20000"/>
                    </a:ext>
                  </a:extLst>
                </a:gridCol>
                <a:gridCol w="4645200">
                  <a:extLst>
                    <a:ext uri="{9D8B030D-6E8A-4147-A177-3AD203B41FA5}">
                      <a16:colId xmlns:a16="http://schemas.microsoft.com/office/drawing/2014/main" val="20001"/>
                    </a:ext>
                  </a:extLst>
                </a:gridCol>
                <a:gridCol w="4421520">
                  <a:extLst>
                    <a:ext uri="{9D8B030D-6E8A-4147-A177-3AD203B41FA5}">
                      <a16:colId xmlns:a16="http://schemas.microsoft.com/office/drawing/2014/main" val="20002"/>
                    </a:ext>
                  </a:extLst>
                </a:gridCol>
              </a:tblGrid>
              <a:tr h="480960">
                <a:tc>
                  <a:txBody>
                    <a:bodyPr/>
                    <a:lstStyle/>
                    <a:p>
                      <a:pPr>
                        <a:defRPr/>
                      </a:pPr>
                      <a:endParaRPr lang="fr-FR" sz="2400"/>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tc>
                  <a:txBody>
                    <a:bodyPr/>
                    <a:lstStyle/>
                    <a:p>
                      <a:pPr algn="ctr">
                        <a:lnSpc>
                          <a:spcPct val="100000"/>
                        </a:lnSpc>
                        <a:defRPr/>
                      </a:pPr>
                      <a:r>
                        <a:rPr lang="fr-FR" sz="2100" b="1" strike="noStrike" spc="-1">
                          <a:solidFill>
                            <a:srgbClr val="FFFFFF"/>
                          </a:solidFill>
                          <a:latin typeface="Arial"/>
                          <a:ea typeface="DejaVu Sans"/>
                        </a:rPr>
                        <a:t>EIC Accélérateur</a:t>
                      </a:r>
                      <a:endParaRPr lang="fr-FR" sz="21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tc>
                  <a:txBody>
                    <a:bodyPr/>
                    <a:lstStyle/>
                    <a:p>
                      <a:pPr algn="ctr">
                        <a:lnSpc>
                          <a:spcPct val="100000"/>
                        </a:lnSpc>
                        <a:defRPr/>
                      </a:pPr>
                      <a:r>
                        <a:rPr lang="fr-FR" sz="2100" b="1" strike="noStrike" spc="-1">
                          <a:solidFill>
                            <a:srgbClr val="FFFFFF"/>
                          </a:solidFill>
                          <a:latin typeface="Arial"/>
                          <a:ea typeface="DejaVu Sans"/>
                        </a:rPr>
                        <a:t>EIC STEP Scale Up*</a:t>
                      </a:r>
                      <a:endParaRPr lang="fr-FR" sz="21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000091"/>
                    </a:solidFill>
                  </a:tcPr>
                </a:tc>
                <a:extLst>
                  <a:ext uri="{0D108BD9-81ED-4DB2-BD59-A6C34878D82A}">
                    <a16:rowId xmlns:a16="http://schemas.microsoft.com/office/drawing/2014/main" val="10000"/>
                  </a:ext>
                </a:extLst>
              </a:tr>
              <a:tr h="399680">
                <a:tc>
                  <a:txBody>
                    <a:bodyPr/>
                    <a:lstStyle/>
                    <a:p>
                      <a:pPr algn="ctr">
                        <a:lnSpc>
                          <a:spcPct val="100000"/>
                        </a:lnSpc>
                        <a:defRPr/>
                      </a:pPr>
                      <a:r>
                        <a:rPr lang="fr-FR" sz="1900" b="1" strike="noStrike" spc="-1">
                          <a:solidFill>
                            <a:srgbClr val="000000"/>
                          </a:solidFill>
                          <a:latin typeface="Arial"/>
                          <a:ea typeface="DejaVu Sans"/>
                        </a:rPr>
                        <a:t>Budget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chemeClr val="tx2"/>
                          </a:solidFill>
                          <a:latin typeface="Arial"/>
                        </a:rPr>
                        <a:t>634 M€</a:t>
                      </a:r>
                      <a:endParaRPr sz="2400"/>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8E8EA"/>
                    </a:solidFill>
                  </a:tcPr>
                </a:tc>
                <a:tc>
                  <a:txBody>
                    <a:bodyPr/>
                    <a:lstStyle/>
                    <a:p>
                      <a:pPr algn="ctr">
                        <a:lnSpc>
                          <a:spcPct val="100000"/>
                        </a:lnSpc>
                        <a:defRPr/>
                      </a:pPr>
                      <a:r>
                        <a:rPr lang="fr-FR" sz="1600" b="0" strike="noStrike" spc="-1">
                          <a:solidFill>
                            <a:schemeClr val="tx2"/>
                          </a:solidFill>
                          <a:latin typeface="Arial"/>
                          <a:ea typeface="DejaVu Sans"/>
                        </a:rPr>
                        <a:t>300 M€</a:t>
                      </a:r>
                      <a:endParaRPr lang="fr-FR" sz="1600" b="0" strike="noStrike" spc="-1">
                        <a:solidFill>
                          <a:schemeClr val="tx2"/>
                        </a:solidFill>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1"/>
                  </a:ext>
                </a:extLst>
              </a:tr>
              <a:tr h="602880">
                <a:tc>
                  <a:txBody>
                    <a:bodyPr/>
                    <a:lstStyle/>
                    <a:p>
                      <a:pPr algn="ctr">
                        <a:lnSpc>
                          <a:spcPct val="100000"/>
                        </a:lnSpc>
                        <a:defRPr/>
                      </a:pPr>
                      <a:r>
                        <a:rPr lang="fr-FR" sz="1900" b="1" strike="noStrike" spc="-1">
                          <a:solidFill>
                            <a:srgbClr val="000000"/>
                          </a:solidFill>
                          <a:latin typeface="Arial"/>
                          <a:ea typeface="DejaVu Sans"/>
                        </a:rPr>
                        <a:t>Appel</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chemeClr val="tx2"/>
                          </a:solidFill>
                          <a:latin typeface="Arial"/>
                          <a:ea typeface="DejaVu Sans"/>
                        </a:rPr>
                        <a:t>Open</a:t>
                      </a:r>
                      <a:endParaRPr sz="2400"/>
                    </a:p>
                    <a:p>
                      <a:pPr algn="ctr">
                        <a:lnSpc>
                          <a:spcPct val="100000"/>
                        </a:lnSpc>
                        <a:defRPr/>
                      </a:pPr>
                      <a:r>
                        <a:rPr lang="fr-FR" sz="1600" b="0" strike="noStrike" spc="-1">
                          <a:solidFill>
                            <a:schemeClr val="tx2"/>
                          </a:solidFill>
                          <a:latin typeface="Arial"/>
                          <a:ea typeface="DejaVu Sans"/>
                        </a:rPr>
                        <a:t>Challenges</a:t>
                      </a:r>
                      <a:endParaRPr lang="fr-FR" sz="1600" b="0" strike="noStrike" spc="-1">
                        <a:solidFill>
                          <a:schemeClr val="tx2"/>
                        </a:solidFill>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noFill/>
                  </a:tcPr>
                </a:tc>
                <a:tc>
                  <a:txBody>
                    <a:bodyPr/>
                    <a:lstStyle/>
                    <a:p>
                      <a:pPr algn="ctr">
                        <a:lnSpc>
                          <a:spcPct val="100000"/>
                        </a:lnSpc>
                        <a:defRPr/>
                      </a:pPr>
                      <a:r>
                        <a:rPr lang="fr-FR" sz="1600" b="1" strike="noStrike" spc="-1">
                          <a:solidFill>
                            <a:srgbClr val="FF0000"/>
                          </a:solidFill>
                          <a:latin typeface="Arial"/>
                          <a:ea typeface="DejaVu Sans"/>
                        </a:rPr>
                        <a:t>STEP</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2"/>
                  </a:ext>
                </a:extLst>
              </a:tr>
              <a:tr h="399680">
                <a:tc>
                  <a:txBody>
                    <a:bodyPr/>
                    <a:lstStyle/>
                    <a:p>
                      <a:pPr algn="ctr">
                        <a:lnSpc>
                          <a:spcPct val="100000"/>
                        </a:lnSpc>
                        <a:defRPr/>
                      </a:pPr>
                      <a:r>
                        <a:rPr lang="fr-FR" sz="1900" b="1" strike="noStrike" spc="-1">
                          <a:solidFill>
                            <a:srgbClr val="000000"/>
                          </a:solidFill>
                          <a:latin typeface="Arial"/>
                          <a:ea typeface="DejaVu Sans"/>
                        </a:rPr>
                        <a:t>TRL</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chemeClr val="tx2"/>
                          </a:solidFill>
                          <a:latin typeface="Arial"/>
                          <a:ea typeface="DejaVu Sans"/>
                        </a:rPr>
                        <a:t>6 - 8/9</a:t>
                      </a:r>
                      <a:endParaRPr lang="fr-FR" sz="1600" b="0" strike="noStrike" spc="-1">
                        <a:solidFill>
                          <a:schemeClr val="tx2"/>
                        </a:solidFill>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8E8EA"/>
                    </a:solidFill>
                  </a:tcPr>
                </a:tc>
                <a:tc>
                  <a:txBody>
                    <a:bodyPr/>
                    <a:lstStyle/>
                    <a:p>
                      <a:pPr algn="ctr">
                        <a:lnSpc>
                          <a:spcPct val="100000"/>
                        </a:lnSpc>
                        <a:defRPr/>
                      </a:pPr>
                      <a:r>
                        <a:rPr lang="fr-FR" sz="1600" b="0" strike="noStrike" spc="-1">
                          <a:solidFill>
                            <a:srgbClr val="000091"/>
                          </a:solidFill>
                          <a:latin typeface="Arial"/>
                          <a:ea typeface="DejaVu Sans"/>
                        </a:rPr>
                        <a:t>Aucune contrainte</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3"/>
                  </a:ext>
                </a:extLst>
              </a:tr>
              <a:tr h="577440">
                <a:tc>
                  <a:txBody>
                    <a:bodyPr/>
                    <a:lstStyle/>
                    <a:p>
                      <a:pPr algn="ctr">
                        <a:lnSpc>
                          <a:spcPct val="100000"/>
                        </a:lnSpc>
                        <a:defRPr/>
                      </a:pPr>
                      <a:r>
                        <a:rPr lang="fr-FR" sz="1900" b="1" strike="noStrike" spc="-1">
                          <a:solidFill>
                            <a:srgbClr val="000000"/>
                          </a:solidFill>
                          <a:latin typeface="Arial"/>
                          <a:ea typeface="DejaVu Sans"/>
                        </a:rPr>
                        <a:t>Format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chemeClr val="tx2"/>
                          </a:solidFill>
                          <a:latin typeface="Arial"/>
                          <a:ea typeface="DejaVu Sans"/>
                        </a:rPr>
                        <a:t>Mono-déposant</a:t>
                      </a:r>
                      <a:endParaRPr lang="fr-FR" sz="1600" b="0" strike="noStrike" spc="-1">
                        <a:solidFill>
                          <a:schemeClr val="tx2"/>
                        </a:solidFill>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noFill/>
                  </a:tcPr>
                </a:tc>
                <a:tc>
                  <a:txBody>
                    <a:bodyPr/>
                    <a:lstStyle/>
                    <a:p>
                      <a:pPr algn="ctr">
                        <a:lnSpc>
                          <a:spcPct val="100000"/>
                        </a:lnSpc>
                        <a:defRPr/>
                      </a:pPr>
                      <a:r>
                        <a:rPr lang="fr-FR" sz="1600" b="0" strike="noStrike" spc="-1">
                          <a:solidFill>
                            <a:srgbClr val="000091"/>
                          </a:solidFill>
                          <a:latin typeface="Arial"/>
                          <a:ea typeface="DejaVu Sans"/>
                        </a:rPr>
                        <a:t>Mono-déposant</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4"/>
                  </a:ext>
                </a:extLst>
              </a:tr>
              <a:tr h="624000">
                <a:tc>
                  <a:txBody>
                    <a:bodyPr/>
                    <a:lstStyle/>
                    <a:p>
                      <a:pPr algn="ctr">
                        <a:lnSpc>
                          <a:spcPct val="100000"/>
                        </a:lnSpc>
                        <a:defRPr/>
                      </a:pPr>
                      <a:r>
                        <a:rPr lang="fr-FR" sz="1900" b="1" strike="noStrike" spc="-1">
                          <a:solidFill>
                            <a:srgbClr val="000000"/>
                          </a:solidFill>
                          <a:latin typeface="Arial"/>
                          <a:ea typeface="DejaVu Sans"/>
                        </a:rPr>
                        <a:t>Organisations</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rgbClr val="000091"/>
                          </a:solidFill>
                          <a:latin typeface="Arial"/>
                          <a:ea typeface="DejaVu Sans"/>
                        </a:rPr>
                        <a:t>PME/Start-up</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 PME » de &lt;500 employés</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8E8EA"/>
                    </a:solidFill>
                  </a:tcPr>
                </a:tc>
                <a:tc>
                  <a:txBody>
                    <a:bodyPr/>
                    <a:lstStyle/>
                    <a:p>
                      <a:pPr algn="ctr">
                        <a:lnSpc>
                          <a:spcPct val="100000"/>
                        </a:lnSpc>
                        <a:defRPr/>
                      </a:pPr>
                      <a:r>
                        <a:rPr lang="fr-FR" sz="1600" b="0" strike="noStrike" spc="-1">
                          <a:solidFill>
                            <a:srgbClr val="000091"/>
                          </a:solidFill>
                          <a:latin typeface="Arial"/>
                          <a:ea typeface="DejaVu Sans"/>
                        </a:rPr>
                        <a:t>PME/Start-up</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 PME » de &lt;500 employés</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8E8EA"/>
                    </a:solidFill>
                  </a:tcPr>
                </a:tc>
                <a:extLst>
                  <a:ext uri="{0D108BD9-81ED-4DB2-BD59-A6C34878D82A}">
                    <a16:rowId xmlns:a16="http://schemas.microsoft.com/office/drawing/2014/main" val="10005"/>
                  </a:ext>
                </a:extLst>
              </a:tr>
              <a:tr h="602880">
                <a:tc>
                  <a:txBody>
                    <a:bodyPr/>
                    <a:lstStyle/>
                    <a:p>
                      <a:pPr algn="ctr">
                        <a:lnSpc>
                          <a:spcPct val="100000"/>
                        </a:lnSpc>
                        <a:defRPr/>
                      </a:pPr>
                      <a:r>
                        <a:rPr lang="fr-FR" sz="1900" b="1" strike="noStrike" spc="-1">
                          <a:solidFill>
                            <a:srgbClr val="000000"/>
                          </a:solidFill>
                          <a:latin typeface="Arial"/>
                          <a:ea typeface="DejaVu Sans"/>
                        </a:rPr>
                        <a:t>Financement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rgbClr val="000091"/>
                          </a:solidFill>
                          <a:latin typeface="Arial"/>
                          <a:ea typeface="DejaVu Sans"/>
                        </a:rPr>
                        <a:t>Subventions (70%)</a:t>
                      </a:r>
                      <a:endParaRPr lang="fr-FR" sz="1600" b="0" strike="noStrike" spc="-1">
                        <a:latin typeface="Arial"/>
                      </a:endParaRPr>
                    </a:p>
                    <a:p>
                      <a:pPr algn="ctr">
                        <a:lnSpc>
                          <a:spcPct val="100000"/>
                        </a:lnSpc>
                        <a:defRPr/>
                      </a:pPr>
                      <a:r>
                        <a:rPr lang="fr-FR" sz="1600" b="0" strike="noStrike" spc="-1">
                          <a:solidFill>
                            <a:srgbClr val="000091"/>
                          </a:solidFill>
                          <a:latin typeface="Arial"/>
                          <a:ea typeface="DejaVu Sans"/>
                        </a:rPr>
                        <a:t>Investissement</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noFill/>
                  </a:tcPr>
                </a:tc>
                <a:tc>
                  <a:txBody>
                    <a:bodyPr/>
                    <a:lstStyle/>
                    <a:p>
                      <a:pPr algn="ctr">
                        <a:lnSpc>
                          <a:spcPct val="100000"/>
                        </a:lnSpc>
                        <a:defRPr/>
                      </a:pPr>
                      <a:r>
                        <a:rPr lang="fr-FR" sz="1600" b="0" strike="noStrike" spc="-1">
                          <a:solidFill>
                            <a:srgbClr val="000091"/>
                          </a:solidFill>
                          <a:latin typeface="Arial"/>
                          <a:ea typeface="DejaVu Sans"/>
                        </a:rPr>
                        <a:t>Investissement</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6"/>
                  </a:ext>
                </a:extLst>
              </a:tr>
              <a:tr h="602880">
                <a:tc>
                  <a:txBody>
                    <a:bodyPr/>
                    <a:lstStyle/>
                    <a:p>
                      <a:pPr algn="ctr">
                        <a:lnSpc>
                          <a:spcPct val="100000"/>
                        </a:lnSpc>
                        <a:defRPr/>
                      </a:pPr>
                      <a:r>
                        <a:rPr lang="fr-FR" sz="1900" b="1" strike="noStrike" spc="-1">
                          <a:solidFill>
                            <a:srgbClr val="000000"/>
                          </a:solidFill>
                          <a:latin typeface="Arial"/>
                          <a:ea typeface="DejaVu Sans"/>
                        </a:rPr>
                        <a:t>Montant</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E7E7E9"/>
                    </a:solidFill>
                  </a:tcPr>
                </a:tc>
                <a:tc>
                  <a:txBody>
                    <a:bodyPr/>
                    <a:lstStyle/>
                    <a:p>
                      <a:pPr algn="ctr">
                        <a:lnSpc>
                          <a:spcPct val="100000"/>
                        </a:lnSpc>
                        <a:defRPr/>
                      </a:pPr>
                      <a:r>
                        <a:rPr lang="fr-FR" sz="1600" b="0" strike="noStrike" spc="-1">
                          <a:solidFill>
                            <a:srgbClr val="000091"/>
                          </a:solidFill>
                          <a:latin typeface="Arial"/>
                          <a:ea typeface="DejaVu Sans"/>
                        </a:rPr>
                        <a:t>2,5 M€ (Sub.)</a:t>
                      </a:r>
                      <a:br>
                        <a:rPr lang="fr-FR" sz="1600"/>
                      </a:br>
                      <a:r>
                        <a:rPr lang="fr-FR" sz="1600" b="0" strike="noStrike" spc="-1">
                          <a:solidFill>
                            <a:srgbClr val="000091"/>
                          </a:solidFill>
                          <a:latin typeface="Arial"/>
                          <a:ea typeface="DejaVu Sans"/>
                        </a:rPr>
                        <a:t>10 M€ (Invest.)</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solidFill>
                      <a:srgbClr val="E8E8EA"/>
                    </a:solidFill>
                  </a:tcPr>
                </a:tc>
                <a:tc>
                  <a:txBody>
                    <a:bodyPr/>
                    <a:lstStyle/>
                    <a:p>
                      <a:pPr algn="ctr">
                        <a:lnSpc>
                          <a:spcPct val="100000"/>
                        </a:lnSpc>
                        <a:defRPr/>
                      </a:pPr>
                      <a:r>
                        <a:rPr lang="fr-FR" sz="1600" b="0" strike="noStrike" spc="-1">
                          <a:solidFill>
                            <a:srgbClr val="000091"/>
                          </a:solidFill>
                          <a:latin typeface="Arial"/>
                          <a:ea typeface="DejaVu Sans"/>
                        </a:rPr>
                        <a:t>10 à 30 M€</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E7E7E9"/>
                    </a:solidFill>
                  </a:tcPr>
                </a:tc>
                <a:extLst>
                  <a:ext uri="{0D108BD9-81ED-4DB2-BD59-A6C34878D82A}">
                    <a16:rowId xmlns:a16="http://schemas.microsoft.com/office/drawing/2014/main" val="10007"/>
                  </a:ext>
                </a:extLst>
              </a:tr>
              <a:tr h="399680">
                <a:tc>
                  <a:txBody>
                    <a:bodyPr/>
                    <a:lstStyle/>
                    <a:p>
                      <a:pPr algn="ctr">
                        <a:lnSpc>
                          <a:spcPct val="100000"/>
                        </a:lnSpc>
                        <a:defRPr/>
                      </a:pPr>
                      <a:r>
                        <a:rPr lang="fr-FR" sz="1900" b="1" strike="noStrike" spc="-1">
                          <a:solidFill>
                            <a:srgbClr val="000000"/>
                          </a:solidFill>
                          <a:latin typeface="Arial"/>
                          <a:ea typeface="DejaVu Sans"/>
                        </a:rPr>
                        <a:t>Spécificité</a:t>
                      </a:r>
                      <a:endParaRPr lang="fr-FR" sz="1900" b="0" strike="noStrike" spc="-1">
                        <a:latin typeface="Arial"/>
                      </a:endParaRPr>
                    </a:p>
                  </a:txBody>
                  <a:tcPr marL="48000" marR="48000" marT="57600" marB="57600" anchor="ctr">
                    <a:lnL w="12240" algn="ctr">
                      <a:solidFill>
                        <a:srgbClr val="21215A"/>
                      </a:solidFill>
                    </a:lnL>
                    <a:lnR w="12240" algn="ctr">
                      <a:solidFill>
                        <a:srgbClr val="000000"/>
                      </a:solidFill>
                    </a:lnR>
                    <a:lnT w="12240" algn="ctr">
                      <a:solidFill>
                        <a:srgbClr val="21215A"/>
                      </a:solidFill>
                    </a:lnT>
                    <a:lnB w="12240" algn="ctr">
                      <a:solidFill>
                        <a:srgbClr val="21215A"/>
                      </a:solidFill>
                    </a:lnB>
                    <a:solidFill>
                      <a:srgbClr val="FFFFFF"/>
                    </a:solidFill>
                  </a:tcPr>
                </a:tc>
                <a:tc>
                  <a:txBody>
                    <a:bodyPr/>
                    <a:lstStyle/>
                    <a:p>
                      <a:pPr algn="ctr">
                        <a:lnSpc>
                          <a:spcPct val="100000"/>
                        </a:lnSpc>
                        <a:defRPr/>
                      </a:pPr>
                      <a:r>
                        <a:rPr lang="fr-FR" sz="1600" b="0" strike="noStrike" spc="-1">
                          <a:solidFill>
                            <a:srgbClr val="000091"/>
                          </a:solidFill>
                          <a:latin typeface="Arial"/>
                          <a:ea typeface="DejaVu Sans"/>
                        </a:rPr>
                        <a:t>/</a:t>
                      </a:r>
                      <a:endParaRPr lang="fr-FR" sz="1600" b="0" strike="noStrike" spc="-1">
                        <a:latin typeface="Arial"/>
                      </a:endParaRPr>
                    </a:p>
                  </a:txBody>
                  <a:tcPr marL="48000" marR="48000" marT="57600" marB="57600" anchor="ctr">
                    <a:lnL w="12240" algn="ctr">
                      <a:solidFill>
                        <a:srgbClr val="000000"/>
                      </a:solidFill>
                    </a:lnL>
                    <a:lnR w="12240" algn="ctr">
                      <a:solidFill>
                        <a:srgbClr val="21215A"/>
                      </a:solidFill>
                    </a:lnR>
                    <a:lnT w="12240" algn="ctr">
                      <a:solidFill>
                        <a:srgbClr val="21215A"/>
                      </a:solidFill>
                    </a:lnT>
                    <a:lnB w="12240" algn="ctr">
                      <a:solidFill>
                        <a:srgbClr val="21215A"/>
                      </a:solidFill>
                    </a:lnB>
                    <a:noFill/>
                  </a:tcPr>
                </a:tc>
                <a:tc>
                  <a:txBody>
                    <a:bodyPr/>
                    <a:lstStyle/>
                    <a:p>
                      <a:pPr algn="ctr">
                        <a:lnSpc>
                          <a:spcPct val="100000"/>
                        </a:lnSpc>
                        <a:defRPr/>
                      </a:pPr>
                      <a:r>
                        <a:rPr lang="fr-FR" sz="1600" b="1" strike="noStrike" spc="-1">
                          <a:solidFill>
                            <a:srgbClr val="FF0000"/>
                          </a:solidFill>
                          <a:latin typeface="Arial"/>
                          <a:ea typeface="DejaVu Sans"/>
                        </a:rPr>
                        <a:t>Scale Up</a:t>
                      </a:r>
                      <a:endParaRPr lang="fr-FR" sz="1600" b="0" strike="noStrike" spc="-1">
                        <a:latin typeface="Arial"/>
                      </a:endParaRPr>
                    </a:p>
                  </a:txBody>
                  <a:tcPr marL="48000" marR="48000" marT="57600" marB="57600" anchor="ctr">
                    <a:lnL w="12240" algn="ctr">
                      <a:solidFill>
                        <a:srgbClr val="21215A"/>
                      </a:solidFill>
                    </a:lnL>
                    <a:lnR w="12240" algn="ctr">
                      <a:solidFill>
                        <a:srgbClr val="21215A"/>
                      </a:solidFill>
                    </a:lnR>
                    <a:lnT w="12240" algn="ctr">
                      <a:solidFill>
                        <a:srgbClr val="21215A"/>
                      </a:solidFill>
                    </a:lnT>
                    <a:lnB w="12240" algn="ctr">
                      <a:solidFill>
                        <a:srgbClr val="21215A"/>
                      </a:solidFill>
                    </a:lnB>
                    <a:solidFill>
                      <a:srgbClr val="FFFFFF"/>
                    </a:solidFill>
                  </a:tcPr>
                </a:tc>
                <a:extLst>
                  <a:ext uri="{0D108BD9-81ED-4DB2-BD59-A6C34878D82A}">
                    <a16:rowId xmlns:a16="http://schemas.microsoft.com/office/drawing/2014/main" val="10008"/>
                  </a:ext>
                </a:extLst>
              </a:tr>
            </a:tbl>
          </a:graphicData>
        </a:graphic>
      </p:graphicFrame>
      <p:sp>
        <p:nvSpPr>
          <p:cNvPr id="2046833063" name="CustomShape 4"/>
          <p:cNvSpPr/>
          <p:nvPr/>
        </p:nvSpPr>
        <p:spPr bwMode="auto">
          <a:xfrm>
            <a:off x="480001" y="6405120"/>
            <a:ext cx="10225439" cy="367393"/>
          </a:xfrm>
          <a:prstGeom prst="rect">
            <a:avLst/>
          </a:prstGeom>
          <a:noFill/>
          <a:ln>
            <a:noFill/>
          </a:ln>
        </p:spPr>
        <p:style>
          <a:lnRef idx="0">
            <a:srgbClr val="000000"/>
          </a:lnRef>
          <a:fillRef idx="0">
            <a:srgbClr val="000000"/>
          </a:fillRef>
          <a:effectRef idx="0">
            <a:srgbClr val="000000"/>
          </a:effectRef>
          <a:fontRef idx="minor"/>
        </p:style>
        <p:txBody>
          <a:bodyPr lIns="120000" tIns="60000" rIns="120000" bIns="60000">
            <a:spAutoFit/>
          </a:bodyPr>
          <a:lstStyle/>
          <a:p>
            <a:pPr>
              <a:lnSpc>
                <a:spcPct val="100000"/>
              </a:lnSpc>
              <a:defRPr/>
            </a:pPr>
            <a:r>
              <a:rPr lang="fr-FR" sz="1600" spc="-1">
                <a:solidFill>
                  <a:srgbClr val="000091"/>
                </a:solidFill>
                <a:latin typeface="Arial"/>
                <a:ea typeface="DejaVu Sans"/>
              </a:rPr>
              <a:t>* Pas d’obligation d’être déjà lauréat de l’EIC Accélérateur</a:t>
            </a:r>
            <a:endParaRPr lang="fr-FR" sz="1600" spc="-1">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BDC1-AAAB-B3E6-E695-685F175E28B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3348D3-371D-A275-4570-E5450E379BB6}"/>
              </a:ext>
            </a:extLst>
          </p:cNvPr>
          <p:cNvSpPr>
            <a:spLocks noGrp="1"/>
          </p:cNvSpPr>
          <p:nvPr>
            <p:ph type="body" sz="quarter" idx="20"/>
          </p:nvPr>
        </p:nvSpPr>
        <p:spPr/>
        <p:txBody>
          <a:bodyPr/>
          <a:lstStyle/>
          <a:p>
            <a:r>
              <a:rPr lang="fr-FR"/>
              <a:t>Intervenant partenaire</a:t>
            </a:r>
          </a:p>
        </p:txBody>
      </p:sp>
      <p:pic>
        <p:nvPicPr>
          <p:cNvPr id="11" name="Espace réservé pour une image  10">
            <a:extLst>
              <a:ext uri="{FF2B5EF4-FFF2-40B4-BE49-F238E27FC236}">
                <a16:creationId xmlns:a16="http://schemas.microsoft.com/office/drawing/2014/main" id="{1F3C595F-DD0A-E010-2AF7-F79FB757E40B}"/>
              </a:ext>
            </a:extLst>
          </p:cNvPr>
          <p:cNvPicPr>
            <a:picLocks noGrp="1" noChangeAspect="1"/>
          </p:cNvPicPr>
          <p:nvPr>
            <p:ph type="pic" sz="quarter" idx="22"/>
          </p:nvPr>
        </p:nvPicPr>
        <p:blipFill>
          <a:blip r:embed="rId2"/>
          <a:srcRect/>
          <a:stretch/>
        </p:blipFill>
        <p:spPr>
          <a:xfrm>
            <a:off x="1501549" y="2143715"/>
            <a:ext cx="2576512" cy="2576512"/>
          </a:xfrm>
        </p:spPr>
      </p:pic>
      <p:sp>
        <p:nvSpPr>
          <p:cNvPr id="4" name="Espace réservé du texte 3">
            <a:extLst>
              <a:ext uri="{FF2B5EF4-FFF2-40B4-BE49-F238E27FC236}">
                <a16:creationId xmlns:a16="http://schemas.microsoft.com/office/drawing/2014/main" id="{A19790EB-DD40-2D1D-5170-1AE1E3CB13D4}"/>
              </a:ext>
            </a:extLst>
          </p:cNvPr>
          <p:cNvSpPr>
            <a:spLocks noGrp="1"/>
          </p:cNvSpPr>
          <p:nvPr>
            <p:ph type="body" sz="quarter" idx="25"/>
          </p:nvPr>
        </p:nvSpPr>
        <p:spPr/>
        <p:txBody>
          <a:bodyPr/>
          <a:lstStyle/>
          <a:p>
            <a:r>
              <a:rPr lang="fr-FR"/>
              <a:t>Fabienne DETOMA</a:t>
            </a:r>
          </a:p>
        </p:txBody>
      </p:sp>
      <p:sp>
        <p:nvSpPr>
          <p:cNvPr id="5" name="Espace réservé du texte 4">
            <a:extLst>
              <a:ext uri="{FF2B5EF4-FFF2-40B4-BE49-F238E27FC236}">
                <a16:creationId xmlns:a16="http://schemas.microsoft.com/office/drawing/2014/main" id="{19BDD80D-6A3D-D693-0AA0-5E4BAE625A6F}"/>
              </a:ext>
            </a:extLst>
          </p:cNvPr>
          <p:cNvSpPr>
            <a:spLocks noGrp="1"/>
          </p:cNvSpPr>
          <p:nvPr>
            <p:ph type="body" sz="quarter" idx="26"/>
          </p:nvPr>
        </p:nvSpPr>
        <p:spPr/>
        <p:txBody>
          <a:bodyPr/>
          <a:lstStyle/>
          <a:p>
            <a:r>
              <a:rPr lang="fr-FR"/>
              <a:t>« Nouveaux programmes </a:t>
            </a:r>
            <a:r>
              <a:rPr lang="fr-FR" err="1"/>
              <a:t>Deeptech</a:t>
            </a:r>
            <a:r>
              <a:rPr lang="fr-FR"/>
              <a:t> en Région Sud »</a:t>
            </a:r>
          </a:p>
        </p:txBody>
      </p:sp>
      <p:pic>
        <p:nvPicPr>
          <p:cNvPr id="3" name="Espace réservé pour une image  2"/>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0222" b="10222"/>
          <a:stretch>
            <a:fillRect/>
          </a:stretch>
        </p:blipFill>
        <p:spPr/>
      </p:pic>
      <p:sp>
        <p:nvSpPr>
          <p:cNvPr id="7" name="Espace réservé de la date 6">
            <a:extLst>
              <a:ext uri="{FF2B5EF4-FFF2-40B4-BE49-F238E27FC236}">
                <a16:creationId xmlns:a16="http://schemas.microsoft.com/office/drawing/2014/main" id="{DB42F4F0-08A8-519E-CA32-2EDEA258EE15}"/>
              </a:ext>
            </a:extLst>
          </p:cNvPr>
          <p:cNvSpPr>
            <a:spLocks noGrp="1"/>
          </p:cNvSpPr>
          <p:nvPr>
            <p:ph type="dt" sz="half" idx="2"/>
          </p:nvPr>
        </p:nvSpPr>
        <p:spPr/>
        <p:txBody>
          <a:bodyPr/>
          <a:lstStyle/>
          <a:p>
            <a:fld id="{C3F7AEA7-927C-3A44-8255-E235BB05B5F5}" type="datetime1">
              <a:rPr lang="fr-FR" smtClean="0"/>
              <a:pPr/>
              <a:t>17/02/2026</a:t>
            </a:fld>
            <a:endParaRPr lang="fr-FR"/>
          </a:p>
        </p:txBody>
      </p:sp>
      <p:sp>
        <p:nvSpPr>
          <p:cNvPr id="8" name="Espace réservé du numéro de diapositive 7">
            <a:extLst>
              <a:ext uri="{FF2B5EF4-FFF2-40B4-BE49-F238E27FC236}">
                <a16:creationId xmlns:a16="http://schemas.microsoft.com/office/drawing/2014/main" id="{117C129E-31F4-0F21-DDFA-CAF27C07F421}"/>
              </a:ext>
            </a:extLst>
          </p:cNvPr>
          <p:cNvSpPr>
            <a:spLocks noGrp="1"/>
          </p:cNvSpPr>
          <p:nvPr>
            <p:ph type="sldNum" sz="quarter" idx="29"/>
          </p:nvPr>
        </p:nvSpPr>
        <p:spPr/>
        <p:txBody>
          <a:bodyPr/>
          <a:lstStyle/>
          <a:p>
            <a:fld id="{52D2E2B4-40A2-954D-BBCC-ABFE8C38BCC8}" type="slidenum">
              <a:rPr lang="fr-FR" smtClean="0"/>
              <a:pPr/>
              <a:t>49</a:t>
            </a:fld>
            <a:endParaRPr lang="fr-FR"/>
          </a:p>
        </p:txBody>
      </p:sp>
      <p:sp>
        <p:nvSpPr>
          <p:cNvPr id="9" name="Espace réservé du texte 8">
            <a:extLst>
              <a:ext uri="{FF2B5EF4-FFF2-40B4-BE49-F238E27FC236}">
                <a16:creationId xmlns:a16="http://schemas.microsoft.com/office/drawing/2014/main" id="{3F530396-9501-CA36-0A1C-1506C81D1C4A}"/>
              </a:ext>
            </a:extLst>
          </p:cNvPr>
          <p:cNvSpPr>
            <a:spLocks noGrp="1"/>
          </p:cNvSpPr>
          <p:nvPr>
            <p:ph type="body" sz="quarter" idx="27"/>
          </p:nvPr>
        </p:nvSpPr>
        <p:spPr>
          <a:xfrm>
            <a:off x="4446001" y="3431971"/>
            <a:ext cx="5776851" cy="1581150"/>
          </a:xfrm>
        </p:spPr>
        <p:txBody>
          <a:bodyPr/>
          <a:lstStyle/>
          <a:p>
            <a:r>
              <a:rPr lang="fr-FR"/>
              <a:t>Responsable Animation </a:t>
            </a:r>
            <a:r>
              <a:rPr lang="fr-FR" err="1"/>
              <a:t>ecosystème</a:t>
            </a:r>
            <a:r>
              <a:rPr lang="fr-FR"/>
              <a:t> &amp; Stratégie</a:t>
            </a:r>
          </a:p>
          <a:p>
            <a:r>
              <a:rPr lang="fr-FR"/>
              <a:t>Expert en innovation et développement d’affaires dans les secteurs high‑tech.</a:t>
            </a:r>
          </a:p>
        </p:txBody>
      </p:sp>
      <p:sp>
        <p:nvSpPr>
          <p:cNvPr id="10" name="AutoShape 2" descr="https://frc-powerpoint.officeapps.live.com/pods/GetClipboardImage.ashx?Id=5e44230e-dff9-4cd3-8fef-affec3fa3f49&amp;DC=GFR1&amp;pkey=39eb7095-1549-46a5-b4c9-b652684fd93e&amp;wdwaccluster=GFR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074720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482720"/>
            <a:ext cx="11045707" cy="759738"/>
          </a:xfrm>
        </p:spPr>
        <p:txBody>
          <a:bodyPr/>
          <a:lstStyle/>
          <a:p>
            <a:r>
              <a:rPr lang="fr-BE"/>
              <a:t>Index</a:t>
            </a:r>
            <a:endParaRPr lang="en-GB"/>
          </a:p>
        </p:txBody>
      </p:sp>
      <p:sp>
        <p:nvSpPr>
          <p:cNvPr id="3" name="Content Placeholder 2"/>
          <p:cNvSpPr>
            <a:spLocks noGrp="1"/>
          </p:cNvSpPr>
          <p:nvPr>
            <p:ph idx="1"/>
          </p:nvPr>
        </p:nvSpPr>
        <p:spPr>
          <a:xfrm>
            <a:off x="402779" y="3026228"/>
            <a:ext cx="11045709" cy="3610875"/>
          </a:xfrm>
        </p:spPr>
        <p:txBody>
          <a:bodyPr/>
          <a:lstStyle/>
          <a:p>
            <a:r>
              <a:rPr lang="fr-BE" sz="3200"/>
              <a:t>Le défi de l’innovation pour l’Europe : quelle souveraineté ?</a:t>
            </a:r>
          </a:p>
          <a:p>
            <a:r>
              <a:rPr lang="fr-BE" sz="3200"/>
              <a:t>Une réponse : le Conseil Européen de l’Innovation</a:t>
            </a:r>
          </a:p>
          <a:p>
            <a:r>
              <a:rPr lang="fr-BE" sz="3200"/>
              <a:t>Perspectives en matière de technologies clés pour les années à venir</a:t>
            </a:r>
          </a:p>
          <a:p>
            <a:pPr marL="0" indent="0">
              <a:buNone/>
            </a:pPr>
            <a:endParaRPr lang="en-IE" sz="2400"/>
          </a:p>
        </p:txBody>
      </p:sp>
    </p:spTree>
    <p:extLst>
      <p:ext uri="{BB962C8B-B14F-4D97-AF65-F5344CB8AC3E}">
        <p14:creationId xmlns:p14="http://schemas.microsoft.com/office/powerpoint/2010/main" val="6119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64741-B30F-69AD-E135-4E1B144DE73E}"/>
            </a:ext>
          </a:extLst>
        </p:cNvPr>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764452A-1C74-574D-A19B-786C13531813}"/>
              </a:ext>
            </a:extLst>
          </p:cNvPr>
          <p:cNvSpPr>
            <a:spLocks noGrp="1"/>
          </p:cNvSpPr>
          <p:nvPr>
            <p:ph type="dt" sz="half" idx="10"/>
          </p:nvPr>
        </p:nvSpPr>
        <p:spPr>
          <a:xfrm>
            <a:off x="2943225" y="5312570"/>
            <a:ext cx="719299" cy="243417"/>
          </a:xfrm>
          <a:prstGeom prst="rect">
            <a:avLst/>
          </a:prstGeom>
        </p:spPr>
        <p:txBody>
          <a:bodyPr vert="horz" lIns="0" tIns="0" rIns="0" bIns="0" rtlCol="0" anchor="t" anchorCtr="0"/>
          <a:lstStyle>
            <a:defPPr>
              <a:defRPr lang="fr-FR"/>
            </a:defPPr>
            <a:lvl1pPr marL="0" algn="l" defTabSz="609630" rtl="0" eaLnBrk="1" latinLnBrk="0" hangingPunct="1">
              <a:defRPr sz="667" b="1" i="0" kern="1200">
                <a:solidFill>
                  <a:schemeClr val="bg1"/>
                </a:solidFill>
                <a:latin typeface="HelveticaNowDisplay Bold" panose="020B0504030202020204" pitchFamily="34" charset="77"/>
                <a:ea typeface="Baskerville" panose="02020502070401020303" pitchFamily="18" charset="0"/>
                <a:cs typeface="HelveticaNowDisplay Bold" panose="020B0504030202020204" pitchFamily="34" charset="77"/>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a:lstStyle>
          <a:p>
            <a:fld id="{36B707F9-4782-9048-8624-8F26F45B09AC}" type="datetime1">
              <a:rPr lang="fr-FR" smtClean="0"/>
              <a:pPr/>
              <a:t>17/02/2026</a:t>
            </a:fld>
            <a:endParaRPr lang="fr-FR"/>
          </a:p>
        </p:txBody>
      </p:sp>
      <p:sp>
        <p:nvSpPr>
          <p:cNvPr id="6" name="Espace réservé du numéro de diapositive 5">
            <a:extLst>
              <a:ext uri="{FF2B5EF4-FFF2-40B4-BE49-F238E27FC236}">
                <a16:creationId xmlns:a16="http://schemas.microsoft.com/office/drawing/2014/main" id="{E3DD33BF-9B9A-1979-A15A-D13A30B3C0FE}"/>
              </a:ext>
            </a:extLst>
          </p:cNvPr>
          <p:cNvSpPr>
            <a:spLocks noGrp="1"/>
          </p:cNvSpPr>
          <p:nvPr>
            <p:ph type="sldNum" sz="quarter" idx="12"/>
          </p:nvPr>
        </p:nvSpPr>
        <p:spPr/>
        <p:txBody>
          <a:bodyPr/>
          <a:lstStyle/>
          <a:p>
            <a:fld id="{DE39606B-990F-CF47-A1D5-692A6845AE18}" type="slidenum">
              <a:rPr lang="fr-FR" smtClean="0"/>
              <a:t>50</a:t>
            </a:fld>
            <a:endParaRPr lang="fr-FR"/>
          </a:p>
        </p:txBody>
      </p:sp>
      <p:sp>
        <p:nvSpPr>
          <p:cNvPr id="13" name="Espace réservé du contenu 7">
            <a:extLst>
              <a:ext uri="{FF2B5EF4-FFF2-40B4-BE49-F238E27FC236}">
                <a16:creationId xmlns:a16="http://schemas.microsoft.com/office/drawing/2014/main" id="{1CE402D0-A956-46B9-BBC9-90A78C669C77}"/>
              </a:ext>
            </a:extLst>
          </p:cNvPr>
          <p:cNvSpPr>
            <a:spLocks noGrp="1"/>
          </p:cNvSpPr>
          <p:nvPr>
            <p:ph sz="half" idx="1"/>
          </p:nvPr>
        </p:nvSpPr>
        <p:spPr>
          <a:xfrm>
            <a:off x="721515" y="1302013"/>
            <a:ext cx="10601240" cy="4010557"/>
          </a:xfrm>
        </p:spPr>
        <p:txBody>
          <a:bodyPr lIns="91440" tIns="45720" rIns="91440" bIns="45720" anchor="t"/>
          <a:lstStyle/>
          <a:p>
            <a:r>
              <a:rPr lang="fr-FR" sz="2133">
                <a:solidFill>
                  <a:srgbClr val="FF6B00"/>
                </a:solidFill>
              </a:rPr>
              <a:t>Observatoire </a:t>
            </a:r>
            <a:r>
              <a:rPr lang="fr-FR" sz="2133" err="1">
                <a:solidFill>
                  <a:srgbClr val="FF6B00"/>
                </a:solidFill>
              </a:rPr>
              <a:t>deeptech</a:t>
            </a:r>
            <a:r>
              <a:rPr lang="fr-FR" sz="2133">
                <a:solidFill>
                  <a:srgbClr val="FF6B00"/>
                </a:solidFill>
              </a:rPr>
              <a:t>  </a:t>
            </a:r>
          </a:p>
          <a:p>
            <a:pPr lvl="1"/>
            <a:r>
              <a:rPr lang="fr-FR" sz="2100" b="1"/>
              <a:t>Dynamisme notable </a:t>
            </a:r>
            <a:r>
              <a:rPr lang="fr-FR" sz="2100"/>
              <a:t>- intérêt pour le capital-risque dans le contexte actuel. </a:t>
            </a:r>
            <a:endParaRPr lang="fr-FR" sz="2100">
              <a:ea typeface="Calibri"/>
              <a:cs typeface="Calibri"/>
            </a:endParaRPr>
          </a:p>
          <a:p>
            <a:pPr lvl="1"/>
            <a:r>
              <a:rPr lang="fr-FR" sz="2100"/>
              <a:t>En </a:t>
            </a:r>
            <a:r>
              <a:rPr lang="fr-FR" sz="2100" err="1"/>
              <a:t>deeptech</a:t>
            </a:r>
            <a:r>
              <a:rPr lang="fr-FR" sz="2100"/>
              <a:t>, 2025 a été la </a:t>
            </a:r>
            <a:r>
              <a:rPr lang="fr-FR" sz="2100" b="1"/>
              <a:t>deuxième meilleure année </a:t>
            </a:r>
            <a:r>
              <a:rPr lang="fr-FR" sz="2100"/>
              <a:t>après 2023, avec 4,1Md€ de levées de fonds</a:t>
            </a:r>
            <a:endParaRPr lang="fr-FR" sz="2100">
              <a:ea typeface="Calibri"/>
              <a:cs typeface="Calibri"/>
            </a:endParaRPr>
          </a:p>
          <a:p>
            <a:pPr lvl="1"/>
            <a:r>
              <a:rPr lang="fr-FR" sz="2133"/>
              <a:t>Mistral méga levées d'1,7Md€, Loft Orbital (170M€ en série C), </a:t>
            </a:r>
            <a:r>
              <a:rPr lang="fr-FR" sz="2133" err="1"/>
              <a:t>Adcytherix</a:t>
            </a:r>
            <a:r>
              <a:rPr lang="fr-FR" sz="2133"/>
              <a:t> (105M€ en série A), </a:t>
            </a:r>
            <a:r>
              <a:rPr lang="fr-FR" sz="2133" err="1"/>
              <a:t>Alice&amp;Bob</a:t>
            </a:r>
            <a:r>
              <a:rPr lang="fr-FR" sz="2133"/>
              <a:t> (100M€ en série B).</a:t>
            </a:r>
          </a:p>
          <a:p>
            <a:pPr marL="304800" lvl="1" indent="0">
              <a:buNone/>
            </a:pPr>
            <a:endParaRPr lang="fr-FR" sz="2133">
              <a:ea typeface="Calibri" panose="020F0502020204030204"/>
              <a:cs typeface="Calibri" panose="020F0502020204030204"/>
            </a:endParaRPr>
          </a:p>
          <a:p>
            <a:pPr indent="-177800"/>
            <a:r>
              <a:rPr lang="fr-FR" sz="2100">
                <a:solidFill>
                  <a:srgbClr val="FF6B00"/>
                </a:solidFill>
              </a:rPr>
              <a:t>Nouvelle phase du plan </a:t>
            </a:r>
            <a:r>
              <a:rPr lang="fr-FR" sz="2100" err="1">
                <a:solidFill>
                  <a:srgbClr val="FF6B00"/>
                </a:solidFill>
              </a:rPr>
              <a:t>Deeptech</a:t>
            </a:r>
            <a:endParaRPr lang="fr-FR" sz="2100">
              <a:solidFill>
                <a:srgbClr val="FF6B00"/>
              </a:solidFill>
              <a:ea typeface="Calibri" panose="020F0502020204030204"/>
              <a:cs typeface="Calibri" panose="020F0502020204030204"/>
            </a:endParaRPr>
          </a:p>
          <a:p>
            <a:pPr marL="304800" indent="-304800">
              <a:buFont typeface="Wingdings" panose="05000000000000000000" pitchFamily="2" charset="2"/>
              <a:buChar char="Ø"/>
            </a:pPr>
            <a:r>
              <a:rPr lang="fr-FR" sz="2133"/>
              <a:t>Publication d'un guide de bonnes pratiques du transfert technologique</a:t>
            </a:r>
            <a:endParaRPr lang="fr-FR" sz="2133">
              <a:ea typeface="Calibri" panose="020F0502020204030204"/>
              <a:cs typeface="Calibri" panose="020F0502020204030204"/>
            </a:endParaRPr>
          </a:p>
          <a:p>
            <a:pPr marL="304800" indent="-304800">
              <a:buFont typeface="Wingdings" panose="05000000000000000000" pitchFamily="2" charset="2"/>
              <a:buChar char="Ø"/>
            </a:pPr>
            <a:r>
              <a:rPr lang="fr-FR" sz="2100"/>
              <a:t>Mise en </a:t>
            </a:r>
            <a:r>
              <a:rPr lang="fr-FR" sz="2100" err="1"/>
              <a:t>oeuvre</a:t>
            </a:r>
            <a:r>
              <a:rPr lang="fr-FR" sz="2100"/>
              <a:t> par France </a:t>
            </a:r>
            <a:r>
              <a:rPr lang="fr-FR" sz="2100" err="1"/>
              <a:t>Deeptech</a:t>
            </a:r>
            <a:r>
              <a:rPr lang="fr-FR" sz="2100"/>
              <a:t> d'un organisme indépendant de médiation du transfert technologique</a:t>
            </a:r>
            <a:endParaRPr lang="fr-FR" sz="2100">
              <a:ea typeface="Calibri"/>
              <a:cs typeface="Calibri"/>
            </a:endParaRPr>
          </a:p>
          <a:p>
            <a:pPr indent="-177800"/>
            <a:endParaRPr lang="fr-FR" sz="2133" b="1">
              <a:solidFill>
                <a:srgbClr val="FF6B00"/>
              </a:solidFill>
              <a:latin typeface="HelveticaNowDisplay ExtraBold" panose="020B0504030202020204" pitchFamily="34" charset="77"/>
              <a:cs typeface="HelveticaNowDisplay ExtraBold" panose="020B0504030202020204" pitchFamily="34" charset="77"/>
            </a:endParaRPr>
          </a:p>
        </p:txBody>
      </p:sp>
      <p:sp>
        <p:nvSpPr>
          <p:cNvPr id="2" name="Titre 1">
            <a:extLst>
              <a:ext uri="{FF2B5EF4-FFF2-40B4-BE49-F238E27FC236}">
                <a16:creationId xmlns:a16="http://schemas.microsoft.com/office/drawing/2014/main" id="{0FA5F0AA-1A7D-8136-4166-E29569D9E5E7}"/>
              </a:ext>
            </a:extLst>
          </p:cNvPr>
          <p:cNvSpPr>
            <a:spLocks noGrp="1"/>
          </p:cNvSpPr>
          <p:nvPr>
            <p:ph type="title"/>
          </p:nvPr>
        </p:nvSpPr>
        <p:spPr>
          <a:xfrm>
            <a:off x="300038" y="325121"/>
            <a:ext cx="11483976" cy="589279"/>
          </a:xfrm>
        </p:spPr>
        <p:txBody>
          <a:bodyPr/>
          <a:lstStyle/>
          <a:p>
            <a:r>
              <a:rPr lang="fr-FR"/>
              <a:t>DGE</a:t>
            </a:r>
            <a:r>
              <a:rPr lang="fr-FR">
                <a:solidFill>
                  <a:srgbClr val="E26714"/>
                </a:solidFill>
              </a:rPr>
              <a:t> | </a:t>
            </a:r>
            <a:r>
              <a:rPr lang="fr-FR" err="1"/>
              <a:t>DeepTech</a:t>
            </a:r>
            <a:endParaRPr lang="fr-FR"/>
          </a:p>
        </p:txBody>
      </p:sp>
    </p:spTree>
    <p:extLst>
      <p:ext uri="{BB962C8B-B14F-4D97-AF65-F5344CB8AC3E}">
        <p14:creationId xmlns:p14="http://schemas.microsoft.com/office/powerpoint/2010/main" val="3879281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34D8-B6B1-D5D4-ECB2-419579E84676}"/>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AB19655B-0726-C9BF-1D32-6FED379DEC8F}"/>
              </a:ext>
            </a:extLst>
          </p:cNvPr>
          <p:cNvSpPr txBox="1">
            <a:spLocks noChangeArrowheads="1"/>
          </p:cNvSpPr>
          <p:nvPr/>
        </p:nvSpPr>
        <p:spPr>
          <a:xfrm>
            <a:off x="8662598" y="1266147"/>
            <a:ext cx="3828099" cy="477383"/>
          </a:xfrm>
          <a:prstGeom prst="rect">
            <a:avLst/>
          </a:prstGeom>
          <a:no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446">
              <a:spcAft>
                <a:spcPts val="600"/>
              </a:spcAft>
            </a:pPr>
            <a:r>
              <a:rPr lang="fr-FR" sz="2400" b="1">
                <a:solidFill>
                  <a:srgbClr val="001489"/>
                </a:solidFill>
                <a:latin typeface="Calibri" panose="020F0502020204030204"/>
              </a:rPr>
              <a:t>Autonomie, indépendance</a:t>
            </a:r>
          </a:p>
          <a:p>
            <a:pPr defTabSz="914446">
              <a:spcAft>
                <a:spcPts val="600"/>
              </a:spcAft>
            </a:pPr>
            <a:r>
              <a:rPr lang="fr-FR" sz="2400" b="1">
                <a:solidFill>
                  <a:srgbClr val="001489"/>
                </a:solidFill>
                <a:latin typeface="Calibri" panose="020F0502020204030204"/>
              </a:rPr>
              <a:t>Energie</a:t>
            </a:r>
          </a:p>
        </p:txBody>
      </p:sp>
      <p:sp>
        <p:nvSpPr>
          <p:cNvPr id="13" name="Rectangle 2">
            <a:extLst>
              <a:ext uri="{FF2B5EF4-FFF2-40B4-BE49-F238E27FC236}">
                <a16:creationId xmlns:a16="http://schemas.microsoft.com/office/drawing/2014/main" id="{F37FA3C9-4196-CCD3-9379-AD9406FB6731}"/>
              </a:ext>
            </a:extLst>
          </p:cNvPr>
          <p:cNvSpPr txBox="1">
            <a:spLocks noChangeArrowheads="1"/>
          </p:cNvSpPr>
          <p:nvPr/>
        </p:nvSpPr>
        <p:spPr>
          <a:xfrm>
            <a:off x="745389" y="967549"/>
            <a:ext cx="7096855" cy="477383"/>
          </a:xfrm>
          <a:prstGeom prst="rect">
            <a:avLst/>
          </a:prstGeom>
          <a:no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446">
              <a:spcAft>
                <a:spcPts val="600"/>
              </a:spcAft>
            </a:pPr>
            <a:r>
              <a:rPr lang="fr-FR" sz="2400" b="1">
                <a:solidFill>
                  <a:srgbClr val="001389"/>
                </a:solidFill>
                <a:latin typeface="Calibri" panose="020F0502020204030204"/>
              </a:rPr>
              <a:t>Dépendances critiques: Semiconducteurs, Quantique</a:t>
            </a:r>
          </a:p>
        </p:txBody>
      </p:sp>
      <p:sp>
        <p:nvSpPr>
          <p:cNvPr id="3" name="Espace réservé du texte 11">
            <a:extLst>
              <a:ext uri="{FF2B5EF4-FFF2-40B4-BE49-F238E27FC236}">
                <a16:creationId xmlns:a16="http://schemas.microsoft.com/office/drawing/2014/main" id="{085FF6DA-67D1-3A90-ABC6-2023816CEBDF}"/>
              </a:ext>
            </a:extLst>
          </p:cNvPr>
          <p:cNvSpPr txBox="1">
            <a:spLocks/>
          </p:cNvSpPr>
          <p:nvPr/>
        </p:nvSpPr>
        <p:spPr>
          <a:xfrm>
            <a:off x="300038" y="806384"/>
            <a:ext cx="1093370" cy="74112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spcAft>
                <a:spcPts val="400"/>
              </a:spcAft>
              <a:buSzPct val="100000"/>
              <a:buFontTx/>
              <a:buNone/>
              <a:tabLst/>
              <a:defRPr sz="12000" b="0" i="0" kern="1200">
                <a:solidFill>
                  <a:schemeClr val="bg1"/>
                </a:solidFill>
                <a:effectLst/>
                <a:latin typeface="Changeling Neo" panose="020B0605020202080204" pitchFamily="34" charset="77"/>
                <a:ea typeface="Baskerville" panose="02020502070401020303" pitchFamily="18" charset="0"/>
                <a:cs typeface="HelveticaNowDisplay Black"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fontAlgn="base"/>
            <a:r>
              <a:rPr lang="fr-FR" sz="6600">
                <a:solidFill>
                  <a:srgbClr val="FF6B00"/>
                </a:solidFill>
              </a:rPr>
              <a:t>&gt;</a:t>
            </a:r>
          </a:p>
        </p:txBody>
      </p:sp>
      <p:sp>
        <p:nvSpPr>
          <p:cNvPr id="6" name="Espace réservé du texte 11">
            <a:extLst>
              <a:ext uri="{FF2B5EF4-FFF2-40B4-BE49-F238E27FC236}">
                <a16:creationId xmlns:a16="http://schemas.microsoft.com/office/drawing/2014/main" id="{9C34E39C-6EA2-3F28-CE82-4383573F1E39}"/>
              </a:ext>
            </a:extLst>
          </p:cNvPr>
          <p:cNvSpPr txBox="1">
            <a:spLocks/>
          </p:cNvSpPr>
          <p:nvPr/>
        </p:nvSpPr>
        <p:spPr>
          <a:xfrm>
            <a:off x="8275910" y="787401"/>
            <a:ext cx="1093370" cy="74112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spcAft>
                <a:spcPts val="400"/>
              </a:spcAft>
              <a:buSzPct val="100000"/>
              <a:buFontTx/>
              <a:buNone/>
              <a:tabLst/>
              <a:defRPr sz="12000" b="0" i="0" kern="1200">
                <a:solidFill>
                  <a:schemeClr val="bg1"/>
                </a:solidFill>
                <a:effectLst/>
                <a:latin typeface="Changeling Neo" panose="020B0605020202080204" pitchFamily="34" charset="77"/>
                <a:ea typeface="Baskerville" panose="02020502070401020303" pitchFamily="18" charset="0"/>
                <a:cs typeface="HelveticaNowDisplay Black"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fontAlgn="base"/>
            <a:r>
              <a:rPr lang="fr-FR" sz="6600">
                <a:solidFill>
                  <a:srgbClr val="FF6B00"/>
                </a:solidFill>
              </a:rPr>
              <a:t>&gt;</a:t>
            </a:r>
          </a:p>
        </p:txBody>
      </p:sp>
      <p:grpSp>
        <p:nvGrpSpPr>
          <p:cNvPr id="2" name="Group 18">
            <a:extLst>
              <a:ext uri="{FF2B5EF4-FFF2-40B4-BE49-F238E27FC236}">
                <a16:creationId xmlns:a16="http://schemas.microsoft.com/office/drawing/2014/main" id="{30296A9A-EDD9-1B02-7538-19F902E36E27}"/>
              </a:ext>
            </a:extLst>
          </p:cNvPr>
          <p:cNvGrpSpPr/>
          <p:nvPr/>
        </p:nvGrpSpPr>
        <p:grpSpPr>
          <a:xfrm>
            <a:off x="0" y="6333894"/>
            <a:ext cx="12191954" cy="524100"/>
            <a:chOff x="0" y="0"/>
            <a:chExt cx="15085916" cy="754220"/>
          </a:xfrm>
        </p:grpSpPr>
        <p:sp>
          <p:nvSpPr>
            <p:cNvPr id="7" name="Freeform 19">
              <a:extLst>
                <a:ext uri="{FF2B5EF4-FFF2-40B4-BE49-F238E27FC236}">
                  <a16:creationId xmlns:a16="http://schemas.microsoft.com/office/drawing/2014/main" id="{7D8985BB-3A17-E887-73D2-E2E44B58E7DB}"/>
                </a:ext>
              </a:extLst>
            </p:cNvPr>
            <p:cNvSpPr/>
            <p:nvPr/>
          </p:nvSpPr>
          <p:spPr>
            <a:xfrm>
              <a:off x="0" y="0"/>
              <a:ext cx="15085916" cy="754220"/>
            </a:xfrm>
            <a:custGeom>
              <a:avLst/>
              <a:gdLst/>
              <a:ahLst/>
              <a:cxnLst/>
              <a:rect l="l" t="t" r="r" b="b"/>
              <a:pathLst>
                <a:path w="15085916" h="754220">
                  <a:moveTo>
                    <a:pt x="0" y="0"/>
                  </a:moveTo>
                  <a:lnTo>
                    <a:pt x="15085916" y="0"/>
                  </a:lnTo>
                  <a:lnTo>
                    <a:pt x="15085916" y="754220"/>
                  </a:lnTo>
                  <a:lnTo>
                    <a:pt x="0" y="754220"/>
                  </a:lnTo>
                  <a:close/>
                </a:path>
              </a:pathLst>
            </a:custGeom>
            <a:solidFill>
              <a:srgbClr val="001489"/>
            </a:solidFill>
          </p:spPr>
          <p:txBody>
            <a:bodyPr/>
            <a:lstStyle/>
            <a:p>
              <a:pPr defTabSz="609630">
                <a:defRPr/>
              </a:pPr>
              <a:endParaRPr lang="fr-FR" sz="1200">
                <a:solidFill>
                  <a:prstClr val="black"/>
                </a:solidFill>
                <a:latin typeface="Calibri"/>
              </a:endParaRPr>
            </a:p>
          </p:txBody>
        </p:sp>
      </p:grpSp>
      <p:sp>
        <p:nvSpPr>
          <p:cNvPr id="9" name="Espace réservé du numéro de diapositive 5">
            <a:extLst>
              <a:ext uri="{FF2B5EF4-FFF2-40B4-BE49-F238E27FC236}">
                <a16:creationId xmlns:a16="http://schemas.microsoft.com/office/drawing/2014/main" id="{CF8142AC-EDD1-7A89-68BB-131DA99AE6E9}"/>
              </a:ext>
            </a:extLst>
          </p:cNvPr>
          <p:cNvSpPr>
            <a:spLocks noGrp="1"/>
          </p:cNvSpPr>
          <p:nvPr>
            <p:ph type="sldNum" sz="quarter" idx="12"/>
          </p:nvPr>
        </p:nvSpPr>
        <p:spPr>
          <a:xfrm>
            <a:off x="11277601" y="6468283"/>
            <a:ext cx="646171" cy="243417"/>
          </a:xfrm>
        </p:spPr>
        <p:txBody>
          <a:bodyPr/>
          <a:lstStyle/>
          <a:p>
            <a:pPr algn="r" defTabSz="609630">
              <a:defRPr/>
            </a:pPr>
            <a:fld id="{DE39606B-990F-CF47-A1D5-692A6845AE18}" type="slidenum">
              <a:rPr lang="fr-FR" sz="1000">
                <a:solidFill>
                  <a:prstClr val="white"/>
                </a:solidFill>
                <a:latin typeface="HelveticaNowDisplay Bold" panose="020B0504030202020204" pitchFamily="34" charset="77"/>
                <a:cs typeface="HelveticaNowDisplay Bold" panose="020B0504030202020204" pitchFamily="34" charset="77"/>
              </a:rPr>
              <a:pPr algn="r" defTabSz="609630">
                <a:defRPr/>
              </a:pPr>
              <a:t>51</a:t>
            </a:fld>
            <a:endParaRPr lang="fr-FR" sz="1000">
              <a:solidFill>
                <a:prstClr val="white"/>
              </a:solidFill>
              <a:latin typeface="HelveticaNowDisplay Bold" panose="020B0504030202020204" pitchFamily="34" charset="77"/>
              <a:cs typeface="HelveticaNowDisplay Bold" panose="020B0504030202020204" pitchFamily="34" charset="77"/>
            </a:endParaRPr>
          </a:p>
        </p:txBody>
      </p:sp>
      <p:sp>
        <p:nvSpPr>
          <p:cNvPr id="19" name="TextBox 24">
            <a:extLst>
              <a:ext uri="{FF2B5EF4-FFF2-40B4-BE49-F238E27FC236}">
                <a16:creationId xmlns:a16="http://schemas.microsoft.com/office/drawing/2014/main" id="{D1FC3FDB-CDD1-5F88-F631-EDEEDE9A4DE6}"/>
              </a:ext>
            </a:extLst>
          </p:cNvPr>
          <p:cNvSpPr txBox="1"/>
          <p:nvPr/>
        </p:nvSpPr>
        <p:spPr>
          <a:xfrm>
            <a:off x="1477268" y="6473825"/>
            <a:ext cx="5600865" cy="471668"/>
          </a:xfrm>
          <a:prstGeom prst="rect">
            <a:avLst/>
          </a:prstGeom>
        </p:spPr>
        <p:txBody>
          <a:bodyPr wrap="square" lIns="0" tIns="0" rIns="0" bIns="0" rtlCol="0" anchor="t">
            <a:spAutoFit/>
          </a:bodyPr>
          <a:lstStyle/>
          <a:p>
            <a:r>
              <a:rPr lang="en-US" sz="1000" err="1">
                <a:solidFill>
                  <a:srgbClr val="FFFFFF"/>
                </a:solidFill>
                <a:latin typeface="Helvetica Now"/>
                <a:ea typeface="Helvetica Now"/>
                <a:cs typeface="Helvetica Now"/>
              </a:rPr>
              <a:t>Webtech</a:t>
            </a:r>
            <a:r>
              <a:rPr lang="en-US" sz="1000">
                <a:solidFill>
                  <a:srgbClr val="FFFFFF"/>
                </a:solidFill>
                <a:latin typeface="Helvetica Now"/>
                <a:ea typeface="Helvetica Now"/>
                <a:cs typeface="Helvetica Now"/>
              </a:rPr>
              <a:t> </a:t>
            </a:r>
            <a:r>
              <a:rPr lang="en-US" sz="1000" err="1">
                <a:solidFill>
                  <a:srgbClr val="FFFFFF"/>
                </a:solidFill>
                <a:latin typeface="Helvetica Now"/>
                <a:ea typeface="Helvetica Now"/>
                <a:cs typeface="Helvetica Now"/>
              </a:rPr>
              <a:t>cybersécurité</a:t>
            </a:r>
            <a:endParaRPr lang="en-US" sz="1000">
              <a:solidFill>
                <a:srgbClr val="FFFFFF"/>
              </a:solidFill>
              <a:latin typeface="Helvetica Now"/>
              <a:ea typeface="Helvetica Now"/>
              <a:cs typeface="Helvetica Now"/>
            </a:endParaRPr>
          </a:p>
          <a:p>
            <a:endParaRPr lang="en-US" sz="1000">
              <a:solidFill>
                <a:srgbClr val="FFFFFF"/>
              </a:solidFill>
              <a:latin typeface="Helvetica Now"/>
              <a:ea typeface="Helvetica Now"/>
              <a:cs typeface="Helvetica Now"/>
            </a:endParaRPr>
          </a:p>
          <a:p>
            <a:pPr algn="ctr">
              <a:lnSpc>
                <a:spcPts val="1400"/>
              </a:lnSpc>
            </a:pPr>
            <a:endParaRPr lang="en-US" sz="1000">
              <a:solidFill>
                <a:srgbClr val="FFFFFF"/>
              </a:solidFill>
              <a:latin typeface="Helvetica Now"/>
              <a:ea typeface="Helvetica Now"/>
              <a:cs typeface="Helvetica Now"/>
            </a:endParaRPr>
          </a:p>
        </p:txBody>
      </p:sp>
      <p:sp>
        <p:nvSpPr>
          <p:cNvPr id="20" name="TextBox 25">
            <a:extLst>
              <a:ext uri="{FF2B5EF4-FFF2-40B4-BE49-F238E27FC236}">
                <a16:creationId xmlns:a16="http://schemas.microsoft.com/office/drawing/2014/main" id="{E442E18C-334E-1C4F-8083-B2308E99306C}"/>
              </a:ext>
            </a:extLst>
          </p:cNvPr>
          <p:cNvSpPr txBox="1"/>
          <p:nvPr/>
        </p:nvSpPr>
        <p:spPr>
          <a:xfrm>
            <a:off x="430295" y="6473825"/>
            <a:ext cx="1046973" cy="167546"/>
          </a:xfrm>
          <a:prstGeom prst="rect">
            <a:avLst/>
          </a:prstGeom>
        </p:spPr>
        <p:txBody>
          <a:bodyPr wrap="square" lIns="0" tIns="0" rIns="0" bIns="0" rtlCol="0" anchor="t">
            <a:spAutoFit/>
          </a:bodyPr>
          <a:lstStyle/>
          <a:p>
            <a:pPr algn="ctr">
              <a:lnSpc>
                <a:spcPts val="1400"/>
              </a:lnSpc>
            </a:pPr>
            <a:r>
              <a:rPr lang="en-US" sz="1000">
                <a:solidFill>
                  <a:srgbClr val="FFFFFF"/>
                </a:solidFill>
                <a:latin typeface="Helvetica Now"/>
                <a:sym typeface="Helvetica Now"/>
              </a:rPr>
              <a:t>6/02/2026</a:t>
            </a:r>
            <a:endParaRPr lang="fr-FR" sz="1200"/>
          </a:p>
        </p:txBody>
      </p:sp>
      <p:sp>
        <p:nvSpPr>
          <p:cNvPr id="25" name="Titre 24">
            <a:extLst>
              <a:ext uri="{FF2B5EF4-FFF2-40B4-BE49-F238E27FC236}">
                <a16:creationId xmlns:a16="http://schemas.microsoft.com/office/drawing/2014/main" id="{0066EE46-6EF6-E47E-615C-7F5BB1B7C833}"/>
              </a:ext>
            </a:extLst>
          </p:cNvPr>
          <p:cNvSpPr>
            <a:spLocks noGrp="1"/>
          </p:cNvSpPr>
          <p:nvPr>
            <p:ph type="title"/>
          </p:nvPr>
        </p:nvSpPr>
        <p:spPr>
          <a:xfrm>
            <a:off x="300038" y="260351"/>
            <a:ext cx="11483976" cy="736175"/>
          </a:xfrm>
        </p:spPr>
        <p:txBody>
          <a:bodyPr lIns="91440" tIns="45720" rIns="91440" bIns="45720" anchor="t"/>
          <a:lstStyle/>
          <a:p>
            <a:r>
              <a:rPr lang="fr-FR" sz="3600" i="1"/>
              <a:t>DEEPTECH =&gt; SOUVERAINETE Numérique &amp; technologique</a:t>
            </a:r>
          </a:p>
        </p:txBody>
      </p:sp>
      <p:pic>
        <p:nvPicPr>
          <p:cNvPr id="2052" name="Picture 4">
            <a:extLst>
              <a:ext uri="{FF2B5EF4-FFF2-40B4-BE49-F238E27FC236}">
                <a16:creationId xmlns:a16="http://schemas.microsoft.com/office/drawing/2014/main" id="{294FB9B7-79A2-4D12-BAFF-4A1BDD462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51" y="3983558"/>
            <a:ext cx="3341927" cy="1664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57904E4-1FD3-3CC6-3F06-8290D37D1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1" y="1925965"/>
            <a:ext cx="3746056" cy="18730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EB9E5DB-D93E-54EB-6996-91130ACC7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5205" y="1895982"/>
            <a:ext cx="3759680" cy="1879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2D833D2-DC0E-EB01-2F33-6BEC025B4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186" y="1895982"/>
            <a:ext cx="3759680" cy="187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21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DE95-EDF9-A115-AF0D-688898992233}"/>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82827BFA-96B3-0853-AF0A-242F1D974748}"/>
              </a:ext>
            </a:extLst>
          </p:cNvPr>
          <p:cNvSpPr txBox="1">
            <a:spLocks noChangeArrowheads="1"/>
          </p:cNvSpPr>
          <p:nvPr/>
        </p:nvSpPr>
        <p:spPr>
          <a:xfrm>
            <a:off x="8662598" y="953533"/>
            <a:ext cx="3828099" cy="477383"/>
          </a:xfrm>
          <a:prstGeom prst="rect">
            <a:avLst/>
          </a:prstGeom>
          <a:no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446">
              <a:spcAft>
                <a:spcPts val="600"/>
              </a:spcAft>
            </a:pPr>
            <a:r>
              <a:rPr lang="fr-FR" sz="2400" b="1">
                <a:solidFill>
                  <a:srgbClr val="001489"/>
                </a:solidFill>
                <a:latin typeface="Calibri" panose="020F0502020204030204"/>
              </a:rPr>
              <a:t>règlementation</a:t>
            </a:r>
          </a:p>
        </p:txBody>
      </p:sp>
      <p:sp>
        <p:nvSpPr>
          <p:cNvPr id="13" name="Rectangle 2">
            <a:extLst>
              <a:ext uri="{FF2B5EF4-FFF2-40B4-BE49-F238E27FC236}">
                <a16:creationId xmlns:a16="http://schemas.microsoft.com/office/drawing/2014/main" id="{6B2E3723-B577-FC28-D98D-CF9E1EE877C9}"/>
              </a:ext>
            </a:extLst>
          </p:cNvPr>
          <p:cNvSpPr txBox="1">
            <a:spLocks noChangeArrowheads="1"/>
          </p:cNvSpPr>
          <p:nvPr/>
        </p:nvSpPr>
        <p:spPr>
          <a:xfrm>
            <a:off x="745389" y="1155117"/>
            <a:ext cx="6929319" cy="484195"/>
          </a:xfrm>
          <a:prstGeom prst="rect">
            <a:avLst/>
          </a:prstGeom>
          <a:noFill/>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446">
              <a:spcAft>
                <a:spcPts val="600"/>
              </a:spcAft>
            </a:pPr>
            <a:r>
              <a:rPr lang="fr-FR" sz="2400" b="1">
                <a:solidFill>
                  <a:srgbClr val="001389"/>
                </a:solidFill>
                <a:latin typeface="Calibri" panose="020F0502020204030204"/>
              </a:rPr>
              <a:t>Contrôle de données/ services numériques (cloud, plateformes, IA)…</a:t>
            </a:r>
          </a:p>
        </p:txBody>
      </p:sp>
      <p:sp>
        <p:nvSpPr>
          <p:cNvPr id="3" name="Espace réservé du texte 11">
            <a:extLst>
              <a:ext uri="{FF2B5EF4-FFF2-40B4-BE49-F238E27FC236}">
                <a16:creationId xmlns:a16="http://schemas.microsoft.com/office/drawing/2014/main" id="{F955992D-1F39-372E-7A60-5731D6BB1B07}"/>
              </a:ext>
            </a:extLst>
          </p:cNvPr>
          <p:cNvSpPr txBox="1">
            <a:spLocks/>
          </p:cNvSpPr>
          <p:nvPr/>
        </p:nvSpPr>
        <p:spPr>
          <a:xfrm>
            <a:off x="300038" y="806384"/>
            <a:ext cx="1093370" cy="74112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spcAft>
                <a:spcPts val="400"/>
              </a:spcAft>
              <a:buSzPct val="100000"/>
              <a:buFontTx/>
              <a:buNone/>
              <a:tabLst/>
              <a:defRPr sz="12000" b="0" i="0" kern="1200">
                <a:solidFill>
                  <a:schemeClr val="bg1"/>
                </a:solidFill>
                <a:effectLst/>
                <a:latin typeface="Changeling Neo" panose="020B0605020202080204" pitchFamily="34" charset="77"/>
                <a:ea typeface="Baskerville" panose="02020502070401020303" pitchFamily="18" charset="0"/>
                <a:cs typeface="HelveticaNowDisplay Black"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fontAlgn="base"/>
            <a:r>
              <a:rPr lang="fr-FR" sz="6600">
                <a:solidFill>
                  <a:srgbClr val="FF6B00"/>
                </a:solidFill>
              </a:rPr>
              <a:t>&gt;</a:t>
            </a:r>
          </a:p>
        </p:txBody>
      </p:sp>
      <p:sp>
        <p:nvSpPr>
          <p:cNvPr id="6" name="Espace réservé du texte 11">
            <a:extLst>
              <a:ext uri="{FF2B5EF4-FFF2-40B4-BE49-F238E27FC236}">
                <a16:creationId xmlns:a16="http://schemas.microsoft.com/office/drawing/2014/main" id="{F67EA357-13E3-AB76-51C1-EF564DA1676F}"/>
              </a:ext>
            </a:extLst>
          </p:cNvPr>
          <p:cNvSpPr txBox="1">
            <a:spLocks/>
          </p:cNvSpPr>
          <p:nvPr/>
        </p:nvSpPr>
        <p:spPr>
          <a:xfrm>
            <a:off x="8275910" y="787401"/>
            <a:ext cx="1093370" cy="74112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spcAft>
                <a:spcPts val="400"/>
              </a:spcAft>
              <a:buSzPct val="100000"/>
              <a:buFontTx/>
              <a:buNone/>
              <a:tabLst/>
              <a:defRPr sz="12000" b="0" i="0" kern="1200">
                <a:solidFill>
                  <a:schemeClr val="bg1"/>
                </a:solidFill>
                <a:effectLst/>
                <a:latin typeface="Changeling Neo" panose="020B0605020202080204" pitchFamily="34" charset="77"/>
                <a:ea typeface="Baskerville" panose="02020502070401020303" pitchFamily="18" charset="0"/>
                <a:cs typeface="HelveticaNowDisplay Black"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fontAlgn="base"/>
            <a:r>
              <a:rPr lang="fr-FR" sz="6600">
                <a:solidFill>
                  <a:srgbClr val="FF6B00"/>
                </a:solidFill>
              </a:rPr>
              <a:t>&gt;</a:t>
            </a:r>
          </a:p>
        </p:txBody>
      </p:sp>
      <p:grpSp>
        <p:nvGrpSpPr>
          <p:cNvPr id="2" name="Group 18">
            <a:extLst>
              <a:ext uri="{FF2B5EF4-FFF2-40B4-BE49-F238E27FC236}">
                <a16:creationId xmlns:a16="http://schemas.microsoft.com/office/drawing/2014/main" id="{1863A6D3-D0A2-E73B-44AB-F96CDC3C4044}"/>
              </a:ext>
            </a:extLst>
          </p:cNvPr>
          <p:cNvGrpSpPr/>
          <p:nvPr/>
        </p:nvGrpSpPr>
        <p:grpSpPr>
          <a:xfrm>
            <a:off x="0" y="6333894"/>
            <a:ext cx="12191954" cy="524100"/>
            <a:chOff x="0" y="0"/>
            <a:chExt cx="15085916" cy="754220"/>
          </a:xfrm>
        </p:grpSpPr>
        <p:sp>
          <p:nvSpPr>
            <p:cNvPr id="7" name="Freeform 19">
              <a:extLst>
                <a:ext uri="{FF2B5EF4-FFF2-40B4-BE49-F238E27FC236}">
                  <a16:creationId xmlns:a16="http://schemas.microsoft.com/office/drawing/2014/main" id="{6135F0DE-9951-9D1C-7581-3554994C1F25}"/>
                </a:ext>
              </a:extLst>
            </p:cNvPr>
            <p:cNvSpPr/>
            <p:nvPr/>
          </p:nvSpPr>
          <p:spPr>
            <a:xfrm>
              <a:off x="0" y="0"/>
              <a:ext cx="15085916" cy="754220"/>
            </a:xfrm>
            <a:custGeom>
              <a:avLst/>
              <a:gdLst/>
              <a:ahLst/>
              <a:cxnLst/>
              <a:rect l="l" t="t" r="r" b="b"/>
              <a:pathLst>
                <a:path w="15085916" h="754220">
                  <a:moveTo>
                    <a:pt x="0" y="0"/>
                  </a:moveTo>
                  <a:lnTo>
                    <a:pt x="15085916" y="0"/>
                  </a:lnTo>
                  <a:lnTo>
                    <a:pt x="15085916" y="754220"/>
                  </a:lnTo>
                  <a:lnTo>
                    <a:pt x="0" y="754220"/>
                  </a:lnTo>
                  <a:close/>
                </a:path>
              </a:pathLst>
            </a:custGeom>
            <a:solidFill>
              <a:srgbClr val="001489"/>
            </a:solidFill>
          </p:spPr>
          <p:txBody>
            <a:bodyPr/>
            <a:lstStyle/>
            <a:p>
              <a:pPr defTabSz="609630">
                <a:defRPr/>
              </a:pPr>
              <a:endParaRPr lang="fr-FR" sz="1200">
                <a:solidFill>
                  <a:prstClr val="black"/>
                </a:solidFill>
                <a:latin typeface="Calibri"/>
              </a:endParaRPr>
            </a:p>
          </p:txBody>
        </p:sp>
      </p:grpSp>
      <p:sp>
        <p:nvSpPr>
          <p:cNvPr id="9" name="Espace réservé du numéro de diapositive 5">
            <a:extLst>
              <a:ext uri="{FF2B5EF4-FFF2-40B4-BE49-F238E27FC236}">
                <a16:creationId xmlns:a16="http://schemas.microsoft.com/office/drawing/2014/main" id="{D9F12E54-6BD1-3AAE-FF40-3FB67E14042D}"/>
              </a:ext>
            </a:extLst>
          </p:cNvPr>
          <p:cNvSpPr>
            <a:spLocks noGrp="1"/>
          </p:cNvSpPr>
          <p:nvPr>
            <p:ph type="sldNum" sz="quarter" idx="12"/>
          </p:nvPr>
        </p:nvSpPr>
        <p:spPr>
          <a:xfrm>
            <a:off x="11277601" y="6468283"/>
            <a:ext cx="646171" cy="243417"/>
          </a:xfrm>
        </p:spPr>
        <p:txBody>
          <a:bodyPr/>
          <a:lstStyle/>
          <a:p>
            <a:pPr algn="r" defTabSz="609630">
              <a:defRPr/>
            </a:pPr>
            <a:fld id="{DE39606B-990F-CF47-A1D5-692A6845AE18}" type="slidenum">
              <a:rPr lang="fr-FR" sz="1000">
                <a:solidFill>
                  <a:prstClr val="white"/>
                </a:solidFill>
                <a:latin typeface="HelveticaNowDisplay Bold" panose="020B0504030202020204" pitchFamily="34" charset="77"/>
                <a:cs typeface="HelveticaNowDisplay Bold" panose="020B0504030202020204" pitchFamily="34" charset="77"/>
              </a:rPr>
              <a:pPr algn="r" defTabSz="609630">
                <a:defRPr/>
              </a:pPr>
              <a:t>52</a:t>
            </a:fld>
            <a:endParaRPr lang="fr-FR" sz="1000">
              <a:solidFill>
                <a:prstClr val="white"/>
              </a:solidFill>
              <a:latin typeface="HelveticaNowDisplay Bold" panose="020B0504030202020204" pitchFamily="34" charset="77"/>
              <a:cs typeface="HelveticaNowDisplay Bold" panose="020B0504030202020204" pitchFamily="34" charset="77"/>
            </a:endParaRPr>
          </a:p>
        </p:txBody>
      </p:sp>
      <p:sp>
        <p:nvSpPr>
          <p:cNvPr id="19" name="TextBox 24">
            <a:extLst>
              <a:ext uri="{FF2B5EF4-FFF2-40B4-BE49-F238E27FC236}">
                <a16:creationId xmlns:a16="http://schemas.microsoft.com/office/drawing/2014/main" id="{6AF324EF-B734-C97A-DFAB-EC8FBC516CB9}"/>
              </a:ext>
            </a:extLst>
          </p:cNvPr>
          <p:cNvSpPr txBox="1"/>
          <p:nvPr/>
        </p:nvSpPr>
        <p:spPr>
          <a:xfrm>
            <a:off x="1477268" y="6473825"/>
            <a:ext cx="5600865" cy="471668"/>
          </a:xfrm>
          <a:prstGeom prst="rect">
            <a:avLst/>
          </a:prstGeom>
        </p:spPr>
        <p:txBody>
          <a:bodyPr wrap="square" lIns="0" tIns="0" rIns="0" bIns="0" rtlCol="0" anchor="t">
            <a:spAutoFit/>
          </a:bodyPr>
          <a:lstStyle/>
          <a:p>
            <a:r>
              <a:rPr lang="en-US" sz="1000" err="1">
                <a:solidFill>
                  <a:srgbClr val="FFFFFF"/>
                </a:solidFill>
                <a:latin typeface="Helvetica Now"/>
                <a:ea typeface="Helvetica Now"/>
                <a:cs typeface="Helvetica Now"/>
              </a:rPr>
              <a:t>Webtech</a:t>
            </a:r>
            <a:r>
              <a:rPr lang="en-US" sz="1000">
                <a:solidFill>
                  <a:srgbClr val="FFFFFF"/>
                </a:solidFill>
                <a:latin typeface="Helvetica Now"/>
                <a:ea typeface="Helvetica Now"/>
                <a:cs typeface="Helvetica Now"/>
              </a:rPr>
              <a:t> </a:t>
            </a:r>
            <a:r>
              <a:rPr lang="en-US" sz="1000" err="1">
                <a:solidFill>
                  <a:srgbClr val="FFFFFF"/>
                </a:solidFill>
                <a:latin typeface="Helvetica Now"/>
                <a:ea typeface="Helvetica Now"/>
                <a:cs typeface="Helvetica Now"/>
              </a:rPr>
              <a:t>cybersécurité</a:t>
            </a:r>
            <a:endParaRPr lang="en-US" sz="1000">
              <a:solidFill>
                <a:srgbClr val="FFFFFF"/>
              </a:solidFill>
              <a:latin typeface="Helvetica Now"/>
              <a:ea typeface="Helvetica Now"/>
              <a:cs typeface="Helvetica Now"/>
            </a:endParaRPr>
          </a:p>
          <a:p>
            <a:endParaRPr lang="en-US" sz="1000">
              <a:solidFill>
                <a:srgbClr val="FFFFFF"/>
              </a:solidFill>
              <a:latin typeface="Helvetica Now"/>
              <a:ea typeface="Helvetica Now"/>
              <a:cs typeface="Helvetica Now"/>
            </a:endParaRPr>
          </a:p>
          <a:p>
            <a:pPr algn="ctr">
              <a:lnSpc>
                <a:spcPts val="1400"/>
              </a:lnSpc>
            </a:pPr>
            <a:endParaRPr lang="en-US" sz="1000">
              <a:solidFill>
                <a:srgbClr val="FFFFFF"/>
              </a:solidFill>
              <a:latin typeface="Helvetica Now"/>
              <a:ea typeface="Helvetica Now"/>
              <a:cs typeface="Helvetica Now"/>
            </a:endParaRPr>
          </a:p>
        </p:txBody>
      </p:sp>
      <p:sp>
        <p:nvSpPr>
          <p:cNvPr id="20" name="TextBox 25">
            <a:extLst>
              <a:ext uri="{FF2B5EF4-FFF2-40B4-BE49-F238E27FC236}">
                <a16:creationId xmlns:a16="http://schemas.microsoft.com/office/drawing/2014/main" id="{42216307-ADBA-2637-677D-C2BD72E652A1}"/>
              </a:ext>
            </a:extLst>
          </p:cNvPr>
          <p:cNvSpPr txBox="1"/>
          <p:nvPr/>
        </p:nvSpPr>
        <p:spPr>
          <a:xfrm>
            <a:off x="430295" y="6473825"/>
            <a:ext cx="1046973" cy="167546"/>
          </a:xfrm>
          <a:prstGeom prst="rect">
            <a:avLst/>
          </a:prstGeom>
        </p:spPr>
        <p:txBody>
          <a:bodyPr wrap="square" lIns="0" tIns="0" rIns="0" bIns="0" rtlCol="0" anchor="t">
            <a:spAutoFit/>
          </a:bodyPr>
          <a:lstStyle/>
          <a:p>
            <a:pPr algn="ctr">
              <a:lnSpc>
                <a:spcPts val="1400"/>
              </a:lnSpc>
            </a:pPr>
            <a:r>
              <a:rPr lang="en-US" sz="1000">
                <a:solidFill>
                  <a:srgbClr val="FFFFFF"/>
                </a:solidFill>
                <a:latin typeface="Helvetica Now"/>
                <a:sym typeface="Helvetica Now"/>
              </a:rPr>
              <a:t>6/02/2026</a:t>
            </a:r>
            <a:endParaRPr lang="fr-FR" sz="1200"/>
          </a:p>
        </p:txBody>
      </p:sp>
      <p:sp>
        <p:nvSpPr>
          <p:cNvPr id="25" name="Titre 24">
            <a:extLst>
              <a:ext uri="{FF2B5EF4-FFF2-40B4-BE49-F238E27FC236}">
                <a16:creationId xmlns:a16="http://schemas.microsoft.com/office/drawing/2014/main" id="{A7EA2F08-DC7B-8508-4FC5-035D23314EE9}"/>
              </a:ext>
            </a:extLst>
          </p:cNvPr>
          <p:cNvSpPr>
            <a:spLocks noGrp="1"/>
          </p:cNvSpPr>
          <p:nvPr>
            <p:ph type="title"/>
          </p:nvPr>
        </p:nvSpPr>
        <p:spPr>
          <a:xfrm>
            <a:off x="300038" y="260352"/>
            <a:ext cx="11483976" cy="512341"/>
          </a:xfrm>
        </p:spPr>
        <p:txBody>
          <a:bodyPr/>
          <a:lstStyle/>
          <a:p>
            <a:r>
              <a:rPr lang="fr-FR" i="1"/>
              <a:t>PROCHAINS EVENEMENTS AKTANTIS</a:t>
            </a:r>
          </a:p>
        </p:txBody>
      </p:sp>
      <p:pic>
        <p:nvPicPr>
          <p:cNvPr id="2050" name="Picture 2">
            <a:extLst>
              <a:ext uri="{FF2B5EF4-FFF2-40B4-BE49-F238E27FC236}">
                <a16:creationId xmlns:a16="http://schemas.microsoft.com/office/drawing/2014/main" id="{B9825375-08E3-32C6-5D17-FAEDD4560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15" y="4016544"/>
            <a:ext cx="3387428" cy="16937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F5BF4E8-0967-74B8-591F-362D8DCC7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63" y="1882927"/>
            <a:ext cx="4692014" cy="23460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C907BF2-3E89-F208-34D4-C3C233A88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0" y="4368864"/>
            <a:ext cx="3834927" cy="191746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2">
            <a:extLst>
              <a:ext uri="{FF2B5EF4-FFF2-40B4-BE49-F238E27FC236}">
                <a16:creationId xmlns:a16="http://schemas.microsoft.com/office/drawing/2014/main" id="{27E70366-6E5F-24FA-AFD9-469373580BED}"/>
              </a:ext>
            </a:extLst>
          </p:cNvPr>
          <p:cNvSpPr/>
          <p:nvPr/>
        </p:nvSpPr>
        <p:spPr>
          <a:xfrm>
            <a:off x="8436076" y="3511217"/>
            <a:ext cx="3387428" cy="1693714"/>
          </a:xfrm>
          <a:custGeom>
            <a:avLst/>
            <a:gdLst/>
            <a:ahLst/>
            <a:cxnLst/>
            <a:rect l="l" t="t" r="r" b="b"/>
            <a:pathLst>
              <a:path w="4741360" h="2357164">
                <a:moveTo>
                  <a:pt x="0" y="0"/>
                </a:moveTo>
                <a:lnTo>
                  <a:pt x="4741360" y="0"/>
                </a:lnTo>
                <a:lnTo>
                  <a:pt x="4741360" y="2357164"/>
                </a:lnTo>
                <a:lnTo>
                  <a:pt x="0" y="2357164"/>
                </a:lnTo>
                <a:lnTo>
                  <a:pt x="0" y="0"/>
                </a:lnTo>
                <a:close/>
              </a:path>
            </a:pathLst>
          </a:custGeom>
          <a:blipFill>
            <a:blip r:embed="rId6"/>
            <a:stretch>
              <a:fillRect/>
            </a:stretch>
          </a:blipFill>
        </p:spPr>
        <p:txBody>
          <a:bodyPr/>
          <a:lstStyle/>
          <a:p>
            <a:endParaRPr lang="fr-FR" sz="1200"/>
          </a:p>
        </p:txBody>
      </p:sp>
      <p:pic>
        <p:nvPicPr>
          <p:cNvPr id="8" name="Picture 2" descr="Une image contenant texte, capture d’écran, piano, Bleu Majorelle&#10;&#10;Le contenu généré par l’IA peut être incorrect.">
            <a:extLst>
              <a:ext uri="{FF2B5EF4-FFF2-40B4-BE49-F238E27FC236}">
                <a16:creationId xmlns:a16="http://schemas.microsoft.com/office/drawing/2014/main" id="{846379DF-804A-D951-2917-497716ED28F4}"/>
              </a:ext>
            </a:extLst>
          </p:cNvPr>
          <p:cNvPicPr>
            <a:picLocks noChangeAspect="1" noChangeArrowheads="1"/>
          </p:cNvPicPr>
          <p:nvPr/>
        </p:nvPicPr>
        <p:blipFill>
          <a:blip r:embed="rId7"/>
          <a:srcRect/>
          <a:stretch>
            <a:fillRect/>
          </a:stretch>
        </p:blipFill>
        <p:spPr bwMode="auto">
          <a:xfrm>
            <a:off x="8454436" y="1653070"/>
            <a:ext cx="3329578" cy="166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2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0707EB7-AC93-D04E-0193-22861B37EE32}"/>
              </a:ext>
            </a:extLst>
          </p:cNvPr>
          <p:cNvSpPr>
            <a:spLocks noGrp="1"/>
          </p:cNvSpPr>
          <p:nvPr>
            <p:ph type="dt" sz="half" idx="10"/>
          </p:nvPr>
        </p:nvSpPr>
        <p:spPr>
          <a:xfrm>
            <a:off x="200025" y="4328584"/>
            <a:ext cx="719299" cy="243417"/>
          </a:xfrm>
          <a:prstGeom prst="rect">
            <a:avLst/>
          </a:prstGeom>
        </p:spPr>
        <p:txBody>
          <a:bodyPr vert="horz" lIns="0" tIns="0" rIns="0" bIns="0" rtlCol="0" anchor="t" anchorCtr="0"/>
          <a:lstStyle>
            <a:defPPr>
              <a:defRPr lang="fr-FR"/>
            </a:defPPr>
            <a:lvl1pPr marL="0" algn="l" defTabSz="609630" rtl="0" eaLnBrk="1" latinLnBrk="0" hangingPunct="1">
              <a:defRPr sz="667" b="1" i="0" kern="1200">
                <a:solidFill>
                  <a:schemeClr val="bg1"/>
                </a:solidFill>
                <a:latin typeface="HelveticaNowDisplay Bold" panose="020B0504030202020204" pitchFamily="34" charset="77"/>
                <a:ea typeface="Baskerville" panose="02020502070401020303" pitchFamily="18" charset="0"/>
                <a:cs typeface="HelveticaNowDisplay Bold" panose="020B0504030202020204" pitchFamily="34" charset="77"/>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a:lstStyle>
          <a:p>
            <a:fld id="{36B707F9-4782-9048-8624-8F26F45B09AC}" type="datetime1">
              <a:rPr lang="fr-FR" smtClean="0"/>
              <a:pPr/>
              <a:t>17/02/2026</a:t>
            </a:fld>
            <a:endParaRPr lang="fr-FR"/>
          </a:p>
        </p:txBody>
      </p:sp>
      <p:sp>
        <p:nvSpPr>
          <p:cNvPr id="6" name="Espace réservé du numéro de diapositive 5">
            <a:extLst>
              <a:ext uri="{FF2B5EF4-FFF2-40B4-BE49-F238E27FC236}">
                <a16:creationId xmlns:a16="http://schemas.microsoft.com/office/drawing/2014/main" id="{EA16D135-F462-C9DC-E083-A48ED44B52BB}"/>
              </a:ext>
            </a:extLst>
          </p:cNvPr>
          <p:cNvSpPr>
            <a:spLocks noGrp="1"/>
          </p:cNvSpPr>
          <p:nvPr>
            <p:ph type="sldNum" sz="quarter" idx="12"/>
          </p:nvPr>
        </p:nvSpPr>
        <p:spPr/>
        <p:txBody>
          <a:bodyPr/>
          <a:lstStyle/>
          <a:p>
            <a:fld id="{DE39606B-990F-CF47-A1D5-692A6845AE18}" type="slidenum">
              <a:rPr lang="fr-FR" smtClean="0"/>
              <a:t>53</a:t>
            </a:fld>
            <a:endParaRPr lang="fr-FR"/>
          </a:p>
        </p:txBody>
      </p:sp>
      <p:pic>
        <p:nvPicPr>
          <p:cNvPr id="10" name="Image 9" descr="Une image contenant texte, capture d’écran, Police, conception&#10;&#10;Le contenu généré par l’IA peut être incorrect.">
            <a:extLst>
              <a:ext uri="{FF2B5EF4-FFF2-40B4-BE49-F238E27FC236}">
                <a16:creationId xmlns:a16="http://schemas.microsoft.com/office/drawing/2014/main" id="{AAA66C61-F9B5-D0C5-D5F9-606F9F80C1C6}"/>
              </a:ext>
            </a:extLst>
          </p:cNvPr>
          <p:cNvPicPr>
            <a:picLocks noChangeAspect="1"/>
          </p:cNvPicPr>
          <p:nvPr/>
        </p:nvPicPr>
        <p:blipFill>
          <a:blip r:embed="rId3"/>
          <a:srcRect b="6499"/>
          <a:stretch>
            <a:fillRect/>
          </a:stretch>
        </p:blipFill>
        <p:spPr>
          <a:xfrm>
            <a:off x="9050879" y="2604850"/>
            <a:ext cx="3141121" cy="3619499"/>
          </a:xfrm>
          <a:prstGeom prst="rect">
            <a:avLst/>
          </a:prstGeom>
        </p:spPr>
      </p:pic>
      <p:pic>
        <p:nvPicPr>
          <p:cNvPr id="12" name="Image 11" descr="Une image contenant texte, capture d’écran, Bleu électrique, graphisme&#10;&#10;Le contenu généré par l’IA peut être incorrect.">
            <a:extLst>
              <a:ext uri="{FF2B5EF4-FFF2-40B4-BE49-F238E27FC236}">
                <a16:creationId xmlns:a16="http://schemas.microsoft.com/office/drawing/2014/main" id="{7A09B425-2E1B-EBB6-40F0-DE7F63404C04}"/>
              </a:ext>
            </a:extLst>
          </p:cNvPr>
          <p:cNvPicPr>
            <a:picLocks noChangeAspect="1"/>
          </p:cNvPicPr>
          <p:nvPr/>
        </p:nvPicPr>
        <p:blipFill>
          <a:blip r:embed="rId4"/>
          <a:stretch>
            <a:fillRect/>
          </a:stretch>
        </p:blipFill>
        <p:spPr>
          <a:xfrm>
            <a:off x="6498099" y="2604849"/>
            <a:ext cx="2551678" cy="3619499"/>
          </a:xfrm>
          <a:prstGeom prst="rect">
            <a:avLst/>
          </a:prstGeom>
        </p:spPr>
      </p:pic>
      <p:sp>
        <p:nvSpPr>
          <p:cNvPr id="13" name="Espace réservé du contenu 7">
            <a:extLst>
              <a:ext uri="{FF2B5EF4-FFF2-40B4-BE49-F238E27FC236}">
                <a16:creationId xmlns:a16="http://schemas.microsoft.com/office/drawing/2014/main" id="{07F4E063-01F0-F7F6-1560-6E8A8D745568}"/>
              </a:ext>
            </a:extLst>
          </p:cNvPr>
          <p:cNvSpPr>
            <a:spLocks noGrp="1"/>
          </p:cNvSpPr>
          <p:nvPr>
            <p:ph sz="half" idx="1"/>
          </p:nvPr>
        </p:nvSpPr>
        <p:spPr>
          <a:xfrm>
            <a:off x="7920480" y="735753"/>
            <a:ext cx="4271520" cy="945563"/>
          </a:xfrm>
        </p:spPr>
        <p:txBody>
          <a:bodyPr/>
          <a:lstStyle/>
          <a:p>
            <a:r>
              <a:rPr lang="fr-FR">
                <a:solidFill>
                  <a:srgbClr val="FF6B00"/>
                </a:solidFill>
              </a:rPr>
              <a:t>Catalogue des Solutions Cybersécurité de nos membres </a:t>
            </a:r>
          </a:p>
          <a:p>
            <a:pPr lvl="1"/>
            <a:r>
              <a:rPr lang="fr-FR" b="1"/>
              <a:t>22 entreprises</a:t>
            </a:r>
            <a:r>
              <a:rPr lang="fr-FR"/>
              <a:t>, </a:t>
            </a:r>
          </a:p>
        </p:txBody>
      </p:sp>
      <p:sp>
        <p:nvSpPr>
          <p:cNvPr id="14" name="Espace réservé du contenu 7">
            <a:extLst>
              <a:ext uri="{FF2B5EF4-FFF2-40B4-BE49-F238E27FC236}">
                <a16:creationId xmlns:a16="http://schemas.microsoft.com/office/drawing/2014/main" id="{6B9161D0-CDCA-0B39-7C3D-481F948709B2}"/>
              </a:ext>
            </a:extLst>
          </p:cNvPr>
          <p:cNvSpPr txBox="1">
            <a:spLocks/>
          </p:cNvSpPr>
          <p:nvPr/>
        </p:nvSpPr>
        <p:spPr>
          <a:xfrm>
            <a:off x="6874073" y="288923"/>
            <a:ext cx="5117903" cy="175260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400"/>
              </a:spcAft>
              <a:buSzPct val="100000"/>
              <a:buFontTx/>
              <a:buBlip>
                <a:blip r:embed="rId5"/>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a:p>
        </p:txBody>
      </p:sp>
      <p:sp>
        <p:nvSpPr>
          <p:cNvPr id="2" name="Titre 24">
            <a:extLst>
              <a:ext uri="{FF2B5EF4-FFF2-40B4-BE49-F238E27FC236}">
                <a16:creationId xmlns:a16="http://schemas.microsoft.com/office/drawing/2014/main" id="{ED5E6571-D725-6D13-089A-725A536EA0D2}"/>
              </a:ext>
            </a:extLst>
          </p:cNvPr>
          <p:cNvSpPr>
            <a:spLocks noGrp="1"/>
          </p:cNvSpPr>
          <p:nvPr>
            <p:ph type="title"/>
          </p:nvPr>
        </p:nvSpPr>
        <p:spPr>
          <a:xfrm>
            <a:off x="300038" y="260352"/>
            <a:ext cx="11483976" cy="512341"/>
          </a:xfrm>
        </p:spPr>
        <p:txBody>
          <a:bodyPr lIns="91440" tIns="45720" rIns="91440" bIns="45720" anchor="t"/>
          <a:lstStyle/>
          <a:p>
            <a:r>
              <a:rPr lang="fr-FR" sz="3600" i="1"/>
              <a:t>PUBLICATIONS LABORATOIRES, ENTREPRISES</a:t>
            </a:r>
            <a:endParaRPr lang="fr-FR" sz="3600" i="1">
              <a:ea typeface="Calibri Light"/>
              <a:cs typeface="Calibri Light"/>
            </a:endParaRPr>
          </a:p>
        </p:txBody>
      </p:sp>
      <p:pic>
        <p:nvPicPr>
          <p:cNvPr id="8" name="Image 7" descr="Une image contenant texte, capture d’écran, Police, graphisme&#10;&#10;Le contenu généré par l’IA peut être incorrect.">
            <a:extLst>
              <a:ext uri="{FF2B5EF4-FFF2-40B4-BE49-F238E27FC236}">
                <a16:creationId xmlns:a16="http://schemas.microsoft.com/office/drawing/2014/main" id="{68AFA8B3-ABBE-862B-B045-2A611EC6EF1C}"/>
              </a:ext>
            </a:extLst>
          </p:cNvPr>
          <p:cNvPicPr>
            <a:picLocks noChangeAspect="1"/>
          </p:cNvPicPr>
          <p:nvPr/>
        </p:nvPicPr>
        <p:blipFill>
          <a:blip r:embed="rId6"/>
          <a:stretch>
            <a:fillRect/>
          </a:stretch>
        </p:blipFill>
        <p:spPr>
          <a:xfrm>
            <a:off x="768618" y="3362069"/>
            <a:ext cx="2951602" cy="3130807"/>
          </a:xfrm>
          <a:prstGeom prst="rect">
            <a:avLst/>
          </a:prstGeom>
        </p:spPr>
      </p:pic>
      <p:pic>
        <p:nvPicPr>
          <p:cNvPr id="11" name="Image 10" descr="Une image contenant texte, capture d’écran, Police, graphisme&#10;&#10;Le contenu généré par l’IA peut être incorrect.">
            <a:extLst>
              <a:ext uri="{FF2B5EF4-FFF2-40B4-BE49-F238E27FC236}">
                <a16:creationId xmlns:a16="http://schemas.microsoft.com/office/drawing/2014/main" id="{F9E4C259-BB41-7D25-D8CB-0F77FFAE4A5F}"/>
              </a:ext>
            </a:extLst>
          </p:cNvPr>
          <p:cNvPicPr>
            <a:picLocks noChangeAspect="1"/>
          </p:cNvPicPr>
          <p:nvPr/>
        </p:nvPicPr>
        <p:blipFill>
          <a:blip r:embed="rId7"/>
          <a:stretch>
            <a:fillRect/>
          </a:stretch>
        </p:blipFill>
        <p:spPr>
          <a:xfrm>
            <a:off x="3633236" y="3812458"/>
            <a:ext cx="2144953" cy="2553516"/>
          </a:xfrm>
          <a:prstGeom prst="rect">
            <a:avLst/>
          </a:prstGeom>
        </p:spPr>
      </p:pic>
      <p:pic>
        <p:nvPicPr>
          <p:cNvPr id="16" name="Image 15" descr="Une image contenant texte, capture d’écran, Police, graphisme&#10;&#10;Le contenu généré par l’IA peut être incorrect.">
            <a:extLst>
              <a:ext uri="{FF2B5EF4-FFF2-40B4-BE49-F238E27FC236}">
                <a16:creationId xmlns:a16="http://schemas.microsoft.com/office/drawing/2014/main" id="{897349C8-D0E2-7C21-64C8-4F3761A01321}"/>
              </a:ext>
            </a:extLst>
          </p:cNvPr>
          <p:cNvPicPr>
            <a:picLocks noChangeAspect="1"/>
          </p:cNvPicPr>
          <p:nvPr/>
        </p:nvPicPr>
        <p:blipFill>
          <a:blip r:embed="rId8"/>
          <a:stretch>
            <a:fillRect/>
          </a:stretch>
        </p:blipFill>
        <p:spPr>
          <a:xfrm>
            <a:off x="403531" y="1336098"/>
            <a:ext cx="3026199" cy="3315393"/>
          </a:xfrm>
          <a:prstGeom prst="rect">
            <a:avLst/>
          </a:prstGeom>
        </p:spPr>
      </p:pic>
      <p:pic>
        <p:nvPicPr>
          <p:cNvPr id="22" name="Image 21" descr="Une image contenant texte, capture d’écran, Police, graphisme&#10;&#10;Le contenu généré par l’IA peut être incorrect.">
            <a:extLst>
              <a:ext uri="{FF2B5EF4-FFF2-40B4-BE49-F238E27FC236}">
                <a16:creationId xmlns:a16="http://schemas.microsoft.com/office/drawing/2014/main" id="{8119A075-8C59-555D-C1DF-CD9457065CAE}"/>
              </a:ext>
            </a:extLst>
          </p:cNvPr>
          <p:cNvPicPr>
            <a:picLocks noChangeAspect="1"/>
          </p:cNvPicPr>
          <p:nvPr/>
        </p:nvPicPr>
        <p:blipFill>
          <a:blip r:embed="rId9"/>
          <a:stretch>
            <a:fillRect/>
          </a:stretch>
        </p:blipFill>
        <p:spPr>
          <a:xfrm>
            <a:off x="3246800" y="759170"/>
            <a:ext cx="2960809" cy="3230428"/>
          </a:xfrm>
          <a:prstGeom prst="rect">
            <a:avLst/>
          </a:prstGeom>
        </p:spPr>
      </p:pic>
    </p:spTree>
    <p:extLst>
      <p:ext uri="{BB962C8B-B14F-4D97-AF65-F5344CB8AC3E}">
        <p14:creationId xmlns:p14="http://schemas.microsoft.com/office/powerpoint/2010/main" val="509178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354C8-1E04-B5E1-1193-2D048B9B773E}"/>
              </a:ext>
            </a:extLst>
          </p:cNvPr>
          <p:cNvSpPr>
            <a:spLocks noGrp="1"/>
          </p:cNvSpPr>
          <p:nvPr>
            <p:ph type="title"/>
          </p:nvPr>
        </p:nvSpPr>
        <p:spPr/>
        <p:txBody>
          <a:bodyPr lIns="91440" tIns="45720" rIns="91440" bIns="45720" anchor="t"/>
          <a:lstStyle/>
          <a:p>
            <a:r>
              <a:rPr lang="fr-FR" sz="3200"/>
              <a:t>NCC-FR</a:t>
            </a:r>
            <a:r>
              <a:rPr lang="fr-FR" sz="3200">
                <a:solidFill>
                  <a:srgbClr val="E26714"/>
                </a:solidFill>
              </a:rPr>
              <a:t> | </a:t>
            </a:r>
            <a:r>
              <a:rPr lang="fr-FR" sz="3200"/>
              <a:t>Centre de coordination national cyber</a:t>
            </a:r>
            <a:endParaRPr lang="fr-FR" sz="3200">
              <a:ea typeface="Calibri Light"/>
              <a:cs typeface="Calibri Light"/>
            </a:endParaRPr>
          </a:p>
        </p:txBody>
      </p:sp>
      <p:sp>
        <p:nvSpPr>
          <p:cNvPr id="3" name="Espace réservé de la date 2">
            <a:extLst>
              <a:ext uri="{FF2B5EF4-FFF2-40B4-BE49-F238E27FC236}">
                <a16:creationId xmlns:a16="http://schemas.microsoft.com/office/drawing/2014/main" id="{3C39EBDE-AE2F-A675-951D-D53E30AACE18}"/>
              </a:ext>
            </a:extLst>
          </p:cNvPr>
          <p:cNvSpPr>
            <a:spLocks noGrp="1"/>
          </p:cNvSpPr>
          <p:nvPr>
            <p:ph type="dt" sz="half" idx="10"/>
          </p:nvPr>
        </p:nvSpPr>
        <p:spPr/>
        <p:txBody>
          <a:bodyPr/>
          <a:lstStyle/>
          <a:p>
            <a:pPr defTabSz="914446"/>
            <a:fld id="{24EE7E1E-124E-2F49-A361-800C46431BC8}" type="datetime1">
              <a:rPr lang="fr-FR">
                <a:solidFill>
                  <a:prstClr val="white"/>
                </a:solidFill>
              </a:rPr>
              <a:pPr defTabSz="914446"/>
              <a:t>17/02/2026</a:t>
            </a:fld>
            <a:endParaRPr lang="fr-FR">
              <a:solidFill>
                <a:prstClr val="white"/>
              </a:solidFill>
            </a:endParaRPr>
          </a:p>
        </p:txBody>
      </p:sp>
      <p:sp>
        <p:nvSpPr>
          <p:cNvPr id="4" name="Espace réservé du pied de page 3">
            <a:extLst>
              <a:ext uri="{FF2B5EF4-FFF2-40B4-BE49-F238E27FC236}">
                <a16:creationId xmlns:a16="http://schemas.microsoft.com/office/drawing/2014/main" id="{75EBA8AB-4915-7BF4-8B23-8D564BD55877}"/>
              </a:ext>
            </a:extLst>
          </p:cNvPr>
          <p:cNvSpPr>
            <a:spLocks noGrp="1"/>
          </p:cNvSpPr>
          <p:nvPr>
            <p:ph type="ftr" sz="quarter" idx="11"/>
          </p:nvPr>
        </p:nvSpPr>
        <p:spPr/>
        <p:txBody>
          <a:bodyPr/>
          <a:lstStyle/>
          <a:p>
            <a:pPr defTabSz="914446"/>
            <a:r>
              <a:rPr lang="fr-FR">
                <a:solidFill>
                  <a:prstClr val="white"/>
                </a:solidFill>
              </a:rPr>
              <a:t>NCC-FR</a:t>
            </a:r>
          </a:p>
        </p:txBody>
      </p:sp>
      <p:sp>
        <p:nvSpPr>
          <p:cNvPr id="5" name="Espace réservé du numéro de diapositive 4">
            <a:extLst>
              <a:ext uri="{FF2B5EF4-FFF2-40B4-BE49-F238E27FC236}">
                <a16:creationId xmlns:a16="http://schemas.microsoft.com/office/drawing/2014/main" id="{43B4DF4C-9295-9DEE-57E5-3D2BCE11A51C}"/>
              </a:ext>
            </a:extLst>
          </p:cNvPr>
          <p:cNvSpPr>
            <a:spLocks noGrp="1"/>
          </p:cNvSpPr>
          <p:nvPr>
            <p:ph type="sldNum" sz="quarter" idx="12"/>
          </p:nvPr>
        </p:nvSpPr>
        <p:spPr/>
        <p:txBody>
          <a:bodyPr/>
          <a:lstStyle/>
          <a:p>
            <a:pPr defTabSz="914446"/>
            <a:fld id="{DE39606B-990F-CF47-A1D5-692A6845AE18}" type="slidenum">
              <a:rPr lang="fr-FR">
                <a:solidFill>
                  <a:prstClr val="white"/>
                </a:solidFill>
              </a:rPr>
              <a:pPr defTabSz="914446"/>
              <a:t>54</a:t>
            </a:fld>
            <a:endParaRPr lang="fr-FR">
              <a:solidFill>
                <a:prstClr val="white"/>
              </a:solidFill>
            </a:endParaRPr>
          </a:p>
        </p:txBody>
      </p:sp>
      <p:pic>
        <p:nvPicPr>
          <p:cNvPr id="6" name="Image 5">
            <a:extLst>
              <a:ext uri="{FF2B5EF4-FFF2-40B4-BE49-F238E27FC236}">
                <a16:creationId xmlns:a16="http://schemas.microsoft.com/office/drawing/2014/main" id="{957FF7DE-05BA-A502-8463-E1FB2B9C8AA2}"/>
              </a:ext>
            </a:extLst>
          </p:cNvPr>
          <p:cNvPicPr>
            <a:picLocks noChangeAspect="1"/>
          </p:cNvPicPr>
          <p:nvPr/>
        </p:nvPicPr>
        <p:blipFill>
          <a:blip r:embed="rId3"/>
          <a:stretch>
            <a:fillRect/>
          </a:stretch>
        </p:blipFill>
        <p:spPr>
          <a:xfrm>
            <a:off x="9124822" y="-129836"/>
            <a:ext cx="3008313" cy="1695863"/>
          </a:xfrm>
          <a:prstGeom prst="rect">
            <a:avLst/>
          </a:prstGeom>
        </p:spPr>
      </p:pic>
      <p:sp>
        <p:nvSpPr>
          <p:cNvPr id="8" name="Rectangle 7">
            <a:extLst>
              <a:ext uri="{FF2B5EF4-FFF2-40B4-BE49-F238E27FC236}">
                <a16:creationId xmlns:a16="http://schemas.microsoft.com/office/drawing/2014/main" id="{F33FFF50-F57C-6D23-BC0D-FEEB3C0CF6D9}"/>
              </a:ext>
            </a:extLst>
          </p:cNvPr>
          <p:cNvSpPr/>
          <p:nvPr/>
        </p:nvSpPr>
        <p:spPr>
          <a:xfrm>
            <a:off x="476578" y="1547725"/>
            <a:ext cx="5029200" cy="217337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lnSpc>
                <a:spcPct val="110000"/>
              </a:lnSpc>
              <a:spcBef>
                <a:spcPts val="300"/>
              </a:spcBef>
            </a:pPr>
            <a:r>
              <a:rPr lang="fr-FR" sz="1600" b="1">
                <a:solidFill>
                  <a:srgbClr val="E26714"/>
                </a:solidFill>
                <a:latin typeface="Helvetica" panose="020B0604020202020204" pitchFamily="34" charset="0"/>
                <a:cs typeface="Helvetica" panose="020B0604020202020204" pitchFamily="34" charset="0"/>
              </a:rPr>
              <a:t>CONTEXTE</a:t>
            </a:r>
          </a:p>
          <a:p>
            <a:pPr marL="285764" indent="-285764" defTabSz="914446">
              <a:lnSpc>
                <a:spcPct val="110000"/>
              </a:lnSpc>
              <a:spcBef>
                <a:spcPts val="600"/>
              </a:spcBef>
              <a:buClr>
                <a:srgbClr val="ED7D31"/>
              </a:buClr>
              <a:buFont typeface="Wingdings" panose="05000000000000000000" pitchFamily="2" charset="2"/>
              <a:buChar char="§"/>
            </a:pPr>
            <a:r>
              <a:rPr lang="fr-FR" sz="1400">
                <a:solidFill>
                  <a:srgbClr val="010761"/>
                </a:solidFill>
                <a:latin typeface="Helvetica" panose="020B0604020202020204" pitchFamily="34" charset="0"/>
                <a:cs typeface="Helvetica" panose="020B0604020202020204" pitchFamily="34" charset="0"/>
              </a:rPr>
              <a:t>Centre national de coordination cyber piloté par l’ANSSI</a:t>
            </a:r>
          </a:p>
          <a:p>
            <a:pPr marL="285764" indent="-285764" defTabSz="914446">
              <a:lnSpc>
                <a:spcPct val="110000"/>
              </a:lnSpc>
              <a:spcBef>
                <a:spcPts val="600"/>
              </a:spcBef>
              <a:buClr>
                <a:srgbClr val="ED7D31"/>
              </a:buClr>
              <a:buFont typeface="Wingdings" panose="05000000000000000000" pitchFamily="2" charset="2"/>
              <a:buChar char="§"/>
            </a:pPr>
            <a:r>
              <a:rPr lang="fr-FR" sz="1400">
                <a:solidFill>
                  <a:srgbClr val="010761"/>
                </a:solidFill>
                <a:latin typeface="Helvetica" panose="020B0604020202020204" pitchFamily="34" charset="0"/>
                <a:cs typeface="Helvetica" panose="020B0604020202020204" pitchFamily="34" charset="0"/>
              </a:rPr>
              <a:t>Intégré au réseau européen des NCC et du ECCC</a:t>
            </a:r>
          </a:p>
          <a:p>
            <a:pPr marL="285764" indent="-285764" defTabSz="914446">
              <a:lnSpc>
                <a:spcPct val="110000"/>
              </a:lnSpc>
              <a:spcBef>
                <a:spcPts val="600"/>
              </a:spcBef>
              <a:buClr>
                <a:srgbClr val="ED7D31"/>
              </a:buClr>
              <a:buFont typeface="Wingdings" panose="05000000000000000000" pitchFamily="2" charset="2"/>
              <a:buChar char="§"/>
            </a:pPr>
            <a:r>
              <a:rPr lang="fr-FR" sz="1400">
                <a:solidFill>
                  <a:srgbClr val="010761"/>
                </a:solidFill>
                <a:latin typeface="Helvetica" panose="020B0604020202020204" pitchFamily="34" charset="0"/>
                <a:cs typeface="Helvetica" panose="020B0604020202020204" pitchFamily="34" charset="0"/>
              </a:rPr>
              <a:t>À partir de mars 2026, déploiement en collaboration avec AKTANTIS, </a:t>
            </a:r>
            <a:r>
              <a:rPr lang="fr-FR" sz="1400" err="1">
                <a:solidFill>
                  <a:srgbClr val="010761"/>
                </a:solidFill>
                <a:latin typeface="Helvetica" panose="020B0604020202020204" pitchFamily="34" charset="0"/>
                <a:cs typeface="Helvetica" panose="020B0604020202020204" pitchFamily="34" charset="0"/>
              </a:rPr>
              <a:t>Systematic</a:t>
            </a:r>
            <a:r>
              <a:rPr lang="fr-FR" sz="1400">
                <a:solidFill>
                  <a:srgbClr val="010761"/>
                </a:solidFill>
                <a:latin typeface="Helvetica" panose="020B0604020202020204" pitchFamily="34" charset="0"/>
                <a:cs typeface="Helvetica" panose="020B0604020202020204" pitchFamily="34" charset="0"/>
              </a:rPr>
              <a:t>, Campus Cyber, Bretagne Cyber Alliance, Bpifrance</a:t>
            </a:r>
          </a:p>
        </p:txBody>
      </p:sp>
      <p:sp>
        <p:nvSpPr>
          <p:cNvPr id="9" name="Rectangle 8">
            <a:extLst>
              <a:ext uri="{FF2B5EF4-FFF2-40B4-BE49-F238E27FC236}">
                <a16:creationId xmlns:a16="http://schemas.microsoft.com/office/drawing/2014/main" id="{72D0C481-3626-5794-F931-A80C07DC5B34}"/>
              </a:ext>
            </a:extLst>
          </p:cNvPr>
          <p:cNvSpPr/>
          <p:nvPr/>
        </p:nvSpPr>
        <p:spPr>
          <a:xfrm>
            <a:off x="476578" y="3866202"/>
            <a:ext cx="5029200" cy="232352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lnSpc>
                <a:spcPct val="110000"/>
              </a:lnSpc>
              <a:spcBef>
                <a:spcPts val="300"/>
              </a:spcBef>
            </a:pPr>
            <a:r>
              <a:rPr lang="fr-FR" sz="1600" b="1">
                <a:solidFill>
                  <a:srgbClr val="E26714"/>
                </a:solidFill>
                <a:latin typeface="Helvetica" panose="020B0604020202020204" pitchFamily="34" charset="0"/>
                <a:cs typeface="Helvetica" panose="020B0604020202020204" pitchFamily="34" charset="0"/>
              </a:rPr>
              <a:t>OBJECTIFS</a:t>
            </a:r>
          </a:p>
          <a:p>
            <a:pPr marL="285764" indent="-285764" defTabSz="914446">
              <a:lnSpc>
                <a:spcPct val="110000"/>
              </a:lnSpc>
              <a:spcBef>
                <a:spcPts val="600"/>
              </a:spcBef>
              <a:buClr>
                <a:srgbClr val="ED7D31"/>
              </a:buClr>
              <a:buFont typeface="Wingdings" panose="05000000000000000000" pitchFamily="2" charset="2"/>
              <a:buChar char="§"/>
            </a:pPr>
            <a:r>
              <a:rPr lang="fr-FR" sz="1400">
                <a:solidFill>
                  <a:srgbClr val="010761"/>
                </a:solidFill>
                <a:latin typeface="Helvetica" panose="020B0604020202020204" pitchFamily="34" charset="0"/>
                <a:cs typeface="Helvetica" panose="020B0604020202020204" pitchFamily="34" charset="0"/>
              </a:rPr>
              <a:t>Rendre visibles et lisibles les dispositifs de soutien et financements européens</a:t>
            </a:r>
          </a:p>
          <a:p>
            <a:pPr marL="285764" indent="-285764" defTabSz="914446">
              <a:lnSpc>
                <a:spcPct val="110000"/>
              </a:lnSpc>
              <a:spcBef>
                <a:spcPts val="600"/>
              </a:spcBef>
              <a:buClr>
                <a:srgbClr val="ED7D31"/>
              </a:buClr>
              <a:buFont typeface="Wingdings" panose="05000000000000000000" pitchFamily="2" charset="2"/>
              <a:buChar char="§"/>
            </a:pPr>
            <a:r>
              <a:rPr lang="fr-FR" sz="1400">
                <a:solidFill>
                  <a:srgbClr val="010761"/>
                </a:solidFill>
                <a:latin typeface="Helvetica" panose="020B0604020202020204" pitchFamily="34" charset="0"/>
                <a:cs typeface="Helvetica" panose="020B0604020202020204" pitchFamily="34" charset="0"/>
              </a:rPr>
              <a:t>Faciliter l’accès aux opportunités de financement et partenariats</a:t>
            </a:r>
          </a:p>
          <a:p>
            <a:pPr marL="285764" indent="-285764" defTabSz="914446">
              <a:lnSpc>
                <a:spcPct val="110000"/>
              </a:lnSpc>
              <a:spcBef>
                <a:spcPts val="600"/>
              </a:spcBef>
              <a:buClr>
                <a:srgbClr val="ED7D31"/>
              </a:buClr>
              <a:buFont typeface="Wingdings" panose="05000000000000000000" pitchFamily="2" charset="2"/>
              <a:buChar char="§"/>
            </a:pPr>
            <a:r>
              <a:rPr lang="fr-FR" sz="1400">
                <a:solidFill>
                  <a:srgbClr val="010761"/>
                </a:solidFill>
                <a:latin typeface="Helvetica" panose="020B0604020202020204" pitchFamily="34" charset="0"/>
                <a:cs typeface="Helvetica" panose="020B0604020202020204" pitchFamily="34" charset="0"/>
              </a:rPr>
              <a:t>Stimuler l’innovation et la compétitivité dans la cybersécurité</a:t>
            </a:r>
          </a:p>
        </p:txBody>
      </p:sp>
      <p:sp>
        <p:nvSpPr>
          <p:cNvPr id="11" name="Rectangle 10">
            <a:extLst>
              <a:ext uri="{FF2B5EF4-FFF2-40B4-BE49-F238E27FC236}">
                <a16:creationId xmlns:a16="http://schemas.microsoft.com/office/drawing/2014/main" id="{A982D962-BDA2-161D-67BD-CD98B04DB0AC}"/>
              </a:ext>
            </a:extLst>
          </p:cNvPr>
          <p:cNvSpPr/>
          <p:nvPr/>
        </p:nvSpPr>
        <p:spPr>
          <a:xfrm>
            <a:off x="5619944" y="1547726"/>
            <a:ext cx="6389569" cy="408473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lnSpc>
                <a:spcPct val="110000"/>
              </a:lnSpc>
              <a:spcBef>
                <a:spcPts val="600"/>
              </a:spcBef>
            </a:pPr>
            <a:r>
              <a:rPr lang="fr-FR" sz="1600" b="1">
                <a:solidFill>
                  <a:srgbClr val="E26714"/>
                </a:solidFill>
                <a:latin typeface="Helvetica" panose="020B0604020202020204" pitchFamily="34" charset="0"/>
                <a:cs typeface="Helvetica" panose="020B0604020202020204" pitchFamily="34" charset="0"/>
              </a:rPr>
              <a:t>MISSIONS</a:t>
            </a:r>
          </a:p>
          <a:p>
            <a:pPr marL="285764" indent="-285764" defTabSz="914446">
              <a:lnSpc>
                <a:spcPct val="110000"/>
              </a:lnSpc>
              <a:spcBef>
                <a:spcPts val="600"/>
              </a:spcBef>
              <a:buClr>
                <a:srgbClr val="ED7D31"/>
              </a:buClr>
              <a:buFont typeface="Wingdings" panose="05000000000000000000" pitchFamily="2" charset="2"/>
              <a:buChar char="§"/>
            </a:pPr>
            <a:r>
              <a:rPr lang="fr-FR" sz="1400" b="1">
                <a:solidFill>
                  <a:srgbClr val="010761"/>
                </a:solidFill>
                <a:latin typeface="Helvetica" panose="020B0604020202020204" pitchFamily="34" charset="0"/>
                <a:cs typeface="Helvetica" panose="020B0604020202020204" pitchFamily="34" charset="0"/>
              </a:rPr>
              <a:t>Accompagnement aux appels à projets européens </a:t>
            </a:r>
            <a:r>
              <a:rPr lang="fr-FR" sz="1400">
                <a:solidFill>
                  <a:srgbClr val="010761"/>
                </a:solidFill>
                <a:latin typeface="Helvetica" panose="020B0604020202020204" pitchFamily="34" charset="0"/>
                <a:cs typeface="Helvetica" panose="020B0604020202020204" pitchFamily="34" charset="0"/>
              </a:rPr>
              <a:t>: identification, structuration de consortiums, aide à la candidature</a:t>
            </a:r>
          </a:p>
          <a:p>
            <a:pPr marL="742987" lvl="1" indent="-285764" defTabSz="914446">
              <a:lnSpc>
                <a:spcPct val="110000"/>
              </a:lnSpc>
              <a:spcBef>
                <a:spcPts val="600"/>
              </a:spcBef>
              <a:buClr>
                <a:srgbClr val="ED7D31"/>
              </a:buClr>
              <a:buFont typeface="Webdings" panose="05030102010509060703" pitchFamily="18" charset="2"/>
              <a:buChar char="4"/>
            </a:pPr>
            <a:r>
              <a:rPr lang="fr-FR" sz="1400">
                <a:solidFill>
                  <a:srgbClr val="010761"/>
                </a:solidFill>
                <a:latin typeface="Helvetica" panose="020B0604020202020204" pitchFamily="34" charset="0"/>
                <a:cs typeface="Helvetica" panose="020B0604020202020204" pitchFamily="34" charset="0"/>
              </a:rPr>
              <a:t>Horizon Europe</a:t>
            </a:r>
          </a:p>
          <a:p>
            <a:pPr marL="742987" lvl="1" indent="-285764" defTabSz="914446">
              <a:lnSpc>
                <a:spcPct val="110000"/>
              </a:lnSpc>
              <a:spcBef>
                <a:spcPts val="600"/>
              </a:spcBef>
              <a:buClr>
                <a:srgbClr val="ED7D31"/>
              </a:buClr>
              <a:buFont typeface="Webdings" panose="05030102010509060703" pitchFamily="18" charset="2"/>
              <a:buChar char="4"/>
            </a:pPr>
            <a:r>
              <a:rPr lang="fr-FR" sz="1400">
                <a:solidFill>
                  <a:srgbClr val="010761"/>
                </a:solidFill>
                <a:latin typeface="Helvetica" panose="020B0604020202020204" pitchFamily="34" charset="0"/>
                <a:cs typeface="Helvetica" panose="020B0604020202020204" pitchFamily="34" charset="0"/>
              </a:rPr>
              <a:t>Digital Europe</a:t>
            </a:r>
          </a:p>
          <a:p>
            <a:pPr marL="285764" indent="-285764" defTabSz="914446">
              <a:lnSpc>
                <a:spcPct val="110000"/>
              </a:lnSpc>
              <a:spcBef>
                <a:spcPts val="600"/>
              </a:spcBef>
              <a:buClr>
                <a:srgbClr val="ED7D31"/>
              </a:buClr>
              <a:buFont typeface="Wingdings" panose="05000000000000000000" pitchFamily="2" charset="2"/>
              <a:buChar char="§"/>
            </a:pPr>
            <a:r>
              <a:rPr lang="fr-FR" sz="1400" b="1">
                <a:solidFill>
                  <a:srgbClr val="010761"/>
                </a:solidFill>
                <a:latin typeface="Helvetica" panose="020B0604020202020204" pitchFamily="34" charset="0"/>
                <a:cs typeface="Helvetica" panose="020B0604020202020204" pitchFamily="34" charset="0"/>
              </a:rPr>
              <a:t>Appels à projets nationaux </a:t>
            </a:r>
            <a:r>
              <a:rPr lang="fr-FR" sz="1400">
                <a:solidFill>
                  <a:srgbClr val="010761"/>
                </a:solidFill>
                <a:latin typeface="Helvetica" panose="020B0604020202020204" pitchFamily="34" charset="0"/>
                <a:cs typeface="Helvetica" panose="020B0604020202020204" pitchFamily="34" charset="0"/>
              </a:rPr>
              <a:t>:</a:t>
            </a:r>
            <a:r>
              <a:rPr lang="fr-FR" sz="1400" b="1">
                <a:solidFill>
                  <a:srgbClr val="010761"/>
                </a:solidFill>
                <a:latin typeface="Helvetica" panose="020B0604020202020204" pitchFamily="34" charset="0"/>
                <a:cs typeface="Helvetica" panose="020B0604020202020204" pitchFamily="34" charset="0"/>
              </a:rPr>
              <a:t> </a:t>
            </a:r>
            <a:r>
              <a:rPr lang="fr-FR" sz="1400">
                <a:solidFill>
                  <a:srgbClr val="010761"/>
                </a:solidFill>
                <a:latin typeface="Helvetica" panose="020B0604020202020204" pitchFamily="34" charset="0"/>
                <a:cs typeface="Helvetica" panose="020B0604020202020204" pitchFamily="34" charset="0"/>
              </a:rPr>
              <a:t>financement de PME et start-ups, renforcement des compétences cyber, renforcement de la sécurité des offres / services </a:t>
            </a:r>
          </a:p>
          <a:p>
            <a:pPr marL="742987" lvl="1" indent="-285764" defTabSz="914446">
              <a:lnSpc>
                <a:spcPct val="110000"/>
              </a:lnSpc>
              <a:spcBef>
                <a:spcPts val="600"/>
              </a:spcBef>
              <a:buClr>
                <a:srgbClr val="ED7D31"/>
              </a:buClr>
              <a:buFont typeface="Webdings" panose="05030102010509060703" pitchFamily="18" charset="2"/>
              <a:buChar char="4"/>
            </a:pPr>
            <a:r>
              <a:rPr lang="fr-FR" sz="1400">
                <a:solidFill>
                  <a:srgbClr val="010761"/>
                </a:solidFill>
                <a:latin typeface="Helvetica" panose="020B0604020202020204" pitchFamily="34" charset="0"/>
                <a:cs typeface="Helvetica" panose="020B0604020202020204" pitchFamily="34" charset="0"/>
              </a:rPr>
              <a:t> Financement en cascade à venir Q3 / Q4 2026</a:t>
            </a:r>
          </a:p>
          <a:p>
            <a:pPr marL="285764" indent="-285764" defTabSz="914446">
              <a:lnSpc>
                <a:spcPct val="110000"/>
              </a:lnSpc>
              <a:spcBef>
                <a:spcPts val="600"/>
              </a:spcBef>
              <a:buClr>
                <a:srgbClr val="ED7D31"/>
              </a:buClr>
              <a:buFont typeface="Wingdings" panose="05000000000000000000" pitchFamily="2" charset="2"/>
              <a:buChar char="§"/>
            </a:pPr>
            <a:r>
              <a:rPr lang="fr-FR" sz="1400" b="1">
                <a:solidFill>
                  <a:srgbClr val="010761"/>
                </a:solidFill>
                <a:latin typeface="Helvetica" panose="020B0604020202020204" pitchFamily="34" charset="0"/>
                <a:cs typeface="Helvetica" panose="020B0604020202020204" pitchFamily="34" charset="0"/>
              </a:rPr>
              <a:t>Animation de l’écosystème cyber français </a:t>
            </a:r>
            <a:r>
              <a:rPr lang="fr-FR" sz="1400">
                <a:solidFill>
                  <a:srgbClr val="010761"/>
                </a:solidFill>
                <a:latin typeface="Helvetica" panose="020B0604020202020204" pitchFamily="34" charset="0"/>
                <a:cs typeface="Helvetica" panose="020B0604020202020204" pitchFamily="34" charset="0"/>
              </a:rPr>
              <a:t>:</a:t>
            </a:r>
          </a:p>
          <a:p>
            <a:pPr marL="742987" lvl="1" indent="-285764" defTabSz="914446">
              <a:lnSpc>
                <a:spcPct val="110000"/>
              </a:lnSpc>
              <a:spcBef>
                <a:spcPts val="600"/>
              </a:spcBef>
              <a:buClr>
                <a:srgbClr val="ED7D31"/>
              </a:buClr>
              <a:buFont typeface="Webdings" panose="05030102010509060703" pitchFamily="18" charset="2"/>
              <a:buChar char="4"/>
            </a:pPr>
            <a:r>
              <a:rPr lang="fr-FR" sz="1400">
                <a:solidFill>
                  <a:srgbClr val="010761"/>
                </a:solidFill>
                <a:latin typeface="Helvetica" panose="020B0604020202020204" pitchFamily="34" charset="0"/>
                <a:cs typeface="Helvetica" panose="020B0604020202020204" pitchFamily="34" charset="0"/>
              </a:rPr>
              <a:t>Mobilisation des acteurs (entreprises, recherche, acteurs régionaux, utilisateurs)</a:t>
            </a:r>
          </a:p>
          <a:p>
            <a:pPr marL="742987" lvl="1" indent="-285764" defTabSz="914446">
              <a:lnSpc>
                <a:spcPct val="110000"/>
              </a:lnSpc>
              <a:spcBef>
                <a:spcPts val="600"/>
              </a:spcBef>
              <a:buClr>
                <a:srgbClr val="ED7D31"/>
              </a:buClr>
              <a:buFont typeface="Webdings" panose="05030102010509060703" pitchFamily="18" charset="2"/>
              <a:buChar char="4"/>
            </a:pPr>
            <a:r>
              <a:rPr lang="fr-FR" sz="1400">
                <a:solidFill>
                  <a:srgbClr val="010761"/>
                </a:solidFill>
                <a:latin typeface="Helvetica" panose="020B0604020202020204" pitchFamily="34" charset="0"/>
                <a:cs typeface="Helvetica" panose="020B0604020202020204" pitchFamily="34" charset="0"/>
              </a:rPr>
              <a:t>Diffusion des connaissances et structuration de regroupements pour la recherche et l’innovation</a:t>
            </a:r>
          </a:p>
        </p:txBody>
      </p:sp>
      <p:pic>
        <p:nvPicPr>
          <p:cNvPr id="12" name="Image 11">
            <a:extLst>
              <a:ext uri="{FF2B5EF4-FFF2-40B4-BE49-F238E27FC236}">
                <a16:creationId xmlns:a16="http://schemas.microsoft.com/office/drawing/2014/main" id="{4C3E7297-97DC-CE13-8319-F68F497ADE92}"/>
              </a:ext>
            </a:extLst>
          </p:cNvPr>
          <p:cNvPicPr>
            <a:picLocks noChangeAspect="1"/>
          </p:cNvPicPr>
          <p:nvPr/>
        </p:nvPicPr>
        <p:blipFill>
          <a:blip r:embed="rId4"/>
          <a:stretch>
            <a:fillRect/>
          </a:stretch>
        </p:blipFill>
        <p:spPr>
          <a:xfrm>
            <a:off x="288499" y="921844"/>
            <a:ext cx="1023051" cy="575466"/>
          </a:xfrm>
          <a:prstGeom prst="rect">
            <a:avLst/>
          </a:prstGeom>
        </p:spPr>
      </p:pic>
      <p:pic>
        <p:nvPicPr>
          <p:cNvPr id="13" name="Image 12">
            <a:extLst>
              <a:ext uri="{FF2B5EF4-FFF2-40B4-BE49-F238E27FC236}">
                <a16:creationId xmlns:a16="http://schemas.microsoft.com/office/drawing/2014/main" id="{46BD723A-4C8A-6A1B-EAC5-0DEBBD5B94EA}"/>
              </a:ext>
            </a:extLst>
          </p:cNvPr>
          <p:cNvPicPr>
            <a:picLocks noChangeAspect="1"/>
          </p:cNvPicPr>
          <p:nvPr/>
        </p:nvPicPr>
        <p:blipFill>
          <a:blip r:embed="rId5"/>
          <a:stretch>
            <a:fillRect/>
          </a:stretch>
        </p:blipFill>
        <p:spPr>
          <a:xfrm>
            <a:off x="1195838" y="1070521"/>
            <a:ext cx="1042988" cy="298708"/>
          </a:xfrm>
          <a:prstGeom prst="rect">
            <a:avLst/>
          </a:prstGeom>
        </p:spPr>
      </p:pic>
      <p:pic>
        <p:nvPicPr>
          <p:cNvPr id="15" name="Image 14">
            <a:extLst>
              <a:ext uri="{FF2B5EF4-FFF2-40B4-BE49-F238E27FC236}">
                <a16:creationId xmlns:a16="http://schemas.microsoft.com/office/drawing/2014/main" id="{E805079F-38CB-F713-4922-63197312B00A}"/>
              </a:ext>
            </a:extLst>
          </p:cNvPr>
          <p:cNvPicPr>
            <a:picLocks noChangeAspect="1"/>
          </p:cNvPicPr>
          <p:nvPr/>
        </p:nvPicPr>
        <p:blipFill>
          <a:blip r:embed="rId6"/>
          <a:stretch>
            <a:fillRect/>
          </a:stretch>
        </p:blipFill>
        <p:spPr>
          <a:xfrm>
            <a:off x="2301090" y="1000897"/>
            <a:ext cx="1380178" cy="406432"/>
          </a:xfrm>
          <a:prstGeom prst="rect">
            <a:avLst/>
          </a:prstGeom>
        </p:spPr>
      </p:pic>
      <p:pic>
        <p:nvPicPr>
          <p:cNvPr id="16" name="Image 15">
            <a:extLst>
              <a:ext uri="{FF2B5EF4-FFF2-40B4-BE49-F238E27FC236}">
                <a16:creationId xmlns:a16="http://schemas.microsoft.com/office/drawing/2014/main" id="{FCA5C27E-36E3-3450-E947-AFE5244F546A}"/>
              </a:ext>
            </a:extLst>
          </p:cNvPr>
          <p:cNvPicPr>
            <a:picLocks noChangeAspect="1"/>
          </p:cNvPicPr>
          <p:nvPr/>
        </p:nvPicPr>
        <p:blipFill>
          <a:blip r:embed="rId7"/>
          <a:stretch>
            <a:fillRect/>
          </a:stretch>
        </p:blipFill>
        <p:spPr>
          <a:xfrm>
            <a:off x="3707478" y="1033906"/>
            <a:ext cx="914400" cy="340415"/>
          </a:xfrm>
          <a:prstGeom prst="rect">
            <a:avLst/>
          </a:prstGeom>
        </p:spPr>
      </p:pic>
      <p:pic>
        <p:nvPicPr>
          <p:cNvPr id="17" name="Image 16">
            <a:extLst>
              <a:ext uri="{FF2B5EF4-FFF2-40B4-BE49-F238E27FC236}">
                <a16:creationId xmlns:a16="http://schemas.microsoft.com/office/drawing/2014/main" id="{2C6ACB0D-7FEF-C83D-06BC-91DF58FA0362}"/>
              </a:ext>
            </a:extLst>
          </p:cNvPr>
          <p:cNvPicPr>
            <a:picLocks noChangeAspect="1"/>
          </p:cNvPicPr>
          <p:nvPr/>
        </p:nvPicPr>
        <p:blipFill>
          <a:blip r:embed="rId8"/>
          <a:stretch>
            <a:fillRect/>
          </a:stretch>
        </p:blipFill>
        <p:spPr>
          <a:xfrm>
            <a:off x="4739070" y="1022344"/>
            <a:ext cx="1152525" cy="323850"/>
          </a:xfrm>
          <a:prstGeom prst="rect">
            <a:avLst/>
          </a:prstGeom>
        </p:spPr>
      </p:pic>
      <p:pic>
        <p:nvPicPr>
          <p:cNvPr id="18" name="Image 17">
            <a:extLst>
              <a:ext uri="{FF2B5EF4-FFF2-40B4-BE49-F238E27FC236}">
                <a16:creationId xmlns:a16="http://schemas.microsoft.com/office/drawing/2014/main" id="{CA61F2D2-4AC8-1C98-A5C9-D93A4DE6AC6C}"/>
              </a:ext>
            </a:extLst>
          </p:cNvPr>
          <p:cNvPicPr>
            <a:picLocks noChangeAspect="1"/>
          </p:cNvPicPr>
          <p:nvPr/>
        </p:nvPicPr>
        <p:blipFill>
          <a:blip r:embed="rId9"/>
          <a:stretch>
            <a:fillRect/>
          </a:stretch>
        </p:blipFill>
        <p:spPr>
          <a:xfrm>
            <a:off x="5965224" y="919614"/>
            <a:ext cx="1270986" cy="447871"/>
          </a:xfrm>
          <a:prstGeom prst="rect">
            <a:avLst/>
          </a:prstGeom>
        </p:spPr>
      </p:pic>
      <p:pic>
        <p:nvPicPr>
          <p:cNvPr id="19" name="Image 18">
            <a:extLst>
              <a:ext uri="{FF2B5EF4-FFF2-40B4-BE49-F238E27FC236}">
                <a16:creationId xmlns:a16="http://schemas.microsoft.com/office/drawing/2014/main" id="{A0FE37AF-786D-382B-08E5-5E9B39B6E5D6}"/>
              </a:ext>
            </a:extLst>
          </p:cNvPr>
          <p:cNvPicPr>
            <a:picLocks noChangeAspect="1"/>
          </p:cNvPicPr>
          <p:nvPr/>
        </p:nvPicPr>
        <p:blipFill>
          <a:blip r:embed="rId10"/>
          <a:stretch>
            <a:fillRect/>
          </a:stretch>
        </p:blipFill>
        <p:spPr>
          <a:xfrm>
            <a:off x="8204354" y="154494"/>
            <a:ext cx="1071198" cy="1127201"/>
          </a:xfrm>
          <a:prstGeom prst="rect">
            <a:avLst/>
          </a:prstGeom>
        </p:spPr>
      </p:pic>
    </p:spTree>
    <p:extLst>
      <p:ext uri="{BB962C8B-B14F-4D97-AF65-F5344CB8AC3E}">
        <p14:creationId xmlns:p14="http://schemas.microsoft.com/office/powerpoint/2010/main" val="1777202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B9A2-27B8-C979-4634-15C74A24F5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01E6D1-70E0-A246-F739-C8B65B40C019}"/>
              </a:ext>
            </a:extLst>
          </p:cNvPr>
          <p:cNvSpPr>
            <a:spLocks noGrp="1"/>
          </p:cNvSpPr>
          <p:nvPr>
            <p:ph type="title"/>
          </p:nvPr>
        </p:nvSpPr>
        <p:spPr>
          <a:xfrm>
            <a:off x="319502" y="136314"/>
            <a:ext cx="11483976" cy="903432"/>
          </a:xfrm>
        </p:spPr>
        <p:txBody>
          <a:bodyPr>
            <a:normAutofit fontScale="90000"/>
          </a:bodyPr>
          <a:lstStyle/>
          <a:p>
            <a:r>
              <a:rPr lang="en-GB" noProof="0">
                <a:solidFill>
                  <a:srgbClr val="165284"/>
                </a:solidFill>
              </a:rPr>
              <a:t>CITADEL - Appel à </a:t>
            </a:r>
            <a:r>
              <a:rPr lang="en-GB" noProof="0" err="1">
                <a:solidFill>
                  <a:srgbClr val="165284"/>
                </a:solidFill>
              </a:rPr>
              <a:t>projets</a:t>
            </a:r>
            <a:r>
              <a:rPr lang="en-GB" noProof="0">
                <a:solidFill>
                  <a:srgbClr val="165284"/>
                </a:solidFill>
              </a:rPr>
              <a:t> </a:t>
            </a:r>
            <a:br>
              <a:rPr lang="en-GB" noProof="0"/>
            </a:br>
            <a:r>
              <a:rPr lang="en-GB" sz="2000" err="1">
                <a:solidFill>
                  <a:srgbClr val="FFCC00"/>
                </a:solidFill>
                <a:cs typeface="Helvetica" panose="020B0604020202020204" pitchFamily="34" charset="0"/>
              </a:rPr>
              <a:t>Financement</a:t>
            </a:r>
            <a:r>
              <a:rPr lang="en-GB" sz="2000">
                <a:solidFill>
                  <a:srgbClr val="FFCC00"/>
                </a:solidFill>
                <a:cs typeface="Helvetica" panose="020B0604020202020204" pitchFamily="34" charset="0"/>
              </a:rPr>
              <a:t> </a:t>
            </a:r>
            <a:r>
              <a:rPr lang="en-GB" sz="2000" err="1">
                <a:solidFill>
                  <a:srgbClr val="FFCC00"/>
                </a:solidFill>
                <a:cs typeface="Helvetica" panose="020B0604020202020204" pitchFamily="34" charset="0"/>
              </a:rPr>
              <a:t>en</a:t>
            </a:r>
            <a:r>
              <a:rPr lang="en-GB" sz="2000">
                <a:solidFill>
                  <a:srgbClr val="FFCC00"/>
                </a:solidFill>
                <a:cs typeface="Helvetica" panose="020B0604020202020204" pitchFamily="34" charset="0"/>
              </a:rPr>
              <a:t> cascade - </a:t>
            </a:r>
            <a:r>
              <a:rPr lang="en-GB" sz="2000" i="1" err="1">
                <a:solidFill>
                  <a:srgbClr val="FFCC00"/>
                </a:solidFill>
                <a:cs typeface="Helvetica" panose="020B0604020202020204" pitchFamily="34" charset="0"/>
              </a:rPr>
              <a:t>L’essentiel</a:t>
            </a:r>
            <a:r>
              <a:rPr lang="en-GB" sz="2000" i="1">
                <a:solidFill>
                  <a:srgbClr val="FFCC00"/>
                </a:solidFill>
                <a:cs typeface="Helvetica" panose="020B0604020202020204" pitchFamily="34" charset="0"/>
              </a:rPr>
              <a:t> pour </a:t>
            </a:r>
            <a:r>
              <a:rPr lang="en-GB" sz="2000" i="1" err="1">
                <a:solidFill>
                  <a:srgbClr val="FFCC00"/>
                </a:solidFill>
                <a:cs typeface="Helvetica" panose="020B0604020202020204" pitchFamily="34" charset="0"/>
              </a:rPr>
              <a:t>candidater</a:t>
            </a:r>
            <a:endParaRPr lang="en-GB" sz="2000" i="1">
              <a:solidFill>
                <a:srgbClr val="FF6B00"/>
              </a:solidFill>
              <a:latin typeface="Helvetica" panose="020B0604020202020204" pitchFamily="34" charset="0"/>
              <a:cs typeface="Helvetica" panose="020B0604020202020204" pitchFamily="34" charset="0"/>
            </a:endParaRPr>
          </a:p>
        </p:txBody>
      </p:sp>
      <p:sp>
        <p:nvSpPr>
          <p:cNvPr id="12" name="Espace réservé du contenu 2">
            <a:extLst>
              <a:ext uri="{FF2B5EF4-FFF2-40B4-BE49-F238E27FC236}">
                <a16:creationId xmlns:a16="http://schemas.microsoft.com/office/drawing/2014/main" id="{77592D15-56F7-D6A0-6DC5-3BE5391835A2}"/>
              </a:ext>
            </a:extLst>
          </p:cNvPr>
          <p:cNvSpPr txBox="1">
            <a:spLocks/>
          </p:cNvSpPr>
          <p:nvPr/>
        </p:nvSpPr>
        <p:spPr>
          <a:xfrm>
            <a:off x="199122" y="1133038"/>
            <a:ext cx="4689378" cy="1406962"/>
          </a:xfrm>
          <a:prstGeom prst="rect">
            <a:avLst/>
          </a:prstGeom>
          <a:solidFill>
            <a:srgbClr val="E7F6FF"/>
          </a:solidFill>
        </p:spPr>
        <p:txBody>
          <a:bodyPr vert="horz" lIns="36000" tIns="0" rIns="36000" bIns="0" rtlCol="0" anchor="ctr" anchorCtr="0">
            <a:noAutofit/>
          </a:bodyPr>
          <a:lstStyle>
            <a:lvl1pPr marL="285750" indent="-285750" algn="l" defTabSz="914400" rtl="0" eaLnBrk="1" latinLnBrk="0" hangingPunct="1">
              <a:lnSpc>
                <a:spcPct val="90000"/>
              </a:lnSpc>
              <a:spcBef>
                <a:spcPts val="1000"/>
              </a:spcBef>
              <a:spcAft>
                <a:spcPts val="400"/>
              </a:spcAft>
              <a:buSzPct val="100000"/>
              <a:buFontTx/>
              <a:buBlip>
                <a:blip r:embed="rId3"/>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00000"/>
              </a:lnSpc>
              <a:spcBef>
                <a:spcPts val="0"/>
              </a:spcBef>
              <a:spcAft>
                <a:spcPts val="0"/>
              </a:spcAft>
              <a:buNone/>
              <a:tabLst>
                <a:tab pos="630270" algn="l"/>
              </a:tabLst>
            </a:pPr>
            <a:r>
              <a:rPr lang="en-US" b="0">
                <a:latin typeface="Helvetica" panose="020B0604020202020204" pitchFamily="34" charset="0"/>
                <a:cs typeface="Helvetica" panose="020B0604020202020204" pitchFamily="34" charset="0"/>
              </a:rPr>
              <a:t> 	</a:t>
            </a:r>
            <a:r>
              <a:rPr lang="en-US">
                <a:solidFill>
                  <a:srgbClr val="165284"/>
                </a:solidFill>
                <a:latin typeface="Calibri" panose="020F0502020204030204"/>
                <a:cs typeface="Helvetica" panose="020B0604020202020204" pitchFamily="34" charset="0"/>
              </a:rPr>
              <a:t>Objectif</a:t>
            </a:r>
          </a:p>
          <a:p>
            <a:pPr marL="263539" indent="-263539" defTabSz="914446">
              <a:lnSpc>
                <a:spcPct val="105000"/>
              </a:lnSpc>
              <a:spcBef>
                <a:spcPts val="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Financer des </a:t>
            </a:r>
            <a:r>
              <a:rPr lang="fr-FR" sz="1400">
                <a:solidFill>
                  <a:srgbClr val="165284"/>
                </a:solidFill>
                <a:latin typeface="Calibri" panose="020F0502020204030204"/>
                <a:cs typeface="Helvetica" panose="020B0604020202020204" pitchFamily="34" charset="0"/>
              </a:rPr>
              <a:t>projets de démonstration / pilotes </a:t>
            </a:r>
            <a:r>
              <a:rPr lang="fr-FR" sz="1400" b="0">
                <a:solidFill>
                  <a:srgbClr val="165284"/>
                </a:solidFill>
                <a:latin typeface="Calibri" panose="020F0502020204030204"/>
                <a:cs typeface="Helvetica" panose="020B0604020202020204" pitchFamily="34" charset="0"/>
              </a:rPr>
              <a:t>pour accélérer l’adoption de technologies numériques dans le secteur de la </a:t>
            </a:r>
            <a:r>
              <a:rPr lang="fr-FR" sz="1400">
                <a:solidFill>
                  <a:srgbClr val="165284"/>
                </a:solidFill>
                <a:latin typeface="Calibri" panose="020F0502020204030204"/>
                <a:cs typeface="Helvetica" panose="020B0604020202020204" pitchFamily="34" charset="0"/>
              </a:rPr>
              <a:t>sécurité</a:t>
            </a:r>
            <a:r>
              <a:rPr lang="fr-FR" sz="1400" b="0">
                <a:solidFill>
                  <a:srgbClr val="165284"/>
                </a:solidFill>
                <a:latin typeface="Calibri" panose="020F0502020204030204"/>
                <a:cs typeface="Helvetica" panose="020B0604020202020204" pitchFamily="34" charset="0"/>
              </a:rPr>
              <a:t> et renforcer la </a:t>
            </a:r>
            <a:r>
              <a:rPr lang="fr-FR" sz="1400">
                <a:solidFill>
                  <a:srgbClr val="165284"/>
                </a:solidFill>
                <a:latin typeface="Calibri" panose="020F0502020204030204"/>
                <a:cs typeface="Helvetica" panose="020B0604020202020204" pitchFamily="34" charset="0"/>
              </a:rPr>
              <a:t>résilience</a:t>
            </a:r>
            <a:r>
              <a:rPr lang="fr-FR" sz="1400" b="0">
                <a:solidFill>
                  <a:srgbClr val="165284"/>
                </a:solidFill>
                <a:latin typeface="Calibri" panose="020F0502020204030204"/>
                <a:cs typeface="Helvetica" panose="020B0604020202020204" pitchFamily="34" charset="0"/>
              </a:rPr>
              <a:t> des infrastructures critiques européennes</a:t>
            </a:r>
          </a:p>
        </p:txBody>
      </p:sp>
      <p:sp>
        <p:nvSpPr>
          <p:cNvPr id="8" name="Espace réservé du contenu 2">
            <a:extLst>
              <a:ext uri="{FF2B5EF4-FFF2-40B4-BE49-F238E27FC236}">
                <a16:creationId xmlns:a16="http://schemas.microsoft.com/office/drawing/2014/main" id="{F4008593-4EED-1379-3F74-EF13D034664D}"/>
              </a:ext>
            </a:extLst>
          </p:cNvPr>
          <p:cNvSpPr txBox="1">
            <a:spLocks/>
          </p:cNvSpPr>
          <p:nvPr/>
        </p:nvSpPr>
        <p:spPr>
          <a:xfrm>
            <a:off x="5008881" y="1134287"/>
            <a:ext cx="6983999" cy="1698195"/>
          </a:xfrm>
          <a:prstGeom prst="rect">
            <a:avLst/>
          </a:prstGeom>
          <a:solidFill>
            <a:srgbClr val="E7F6FF"/>
          </a:solidFill>
        </p:spPr>
        <p:txBody>
          <a:bodyPr vert="horz" lIns="36000" tIns="0" rIns="36000" bIns="0" rtlCol="0" anchor="ctr" anchorCtr="0">
            <a:noAutofit/>
          </a:bodyPr>
          <a:lstStyle>
            <a:lvl1pPr marL="285750" indent="-285750" algn="l" defTabSz="914400" rtl="0" eaLnBrk="1" latinLnBrk="0" hangingPunct="1">
              <a:lnSpc>
                <a:spcPct val="90000"/>
              </a:lnSpc>
              <a:spcBef>
                <a:spcPts val="1000"/>
              </a:spcBef>
              <a:spcAft>
                <a:spcPts val="400"/>
              </a:spcAft>
              <a:buSzPct val="100000"/>
              <a:buFontTx/>
              <a:buBlip>
                <a:blip r:embed="rId3"/>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00000"/>
              </a:lnSpc>
              <a:spcBef>
                <a:spcPts val="0"/>
              </a:spcBef>
              <a:spcAft>
                <a:spcPts val="0"/>
              </a:spcAft>
              <a:buNone/>
              <a:tabLst>
                <a:tab pos="720761" algn="l"/>
              </a:tabLst>
            </a:pPr>
            <a:r>
              <a:rPr lang="fr-FR" b="0">
                <a:latin typeface="Helvetica" panose="020B0604020202020204" pitchFamily="34" charset="0"/>
                <a:cs typeface="Helvetica" panose="020B0604020202020204" pitchFamily="34" charset="0"/>
              </a:rPr>
              <a:t> 	</a:t>
            </a:r>
            <a:r>
              <a:rPr lang="fr-FR">
                <a:solidFill>
                  <a:srgbClr val="165284"/>
                </a:solidFill>
                <a:latin typeface="Calibri" panose="020F0502020204030204"/>
                <a:cs typeface="Helvetica" panose="020B0604020202020204" pitchFamily="34" charset="0"/>
              </a:rPr>
              <a:t>Qui peut candidater</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Consortium de </a:t>
            </a:r>
            <a:r>
              <a:rPr lang="fr-FR" sz="1400">
                <a:solidFill>
                  <a:srgbClr val="165284"/>
                </a:solidFill>
                <a:latin typeface="Calibri" panose="020F0502020204030204"/>
                <a:cs typeface="Helvetica" panose="020B0604020202020204" pitchFamily="34" charset="0"/>
              </a:rPr>
              <a:t>2 partenaires </a:t>
            </a:r>
            <a:r>
              <a:rPr lang="fr-FR" sz="1400" b="0">
                <a:solidFill>
                  <a:srgbClr val="165284"/>
                </a:solidFill>
                <a:latin typeface="Calibri" panose="020F0502020204030204"/>
                <a:cs typeface="Helvetica" panose="020B0604020202020204" pitchFamily="34" charset="0"/>
              </a:rPr>
              <a:t>obligatoirement :</a:t>
            </a:r>
          </a:p>
          <a:p>
            <a:pPr marL="660433" lvl="1" indent="-285764" defTabSz="914446">
              <a:lnSpc>
                <a:spcPct val="105000"/>
              </a:lnSpc>
              <a:spcBef>
                <a:spcPts val="300"/>
              </a:spcBef>
              <a:buClr>
                <a:srgbClr val="FFCC00"/>
              </a:buClr>
              <a:buFont typeface="Wingdings" panose="05000000000000000000" pitchFamily="2" charset="2"/>
              <a:buChar char="§"/>
            </a:pPr>
            <a:r>
              <a:rPr lang="fr-FR" sz="1400" b="1">
                <a:solidFill>
                  <a:srgbClr val="165284"/>
                </a:solidFill>
                <a:latin typeface="Calibri" panose="020F0502020204030204"/>
                <a:cs typeface="Helvetica" panose="020B0604020202020204" pitchFamily="34" charset="0"/>
              </a:rPr>
              <a:t>1 PME technologique / numérique</a:t>
            </a:r>
          </a:p>
          <a:p>
            <a:pPr marL="660433" lvl="1" indent="-285764" defTabSz="914446">
              <a:lnSpc>
                <a:spcPct val="105000"/>
              </a:lnSpc>
              <a:spcBef>
                <a:spcPts val="300"/>
              </a:spcBef>
              <a:buClr>
                <a:srgbClr val="FFCC00"/>
              </a:buClr>
              <a:buFont typeface="Wingdings" panose="05000000000000000000" pitchFamily="2" charset="2"/>
              <a:buChar char="§"/>
            </a:pPr>
            <a:r>
              <a:rPr lang="fr-FR" sz="1400" b="1">
                <a:solidFill>
                  <a:srgbClr val="165284"/>
                </a:solidFill>
                <a:latin typeface="Calibri" panose="020F0502020204030204"/>
                <a:cs typeface="Helvetica" panose="020B0604020202020204" pitchFamily="34" charset="0"/>
              </a:rPr>
              <a:t>1 acteur de la sécurité </a:t>
            </a:r>
            <a:r>
              <a:rPr lang="fr-FR" sz="1400">
                <a:solidFill>
                  <a:srgbClr val="165284"/>
                </a:solidFill>
                <a:latin typeface="Calibri" panose="020F0502020204030204"/>
                <a:cs typeface="Helvetica" panose="020B0604020202020204" pitchFamily="34" charset="0"/>
              </a:rPr>
              <a:t>(opérateur, gestionnaire d’infrastructure, end-user, </a:t>
            </a:r>
            <a:r>
              <a:rPr lang="fr-FR" sz="1400" err="1">
                <a:solidFill>
                  <a:srgbClr val="165284"/>
                </a:solidFill>
                <a:latin typeface="Calibri" panose="020F0502020204030204"/>
                <a:cs typeface="Helvetica" panose="020B0604020202020204" pitchFamily="34" charset="0"/>
              </a:rPr>
              <a:t>etc</a:t>
            </a:r>
            <a:r>
              <a:rPr lang="fr-FR" sz="1400">
                <a:solidFill>
                  <a:srgbClr val="165284"/>
                </a:solidFill>
                <a:latin typeface="Calibri" panose="020F0502020204030204"/>
                <a:cs typeface="Helvetica" panose="020B0604020202020204" pitchFamily="34" charset="0"/>
              </a:rPr>
              <a:t>.)</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Entités établies UE-27 + pays associés au Single </a:t>
            </a:r>
            <a:r>
              <a:rPr lang="fr-FR" sz="1400" b="0" err="1">
                <a:solidFill>
                  <a:srgbClr val="165284"/>
                </a:solidFill>
                <a:latin typeface="Calibri" panose="020F0502020204030204"/>
                <a:cs typeface="Helvetica" panose="020B0604020202020204" pitchFamily="34" charset="0"/>
              </a:rPr>
              <a:t>Market</a:t>
            </a:r>
            <a:r>
              <a:rPr lang="fr-FR" sz="1400" b="0">
                <a:solidFill>
                  <a:srgbClr val="165284"/>
                </a:solidFill>
                <a:latin typeface="Calibri" panose="020F0502020204030204"/>
                <a:cs typeface="Helvetica" panose="020B0604020202020204" pitchFamily="34" charset="0"/>
              </a:rPr>
              <a:t> Programme</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Partenariats transnationaux encouragés (bonus)</a:t>
            </a:r>
          </a:p>
        </p:txBody>
      </p:sp>
      <p:pic>
        <p:nvPicPr>
          <p:cNvPr id="13" name="Graphique 12" descr="Mille avec un remplissage uni">
            <a:extLst>
              <a:ext uri="{FF2B5EF4-FFF2-40B4-BE49-F238E27FC236}">
                <a16:creationId xmlns:a16="http://schemas.microsoft.com/office/drawing/2014/main" id="{A499E753-E895-416D-7FD0-650EF47B21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678" y="1209644"/>
            <a:ext cx="296683" cy="296683"/>
          </a:xfrm>
          <a:prstGeom prst="rect">
            <a:avLst/>
          </a:prstGeom>
        </p:spPr>
      </p:pic>
      <p:pic>
        <p:nvPicPr>
          <p:cNvPr id="14" name="Image 13">
            <a:extLst>
              <a:ext uri="{FF2B5EF4-FFF2-40B4-BE49-F238E27FC236}">
                <a16:creationId xmlns:a16="http://schemas.microsoft.com/office/drawing/2014/main" id="{0E865B8E-7EA8-1F2B-F087-6EB0ABF119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8008" y="6162392"/>
            <a:ext cx="1873955" cy="639221"/>
          </a:xfrm>
          <a:prstGeom prst="rect">
            <a:avLst/>
          </a:prstGeom>
        </p:spPr>
      </p:pic>
      <p:pic>
        <p:nvPicPr>
          <p:cNvPr id="3" name="Image 2">
            <a:extLst>
              <a:ext uri="{FF2B5EF4-FFF2-40B4-BE49-F238E27FC236}">
                <a16:creationId xmlns:a16="http://schemas.microsoft.com/office/drawing/2014/main" id="{8A88E12C-4430-BC32-4A06-CBF00367CDD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1034041" y="56389"/>
            <a:ext cx="1071583" cy="818081"/>
          </a:xfrm>
          <a:prstGeom prst="rect">
            <a:avLst/>
          </a:prstGeom>
        </p:spPr>
      </p:pic>
      <p:sp>
        <p:nvSpPr>
          <p:cNvPr id="4" name="Espace réservé du contenu 2">
            <a:extLst>
              <a:ext uri="{FF2B5EF4-FFF2-40B4-BE49-F238E27FC236}">
                <a16:creationId xmlns:a16="http://schemas.microsoft.com/office/drawing/2014/main" id="{14D1CB86-943B-D796-2181-1C7396A60502}"/>
              </a:ext>
            </a:extLst>
          </p:cNvPr>
          <p:cNvSpPr txBox="1">
            <a:spLocks/>
          </p:cNvSpPr>
          <p:nvPr/>
        </p:nvSpPr>
        <p:spPr>
          <a:xfrm>
            <a:off x="199122" y="2621281"/>
            <a:ext cx="4689378" cy="1991359"/>
          </a:xfrm>
          <a:prstGeom prst="rect">
            <a:avLst/>
          </a:prstGeom>
          <a:solidFill>
            <a:srgbClr val="E7F6FF"/>
          </a:solidFill>
        </p:spPr>
        <p:txBody>
          <a:bodyPr vert="horz" lIns="36000" tIns="0" rIns="36000" bIns="0" rtlCol="0" anchor="ctr" anchorCtr="0">
            <a:noAutofit/>
          </a:bodyPr>
          <a:lstStyle>
            <a:lvl1pPr marL="285750" indent="-285750" algn="l" defTabSz="914400" rtl="0" eaLnBrk="1" latinLnBrk="0" hangingPunct="1">
              <a:lnSpc>
                <a:spcPct val="90000"/>
              </a:lnSpc>
              <a:spcBef>
                <a:spcPts val="1000"/>
              </a:spcBef>
              <a:spcAft>
                <a:spcPts val="400"/>
              </a:spcAft>
              <a:buSzPct val="100000"/>
              <a:buFontTx/>
              <a:buBlip>
                <a:blip r:embed="rId3"/>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00000"/>
              </a:lnSpc>
              <a:spcBef>
                <a:spcPts val="0"/>
              </a:spcBef>
              <a:spcAft>
                <a:spcPts val="0"/>
              </a:spcAft>
              <a:buNone/>
              <a:tabLst>
                <a:tab pos="630270" algn="l"/>
              </a:tabLst>
            </a:pPr>
            <a:r>
              <a:rPr lang="fr-FR" b="0">
                <a:latin typeface="Helvetica" panose="020B0604020202020204" pitchFamily="34" charset="0"/>
                <a:cs typeface="Helvetica" panose="020B0604020202020204" pitchFamily="34" charset="0"/>
              </a:rPr>
              <a:t> 	</a:t>
            </a:r>
            <a:r>
              <a:rPr lang="fr-FR">
                <a:solidFill>
                  <a:srgbClr val="165284"/>
                </a:solidFill>
                <a:latin typeface="Calibri" panose="020F0502020204030204"/>
                <a:cs typeface="Helvetica" panose="020B0604020202020204" pitchFamily="34" charset="0"/>
              </a:rPr>
              <a:t>Financement</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2 appels à projets (financement en cascade)</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a:solidFill>
                  <a:srgbClr val="165284"/>
                </a:solidFill>
                <a:latin typeface="Calibri" panose="020F0502020204030204"/>
                <a:cs typeface="Helvetica" panose="020B0604020202020204" pitchFamily="34" charset="0"/>
              </a:rPr>
              <a:t>60 000 € </a:t>
            </a:r>
            <a:r>
              <a:rPr lang="fr-FR" sz="1400" b="0">
                <a:solidFill>
                  <a:srgbClr val="165284"/>
                </a:solidFill>
                <a:latin typeface="Calibri" panose="020F0502020204030204"/>
                <a:cs typeface="Helvetica" panose="020B0604020202020204" pitchFamily="34" charset="0"/>
              </a:rPr>
              <a:t>par projet (subvention forfaitaire)</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Financement </a:t>
            </a:r>
            <a:r>
              <a:rPr lang="fr-FR" sz="1400" u="sng">
                <a:solidFill>
                  <a:srgbClr val="165284"/>
                </a:solidFill>
                <a:latin typeface="Calibri" panose="020F0502020204030204"/>
                <a:cs typeface="Helvetica" panose="020B0604020202020204" pitchFamily="34" charset="0"/>
              </a:rPr>
              <a:t>uniquement pour les PME</a:t>
            </a:r>
            <a:r>
              <a:rPr lang="fr-FR" sz="1400" b="0" u="sng">
                <a:solidFill>
                  <a:srgbClr val="165284"/>
                </a:solidFill>
                <a:latin typeface="Calibri" panose="020F0502020204030204"/>
                <a:cs typeface="Helvetica" panose="020B0604020202020204" pitchFamily="34" charset="0"/>
              </a:rPr>
              <a:t> </a:t>
            </a:r>
            <a:r>
              <a:rPr lang="fr-FR" sz="1400" b="0">
                <a:solidFill>
                  <a:srgbClr val="165284"/>
                </a:solidFill>
                <a:latin typeface="Calibri" panose="020F0502020204030204"/>
                <a:cs typeface="Helvetica" panose="020B0604020202020204" pitchFamily="34" charset="0"/>
              </a:rPr>
              <a:t>à 80% maximum</a:t>
            </a:r>
            <a:br>
              <a:rPr lang="fr-FR" sz="1400" b="0">
                <a:solidFill>
                  <a:srgbClr val="165284"/>
                </a:solidFill>
                <a:latin typeface="Calibri" panose="020F0502020204030204"/>
                <a:cs typeface="Helvetica" panose="020B0604020202020204" pitchFamily="34" charset="0"/>
              </a:rPr>
            </a:br>
            <a:r>
              <a:rPr lang="fr-FR" sz="1400" b="0">
                <a:solidFill>
                  <a:srgbClr val="165284"/>
                </a:solidFill>
                <a:latin typeface="Calibri" panose="020F0502020204030204"/>
                <a:cs typeface="Helvetica" panose="020B0604020202020204" pitchFamily="34" charset="0"/>
              </a:rPr>
              <a:t>(≥ 20 % de cofinancement privé)</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33 projets financés au total (</a:t>
            </a:r>
            <a:r>
              <a:rPr lang="fr-FR" sz="1400" b="0" i="1">
                <a:solidFill>
                  <a:srgbClr val="165284"/>
                </a:solidFill>
                <a:latin typeface="Calibri" panose="020F0502020204030204"/>
                <a:cs typeface="Helvetica" panose="020B0604020202020204" pitchFamily="34" charset="0"/>
              </a:rPr>
              <a:t>dont 17 pour le 1er appel</a:t>
            </a:r>
            <a:r>
              <a:rPr lang="fr-FR" sz="1400" b="0">
                <a:solidFill>
                  <a:srgbClr val="165284"/>
                </a:solidFill>
                <a:latin typeface="Calibri" panose="020F0502020204030204"/>
                <a:cs typeface="Helvetica" panose="020B0604020202020204" pitchFamily="34" charset="0"/>
              </a:rPr>
              <a:t>)</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Budget global : 1,98 M€</a:t>
            </a:r>
          </a:p>
        </p:txBody>
      </p:sp>
      <p:sp>
        <p:nvSpPr>
          <p:cNvPr id="5" name="Espace réservé du contenu 2">
            <a:extLst>
              <a:ext uri="{FF2B5EF4-FFF2-40B4-BE49-F238E27FC236}">
                <a16:creationId xmlns:a16="http://schemas.microsoft.com/office/drawing/2014/main" id="{A9F7D942-A7D7-1CB9-4B71-5E40FA5B3EA1}"/>
              </a:ext>
            </a:extLst>
          </p:cNvPr>
          <p:cNvSpPr txBox="1">
            <a:spLocks/>
          </p:cNvSpPr>
          <p:nvPr/>
        </p:nvSpPr>
        <p:spPr>
          <a:xfrm>
            <a:off x="5008880" y="2927022"/>
            <a:ext cx="6983999" cy="1833170"/>
          </a:xfrm>
          <a:prstGeom prst="rect">
            <a:avLst/>
          </a:prstGeom>
          <a:solidFill>
            <a:srgbClr val="E7F6FF"/>
          </a:solidFill>
        </p:spPr>
        <p:txBody>
          <a:bodyPr vert="horz" lIns="36000" tIns="0" rIns="36000" bIns="0" rtlCol="0" anchor="ctr" anchorCtr="0">
            <a:noAutofit/>
          </a:bodyPr>
          <a:lstStyle>
            <a:lvl1pPr marL="285750" indent="-285750" algn="l" defTabSz="914400" rtl="0" eaLnBrk="1" latinLnBrk="0" hangingPunct="1">
              <a:lnSpc>
                <a:spcPct val="90000"/>
              </a:lnSpc>
              <a:spcBef>
                <a:spcPts val="1000"/>
              </a:spcBef>
              <a:spcAft>
                <a:spcPts val="400"/>
              </a:spcAft>
              <a:buSzPct val="100000"/>
              <a:buFontTx/>
              <a:buBlip>
                <a:blip r:embed="rId3"/>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00000"/>
              </a:lnSpc>
              <a:spcBef>
                <a:spcPts val="0"/>
              </a:spcBef>
              <a:spcAft>
                <a:spcPts val="0"/>
              </a:spcAft>
              <a:buNone/>
              <a:tabLst>
                <a:tab pos="720761" algn="l"/>
              </a:tabLst>
            </a:pPr>
            <a:r>
              <a:rPr lang="fr-FR" b="0">
                <a:latin typeface="Helvetica" panose="020B0604020202020204" pitchFamily="34" charset="0"/>
                <a:cs typeface="Helvetica" panose="020B0604020202020204" pitchFamily="34" charset="0"/>
              </a:rPr>
              <a:t> 	</a:t>
            </a:r>
            <a:r>
              <a:rPr lang="fr-FR">
                <a:solidFill>
                  <a:srgbClr val="165284"/>
                </a:solidFill>
                <a:latin typeface="Calibri" panose="020F0502020204030204"/>
                <a:cs typeface="Helvetica" panose="020B0604020202020204" pitchFamily="34" charset="0"/>
              </a:rPr>
              <a:t>Technologies &amp; cas d’usage</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a:solidFill>
                  <a:srgbClr val="165284"/>
                </a:solidFill>
                <a:latin typeface="Calibri" panose="020F0502020204030204"/>
                <a:cs typeface="Helvetica" panose="020B0604020202020204" pitchFamily="34" charset="0"/>
              </a:rPr>
              <a:t>Technologies</a:t>
            </a:r>
            <a:r>
              <a:rPr lang="fr-FR" sz="1400" b="0">
                <a:solidFill>
                  <a:srgbClr val="165284"/>
                </a:solidFill>
                <a:latin typeface="Calibri" panose="020F0502020204030204"/>
                <a:cs typeface="Helvetica" panose="020B0604020202020204" pitchFamily="34" charset="0"/>
              </a:rPr>
              <a:t> : IA &amp; data </a:t>
            </a:r>
            <a:r>
              <a:rPr lang="fr-FR" sz="1400" b="0" err="1">
                <a:solidFill>
                  <a:srgbClr val="165284"/>
                </a:solidFill>
                <a:latin typeface="Calibri" panose="020F0502020204030204"/>
                <a:cs typeface="Helvetica" panose="020B0604020202020204" pitchFamily="34" charset="0"/>
              </a:rPr>
              <a:t>analytics</a:t>
            </a:r>
            <a:r>
              <a:rPr lang="fr-FR" sz="1400" b="0">
                <a:solidFill>
                  <a:srgbClr val="165284"/>
                </a:solidFill>
                <a:latin typeface="Calibri" panose="020F0502020204030204"/>
                <a:cs typeface="Helvetica" panose="020B0604020202020204" pitchFamily="34" charset="0"/>
              </a:rPr>
              <a:t>, IoT &amp; capteurs, photonique/vision/robotique, cybersécurité, cloud &amp; connectivité sécurisée</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a:solidFill>
                  <a:srgbClr val="165284"/>
                </a:solidFill>
                <a:latin typeface="Calibri" panose="020F0502020204030204"/>
                <a:cs typeface="Helvetica" panose="020B0604020202020204" pitchFamily="34" charset="0"/>
              </a:rPr>
              <a:t>Enjeux</a:t>
            </a:r>
            <a:r>
              <a:rPr lang="fr-FR" sz="1400" b="0">
                <a:solidFill>
                  <a:srgbClr val="165284"/>
                </a:solidFill>
                <a:latin typeface="Calibri" panose="020F0502020204030204"/>
                <a:cs typeface="Helvetica" panose="020B0604020202020204" pitchFamily="34" charset="0"/>
              </a:rPr>
              <a:t> : Protection des infrastructures critiques (</a:t>
            </a:r>
            <a:r>
              <a:rPr lang="fr-FR" sz="1400" b="0" i="1">
                <a:solidFill>
                  <a:srgbClr val="165284"/>
                </a:solidFill>
                <a:latin typeface="Calibri" panose="020F0502020204030204"/>
                <a:cs typeface="Helvetica" panose="020B0604020202020204" pitchFamily="34" charset="0"/>
              </a:rPr>
              <a:t>énergie, eau, transport, santé, numérique, etc.</a:t>
            </a:r>
            <a:r>
              <a:rPr lang="fr-FR" sz="1400" b="0">
                <a:solidFill>
                  <a:srgbClr val="165284"/>
                </a:solidFill>
                <a:latin typeface="Calibri" panose="020F0502020204030204"/>
                <a:cs typeface="Helvetica" panose="020B0604020202020204" pitchFamily="34" charset="0"/>
              </a:rPr>
              <a:t>) / Résilience en cas de catastrophes naturelles ou technologique / Sécurité de l'espace urbain (</a:t>
            </a:r>
            <a:r>
              <a:rPr lang="fr-FR" sz="1400" b="0" i="1">
                <a:solidFill>
                  <a:srgbClr val="165284"/>
                </a:solidFill>
                <a:latin typeface="Calibri" panose="020F0502020204030204"/>
                <a:cs typeface="Helvetica" panose="020B0604020202020204" pitchFamily="34" charset="0"/>
              </a:rPr>
              <a:t>dont grands rassemblements</a:t>
            </a:r>
            <a:r>
              <a:rPr lang="fr-FR" sz="1400" b="0">
                <a:solidFill>
                  <a:srgbClr val="165284"/>
                </a:solidFill>
                <a:latin typeface="Calibri" panose="020F0502020204030204"/>
                <a:cs typeface="Helvetica" panose="020B0604020202020204" pitchFamily="34" charset="0"/>
              </a:rPr>
              <a:t>) </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Contexte de </a:t>
            </a:r>
            <a:r>
              <a:rPr lang="fr-FR" sz="1400">
                <a:solidFill>
                  <a:srgbClr val="165284"/>
                </a:solidFill>
                <a:latin typeface="Calibri" panose="020F0502020204030204"/>
                <a:cs typeface="Helvetica" panose="020B0604020202020204" pitchFamily="34" charset="0"/>
              </a:rPr>
              <a:t>transition numérique </a:t>
            </a:r>
            <a:r>
              <a:rPr lang="fr-FR" sz="1400" b="0">
                <a:solidFill>
                  <a:srgbClr val="165284"/>
                </a:solidFill>
                <a:latin typeface="Calibri" panose="020F0502020204030204"/>
                <a:cs typeface="Helvetica" panose="020B0604020202020204" pitchFamily="34" charset="0"/>
              </a:rPr>
              <a:t>et de </a:t>
            </a:r>
            <a:r>
              <a:rPr lang="fr-FR" sz="1400">
                <a:solidFill>
                  <a:srgbClr val="165284"/>
                </a:solidFill>
                <a:latin typeface="Calibri" panose="020F0502020204030204"/>
                <a:cs typeface="Helvetica" panose="020B0604020202020204" pitchFamily="34" charset="0"/>
              </a:rPr>
              <a:t>transition écologique</a:t>
            </a:r>
          </a:p>
        </p:txBody>
      </p:sp>
      <p:sp>
        <p:nvSpPr>
          <p:cNvPr id="7" name="Espace réservé du contenu 2">
            <a:extLst>
              <a:ext uri="{FF2B5EF4-FFF2-40B4-BE49-F238E27FC236}">
                <a16:creationId xmlns:a16="http://schemas.microsoft.com/office/drawing/2014/main" id="{E1F6A184-3FAC-F312-E055-EDDB63508266}"/>
              </a:ext>
            </a:extLst>
          </p:cNvPr>
          <p:cNvSpPr txBox="1">
            <a:spLocks/>
          </p:cNvSpPr>
          <p:nvPr/>
        </p:nvSpPr>
        <p:spPr>
          <a:xfrm>
            <a:off x="199122" y="4693920"/>
            <a:ext cx="4689378" cy="1300480"/>
          </a:xfrm>
          <a:prstGeom prst="rect">
            <a:avLst/>
          </a:prstGeom>
          <a:solidFill>
            <a:srgbClr val="E7F6FF"/>
          </a:solidFill>
        </p:spPr>
        <p:txBody>
          <a:bodyPr vert="horz" lIns="36000" tIns="0" rIns="36000" bIns="0" rtlCol="0" anchor="ctr" anchorCtr="0">
            <a:noAutofit/>
          </a:bodyPr>
          <a:lstStyle>
            <a:lvl1pPr marL="285750" indent="-285750" algn="l" defTabSz="914400" rtl="0" eaLnBrk="1" latinLnBrk="0" hangingPunct="1">
              <a:lnSpc>
                <a:spcPct val="90000"/>
              </a:lnSpc>
              <a:spcBef>
                <a:spcPts val="1000"/>
              </a:spcBef>
              <a:spcAft>
                <a:spcPts val="400"/>
              </a:spcAft>
              <a:buSzPct val="100000"/>
              <a:buFontTx/>
              <a:buBlip>
                <a:blip r:embed="rId3"/>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00000"/>
              </a:lnSpc>
              <a:spcBef>
                <a:spcPts val="0"/>
              </a:spcBef>
              <a:spcAft>
                <a:spcPts val="0"/>
              </a:spcAft>
              <a:buNone/>
              <a:tabLst>
                <a:tab pos="630270" algn="l"/>
              </a:tabLst>
            </a:pPr>
            <a:r>
              <a:rPr lang="fr-FR" b="0">
                <a:latin typeface="Helvetica" panose="020B0604020202020204" pitchFamily="34" charset="0"/>
                <a:cs typeface="Helvetica" panose="020B0604020202020204" pitchFamily="34" charset="0"/>
              </a:rPr>
              <a:t> 	</a:t>
            </a:r>
            <a:r>
              <a:rPr lang="fr-FR">
                <a:solidFill>
                  <a:srgbClr val="165284"/>
                </a:solidFill>
                <a:latin typeface="Calibri" panose="020F0502020204030204"/>
                <a:cs typeface="Helvetica" panose="020B0604020202020204" pitchFamily="34" charset="0"/>
              </a:rPr>
              <a:t>Maturité attendue</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Solutions prototypes déjà développées</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a:solidFill>
                  <a:srgbClr val="165284"/>
                </a:solidFill>
                <a:latin typeface="Calibri" panose="020F0502020204030204"/>
                <a:cs typeface="Helvetica" panose="020B0604020202020204" pitchFamily="34" charset="0"/>
              </a:rPr>
              <a:t>TRL 5/6 → démonstration vers TRL 6/7</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Déploiement/ pilote en conditions réelles ou quasi réelles</a:t>
            </a:r>
          </a:p>
        </p:txBody>
      </p:sp>
      <p:pic>
        <p:nvPicPr>
          <p:cNvPr id="19" name="Image 18">
            <a:extLst>
              <a:ext uri="{FF2B5EF4-FFF2-40B4-BE49-F238E27FC236}">
                <a16:creationId xmlns:a16="http://schemas.microsoft.com/office/drawing/2014/main" id="{6BFF178C-2E63-21F3-6146-67A6D00E119E}"/>
              </a:ext>
            </a:extLst>
          </p:cNvPr>
          <p:cNvPicPr>
            <a:picLocks noChangeAspect="1"/>
          </p:cNvPicPr>
          <p:nvPr/>
        </p:nvPicPr>
        <p:blipFill>
          <a:blip r:embed="rId8"/>
          <a:stretch>
            <a:fillRect/>
          </a:stretch>
        </p:blipFill>
        <p:spPr>
          <a:xfrm>
            <a:off x="8759088" y="137443"/>
            <a:ext cx="1596744" cy="334653"/>
          </a:xfrm>
          <a:prstGeom prst="rect">
            <a:avLst/>
          </a:prstGeom>
        </p:spPr>
      </p:pic>
      <p:sp>
        <p:nvSpPr>
          <p:cNvPr id="21" name="Espace réservé du contenu 2">
            <a:extLst>
              <a:ext uri="{FF2B5EF4-FFF2-40B4-BE49-F238E27FC236}">
                <a16:creationId xmlns:a16="http://schemas.microsoft.com/office/drawing/2014/main" id="{5C779B1A-79F4-F15D-A7B6-B6A275CEAEAC}"/>
              </a:ext>
            </a:extLst>
          </p:cNvPr>
          <p:cNvSpPr txBox="1">
            <a:spLocks/>
          </p:cNvSpPr>
          <p:nvPr/>
        </p:nvSpPr>
        <p:spPr>
          <a:xfrm>
            <a:off x="5008879" y="4854732"/>
            <a:ext cx="6983999" cy="1133675"/>
          </a:xfrm>
          <a:prstGeom prst="rect">
            <a:avLst/>
          </a:prstGeom>
          <a:solidFill>
            <a:srgbClr val="FFF4C5"/>
          </a:solidFill>
        </p:spPr>
        <p:txBody>
          <a:bodyPr vert="horz" lIns="36000" tIns="0" rIns="36000" bIns="0" numCol="2" rtlCol="0" anchor="ctr" anchorCtr="0">
            <a:noAutofit/>
          </a:bodyPr>
          <a:lstStyle>
            <a:lvl1pPr marL="285750" indent="-285750" algn="l" defTabSz="914400" rtl="0" eaLnBrk="1" latinLnBrk="0" hangingPunct="1">
              <a:lnSpc>
                <a:spcPct val="90000"/>
              </a:lnSpc>
              <a:spcBef>
                <a:spcPts val="1000"/>
              </a:spcBef>
              <a:spcAft>
                <a:spcPts val="400"/>
              </a:spcAft>
              <a:buSzPct val="100000"/>
              <a:buFontTx/>
              <a:buBlip>
                <a:blip r:embed="rId3"/>
              </a:buBlip>
              <a:defRPr sz="1800" b="1" i="0" kern="1200">
                <a:solidFill>
                  <a:srgbClr val="000033"/>
                </a:solidFill>
                <a:latin typeface="HelveticaNowDisplay ExtraBold" panose="020B0504030202020204" pitchFamily="34" charset="77"/>
                <a:ea typeface="Baskerville" panose="02020502070401020303" pitchFamily="18" charset="0"/>
                <a:cs typeface="HelveticaNowDisplay ExtraBold" panose="020B0504030202020204" pitchFamily="34" charset="77"/>
              </a:defRPr>
            </a:lvl1pPr>
            <a:lvl2pPr marL="482600" indent="-177800" algn="l" defTabSz="914400" rtl="0" eaLnBrk="1" latinLnBrk="0" hangingPunct="1">
              <a:lnSpc>
                <a:spcPct val="90000"/>
              </a:lnSpc>
              <a:spcBef>
                <a:spcPts val="500"/>
              </a:spcBef>
              <a:buFont typeface="Police système Courant"/>
              <a:buChar char="&gt;"/>
              <a:tabLst/>
              <a:defRPr sz="18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2pPr>
            <a:lvl3pPr marL="313200" indent="0" algn="l" defTabSz="914400" rtl="0" eaLnBrk="1" latinLnBrk="0" hangingPunct="1">
              <a:lnSpc>
                <a:spcPct val="90000"/>
              </a:lnSpc>
              <a:spcBef>
                <a:spcPts val="500"/>
              </a:spcBef>
              <a:buFontTx/>
              <a:buNone/>
              <a:defRPr sz="14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3pPr>
            <a:lvl4pPr marL="313200" indent="0" algn="l" defTabSz="914400" rtl="0" eaLnBrk="1" latinLnBrk="0" hangingPunct="1">
              <a:lnSpc>
                <a:spcPct val="90000"/>
              </a:lnSpc>
              <a:spcBef>
                <a:spcPts val="500"/>
              </a:spcBef>
              <a:buFontTx/>
              <a:buNone/>
              <a:defRPr sz="1000" b="0" i="0" kern="1200">
                <a:solidFill>
                  <a:srgbClr val="000033"/>
                </a:solidFill>
                <a:latin typeface="HelveticaNowDisplay Regular" panose="020B0504030202020204" pitchFamily="34" charset="77"/>
                <a:ea typeface="Baskerville" panose="02020502070401020303" pitchFamily="18" charset="0"/>
                <a:cs typeface="HelveticaNowDisplay Regular" panose="020B0504030202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100000"/>
              </a:lnSpc>
              <a:spcBef>
                <a:spcPts val="0"/>
              </a:spcBef>
              <a:spcAft>
                <a:spcPts val="0"/>
              </a:spcAft>
              <a:buNone/>
              <a:tabLst>
                <a:tab pos="630270" algn="l"/>
              </a:tabLst>
            </a:pPr>
            <a:r>
              <a:rPr lang="fr-FR" b="0">
                <a:latin typeface="Helvetica" panose="020B0604020202020204" pitchFamily="34" charset="0"/>
                <a:cs typeface="Helvetica" panose="020B0604020202020204" pitchFamily="34" charset="0"/>
              </a:rPr>
              <a:t> 	</a:t>
            </a:r>
            <a:r>
              <a:rPr lang="fr-FR">
                <a:solidFill>
                  <a:srgbClr val="165284"/>
                </a:solidFill>
                <a:latin typeface="Calibri" panose="020F0502020204030204"/>
                <a:cs typeface="Helvetica" panose="020B0604020202020204" pitchFamily="34" charset="0"/>
              </a:rPr>
              <a:t>Calendrier</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a:solidFill>
                  <a:srgbClr val="165284"/>
                </a:solidFill>
                <a:highlight>
                  <a:srgbClr val="FFFF00"/>
                </a:highlight>
                <a:latin typeface="Calibri" panose="020F0502020204030204"/>
                <a:cs typeface="Helvetica" panose="020B0604020202020204" pitchFamily="34" charset="0"/>
              </a:rPr>
              <a:t>Ouverture : 24 février 2026</a:t>
            </a:r>
          </a:p>
          <a:p>
            <a:pPr marL="263539" indent="-26353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Info sessions &amp; matchmaking : mars–avril 2026</a:t>
            </a:r>
          </a:p>
          <a:p>
            <a:pPr marL="263539" indent="-263539" defTabSz="914446">
              <a:lnSpc>
                <a:spcPct val="105000"/>
              </a:lnSpc>
              <a:spcBef>
                <a:spcPts val="300"/>
              </a:spcBef>
              <a:spcAft>
                <a:spcPts val="0"/>
              </a:spcAft>
              <a:buClr>
                <a:srgbClr val="FFCC00"/>
              </a:buClr>
              <a:buFont typeface="Arial" panose="020B0604020202020204" pitchFamily="34" charset="0"/>
              <a:buChar char="►"/>
            </a:pPr>
            <a:endParaRPr lang="fr-FR" sz="1400">
              <a:solidFill>
                <a:srgbClr val="165284"/>
              </a:solidFill>
              <a:highlight>
                <a:srgbClr val="FFFF00"/>
              </a:highlight>
              <a:latin typeface="Calibri" panose="020F0502020204030204"/>
              <a:cs typeface="Helvetica" panose="020B0604020202020204" pitchFamily="34" charset="0"/>
            </a:endParaRPr>
          </a:p>
          <a:p>
            <a:pPr marL="263539" indent="-171459" defTabSz="914446">
              <a:lnSpc>
                <a:spcPct val="105000"/>
              </a:lnSpc>
              <a:spcBef>
                <a:spcPts val="300"/>
              </a:spcBef>
              <a:spcAft>
                <a:spcPts val="0"/>
              </a:spcAft>
              <a:buClr>
                <a:srgbClr val="FFCC00"/>
              </a:buClr>
              <a:buFont typeface="Arial" panose="020B0604020202020204" pitchFamily="34" charset="0"/>
              <a:buChar char="►"/>
            </a:pPr>
            <a:r>
              <a:rPr lang="fr-FR" sz="1400">
                <a:solidFill>
                  <a:srgbClr val="165284"/>
                </a:solidFill>
                <a:highlight>
                  <a:srgbClr val="FFFF00"/>
                </a:highlight>
                <a:latin typeface="Calibri" panose="020F0502020204030204"/>
                <a:cs typeface="Helvetica" panose="020B0604020202020204" pitchFamily="34" charset="0"/>
              </a:rPr>
              <a:t>Clôture : 5 mai 2026</a:t>
            </a:r>
          </a:p>
          <a:p>
            <a:pPr marL="263539" indent="-17145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Évaluation : mai–juin 2026</a:t>
            </a:r>
          </a:p>
          <a:p>
            <a:pPr marL="263539" indent="-171459" defTabSz="914446">
              <a:lnSpc>
                <a:spcPct val="105000"/>
              </a:lnSpc>
              <a:spcBef>
                <a:spcPts val="300"/>
              </a:spcBef>
              <a:spcAft>
                <a:spcPts val="0"/>
              </a:spcAft>
              <a:buClr>
                <a:srgbClr val="FFCC00"/>
              </a:buClr>
              <a:buFont typeface="Arial" panose="020B0604020202020204" pitchFamily="34" charset="0"/>
              <a:buChar char="►"/>
            </a:pPr>
            <a:r>
              <a:rPr lang="fr-FR" sz="1400" b="0">
                <a:solidFill>
                  <a:srgbClr val="165284"/>
                </a:solidFill>
                <a:latin typeface="Calibri" panose="020F0502020204030204"/>
                <a:cs typeface="Helvetica" panose="020B0604020202020204" pitchFamily="34" charset="0"/>
              </a:rPr>
              <a:t>Démarrage des projets : octobre 2026</a:t>
            </a:r>
          </a:p>
        </p:txBody>
      </p:sp>
      <p:sp>
        <p:nvSpPr>
          <p:cNvPr id="23" name="ZoneTexte 22">
            <a:extLst>
              <a:ext uri="{FF2B5EF4-FFF2-40B4-BE49-F238E27FC236}">
                <a16:creationId xmlns:a16="http://schemas.microsoft.com/office/drawing/2014/main" id="{048856FF-0E3E-7211-AB25-9EC7D9EFC291}"/>
              </a:ext>
            </a:extLst>
          </p:cNvPr>
          <p:cNvSpPr txBox="1"/>
          <p:nvPr/>
        </p:nvSpPr>
        <p:spPr>
          <a:xfrm>
            <a:off x="9131325" y="608476"/>
            <a:ext cx="2410388" cy="307777"/>
          </a:xfrm>
          <a:prstGeom prst="rect">
            <a:avLst/>
          </a:prstGeom>
          <a:noFill/>
        </p:spPr>
        <p:txBody>
          <a:bodyPr wrap="square">
            <a:spAutoFit/>
          </a:bodyPr>
          <a:lstStyle/>
          <a:p>
            <a:pPr defTabSz="457223"/>
            <a:r>
              <a:rPr lang="fr-FR" sz="1400">
                <a:solidFill>
                  <a:srgbClr val="165284"/>
                </a:solidFill>
                <a:latin typeface="Calibri" panose="020F0502020204030204"/>
                <a:hlinkClick r:id="rId9"/>
              </a:rPr>
              <a:t>@CITADEL </a:t>
            </a:r>
            <a:r>
              <a:rPr lang="fr-FR" sz="1400" err="1">
                <a:solidFill>
                  <a:srgbClr val="165284"/>
                </a:solidFill>
                <a:latin typeface="Calibri" panose="020F0502020204030204"/>
                <a:hlinkClick r:id="rId9"/>
              </a:rPr>
              <a:t>Euroclusters</a:t>
            </a:r>
            <a:r>
              <a:rPr lang="fr-FR" sz="1400">
                <a:solidFill>
                  <a:srgbClr val="165284"/>
                </a:solidFill>
                <a:latin typeface="Calibri" panose="020F0502020204030204"/>
                <a:hlinkClick r:id="rId9"/>
              </a:rPr>
              <a:t> </a:t>
            </a:r>
            <a:r>
              <a:rPr lang="fr-FR" sz="1400" err="1">
                <a:solidFill>
                  <a:srgbClr val="165284"/>
                </a:solidFill>
                <a:latin typeface="Calibri" panose="020F0502020204030204"/>
                <a:hlinkClick r:id="rId9"/>
              </a:rPr>
              <a:t>project</a:t>
            </a:r>
            <a:endParaRPr lang="fr-FR" sz="1400">
              <a:solidFill>
                <a:srgbClr val="165284"/>
              </a:solidFill>
              <a:latin typeface="Calibri" panose="020F0502020204030204"/>
            </a:endParaRPr>
          </a:p>
        </p:txBody>
      </p:sp>
      <p:pic>
        <p:nvPicPr>
          <p:cNvPr id="24" name="Image 23">
            <a:hlinkClick r:id="rId9"/>
            <a:extLst>
              <a:ext uri="{FF2B5EF4-FFF2-40B4-BE49-F238E27FC236}">
                <a16:creationId xmlns:a16="http://schemas.microsoft.com/office/drawing/2014/main" id="{8ECEB31A-1CD5-5C45-E69C-334D0E8BFA7A}"/>
              </a:ext>
            </a:extLst>
          </p:cNvPr>
          <p:cNvPicPr>
            <a:picLocks noChangeAspect="1"/>
          </p:cNvPicPr>
          <p:nvPr/>
        </p:nvPicPr>
        <p:blipFill>
          <a:blip r:embed="rId10"/>
          <a:stretch>
            <a:fillRect/>
          </a:stretch>
        </p:blipFill>
        <p:spPr>
          <a:xfrm>
            <a:off x="8759088" y="588030"/>
            <a:ext cx="368148" cy="368148"/>
          </a:xfrm>
          <a:prstGeom prst="rect">
            <a:avLst/>
          </a:prstGeom>
        </p:spPr>
      </p:pic>
      <p:pic>
        <p:nvPicPr>
          <p:cNvPr id="25" name="Graphique 24" descr="Armure médiévale avec un remplissage uni">
            <a:extLst>
              <a:ext uri="{FF2B5EF4-FFF2-40B4-BE49-F238E27FC236}">
                <a16:creationId xmlns:a16="http://schemas.microsoft.com/office/drawing/2014/main" id="{C5BDAA40-F350-9312-19C7-1D189136BB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7206" y="2981009"/>
            <a:ext cx="283539" cy="283539"/>
          </a:xfrm>
          <a:prstGeom prst="rect">
            <a:avLst/>
          </a:prstGeom>
        </p:spPr>
      </p:pic>
      <p:pic>
        <p:nvPicPr>
          <p:cNvPr id="29" name="Graphique 28" descr="Argent avec un remplissage uni">
            <a:extLst>
              <a:ext uri="{FF2B5EF4-FFF2-40B4-BE49-F238E27FC236}">
                <a16:creationId xmlns:a16="http://schemas.microsoft.com/office/drawing/2014/main" id="{F12853A5-3578-B04A-55D2-EA7E33CC38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4678" y="2661962"/>
            <a:ext cx="341038" cy="341038"/>
          </a:xfrm>
          <a:prstGeom prst="rect">
            <a:avLst/>
          </a:prstGeom>
        </p:spPr>
      </p:pic>
      <p:pic>
        <p:nvPicPr>
          <p:cNvPr id="31" name="Graphique 30" descr="Graphique à barres avec tendance à la hausse avec un remplissage uni">
            <a:extLst>
              <a:ext uri="{FF2B5EF4-FFF2-40B4-BE49-F238E27FC236}">
                <a16:creationId xmlns:a16="http://schemas.microsoft.com/office/drawing/2014/main" id="{9DFFF234-BF1F-24AA-AD92-6CC2C3C11A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4678" y="4790672"/>
            <a:ext cx="292747" cy="292747"/>
          </a:xfrm>
          <a:prstGeom prst="rect">
            <a:avLst/>
          </a:prstGeom>
        </p:spPr>
      </p:pic>
      <p:pic>
        <p:nvPicPr>
          <p:cNvPr id="33" name="Graphique 32" descr="Salle de conseil avec un remplissage uni">
            <a:extLst>
              <a:ext uri="{FF2B5EF4-FFF2-40B4-BE49-F238E27FC236}">
                <a16:creationId xmlns:a16="http://schemas.microsoft.com/office/drawing/2014/main" id="{77AE9ACD-C9AC-3209-18AA-F74EFDB1354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57206" y="1158444"/>
            <a:ext cx="347882" cy="347882"/>
          </a:xfrm>
          <a:prstGeom prst="rect">
            <a:avLst/>
          </a:prstGeom>
        </p:spPr>
      </p:pic>
      <p:pic>
        <p:nvPicPr>
          <p:cNvPr id="35" name="Graphique 34" descr="Calendrier journalier avec un remplissage uni">
            <a:extLst>
              <a:ext uri="{FF2B5EF4-FFF2-40B4-BE49-F238E27FC236}">
                <a16:creationId xmlns:a16="http://schemas.microsoft.com/office/drawing/2014/main" id="{768ED926-47DC-5231-E97D-D76C723E8DD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57206" y="4854732"/>
            <a:ext cx="292747" cy="292747"/>
          </a:xfrm>
          <a:prstGeom prst="rect">
            <a:avLst/>
          </a:prstGeom>
        </p:spPr>
      </p:pic>
    </p:spTree>
    <p:extLst>
      <p:ext uri="{BB962C8B-B14F-4D97-AF65-F5344CB8AC3E}">
        <p14:creationId xmlns:p14="http://schemas.microsoft.com/office/powerpoint/2010/main" val="3190974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354C8-1E04-B5E1-1193-2D048B9B773E}"/>
              </a:ext>
            </a:extLst>
          </p:cNvPr>
          <p:cNvSpPr>
            <a:spLocks noGrp="1"/>
          </p:cNvSpPr>
          <p:nvPr>
            <p:ph type="title"/>
          </p:nvPr>
        </p:nvSpPr>
        <p:spPr>
          <a:xfrm>
            <a:off x="300039" y="212235"/>
            <a:ext cx="9216495" cy="1124268"/>
          </a:xfrm>
        </p:spPr>
        <p:txBody>
          <a:bodyPr lIns="91440" tIns="45720" rIns="91440" bIns="45720" anchor="t"/>
          <a:lstStyle/>
          <a:p>
            <a:r>
              <a:rPr lang="fr-FR" sz="3200"/>
              <a:t>ASTEERICS</a:t>
            </a:r>
            <a:r>
              <a:rPr lang="fr-FR" sz="3200">
                <a:solidFill>
                  <a:srgbClr val="E26714"/>
                </a:solidFill>
              </a:rPr>
              <a:t> | </a:t>
            </a:r>
            <a:r>
              <a:rPr lang="fr-FR" sz="3200"/>
              <a:t>Centre de compétences français</a:t>
            </a:r>
            <a:br>
              <a:rPr lang="fr-FR" sz="3200"/>
            </a:br>
            <a:r>
              <a:rPr lang="fr-FR" sz="3200"/>
              <a:t>en micro-électronique</a:t>
            </a:r>
            <a:br>
              <a:rPr lang="fr-FR" sz="3200"/>
            </a:br>
            <a:endParaRPr lang="fr-FR"/>
          </a:p>
        </p:txBody>
      </p:sp>
      <p:sp>
        <p:nvSpPr>
          <p:cNvPr id="3" name="Espace réservé de la date 2">
            <a:extLst>
              <a:ext uri="{FF2B5EF4-FFF2-40B4-BE49-F238E27FC236}">
                <a16:creationId xmlns:a16="http://schemas.microsoft.com/office/drawing/2014/main" id="{3C39EBDE-AE2F-A675-951D-D53E30AACE18}"/>
              </a:ext>
            </a:extLst>
          </p:cNvPr>
          <p:cNvSpPr>
            <a:spLocks noGrp="1"/>
          </p:cNvSpPr>
          <p:nvPr>
            <p:ph type="dt" sz="half" idx="10"/>
          </p:nvPr>
        </p:nvSpPr>
        <p:spPr>
          <a:xfrm>
            <a:off x="200025" y="4328584"/>
            <a:ext cx="719299" cy="243417"/>
          </a:xfrm>
          <a:prstGeom prst="rect">
            <a:avLst/>
          </a:prstGeom>
        </p:spPr>
        <p:txBody>
          <a:bodyPr vert="horz" lIns="0" tIns="0" rIns="0" bIns="0" rtlCol="0" anchor="t" anchorCtr="0"/>
          <a:lstStyle>
            <a:defPPr>
              <a:defRPr lang="fr-FR"/>
            </a:defPPr>
            <a:lvl1pPr marL="0" algn="l" defTabSz="609630" rtl="0" eaLnBrk="1" latinLnBrk="0" hangingPunct="1">
              <a:defRPr sz="667" b="1" i="0" kern="1200">
                <a:solidFill>
                  <a:schemeClr val="bg1"/>
                </a:solidFill>
                <a:latin typeface="HelveticaNowDisplay Bold" panose="020B0504030202020204" pitchFamily="34" charset="77"/>
                <a:ea typeface="Baskerville" panose="02020502070401020303" pitchFamily="18" charset="0"/>
                <a:cs typeface="HelveticaNowDisplay Bold" panose="020B0504030202020204" pitchFamily="34" charset="77"/>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a:lstStyle>
          <a:p>
            <a:fld id="{24EE7E1E-124E-2F49-A361-800C46431BC8}" type="datetime1">
              <a:rPr lang="fr-FR" smtClean="0"/>
              <a:pPr/>
              <a:t>17/02/2026</a:t>
            </a:fld>
            <a:endParaRPr lang="fr-FR"/>
          </a:p>
        </p:txBody>
      </p:sp>
      <p:sp>
        <p:nvSpPr>
          <p:cNvPr id="4" name="Espace réservé du pied de page 3">
            <a:extLst>
              <a:ext uri="{FF2B5EF4-FFF2-40B4-BE49-F238E27FC236}">
                <a16:creationId xmlns:a16="http://schemas.microsoft.com/office/drawing/2014/main" id="{75EBA8AB-4915-7BF4-8B23-8D564BD55877}"/>
              </a:ext>
            </a:extLst>
          </p:cNvPr>
          <p:cNvSpPr>
            <a:spLocks noGrp="1"/>
          </p:cNvSpPr>
          <p:nvPr>
            <p:ph type="ftr" sz="quarter" idx="11"/>
          </p:nvPr>
        </p:nvSpPr>
        <p:spPr/>
        <p:txBody>
          <a:bodyPr/>
          <a:lstStyle/>
          <a:p>
            <a:r>
              <a:rPr lang="fr-FR"/>
              <a:t>NCC-FR</a:t>
            </a:r>
          </a:p>
        </p:txBody>
      </p:sp>
      <p:sp>
        <p:nvSpPr>
          <p:cNvPr id="5" name="Espace réservé du numéro de diapositive 4">
            <a:extLst>
              <a:ext uri="{FF2B5EF4-FFF2-40B4-BE49-F238E27FC236}">
                <a16:creationId xmlns:a16="http://schemas.microsoft.com/office/drawing/2014/main" id="{43B4DF4C-9295-9DEE-57E5-3D2BCE11A51C}"/>
              </a:ext>
            </a:extLst>
          </p:cNvPr>
          <p:cNvSpPr>
            <a:spLocks noGrp="1"/>
          </p:cNvSpPr>
          <p:nvPr>
            <p:ph type="sldNum" sz="quarter" idx="12"/>
          </p:nvPr>
        </p:nvSpPr>
        <p:spPr/>
        <p:txBody>
          <a:bodyPr/>
          <a:lstStyle/>
          <a:p>
            <a:fld id="{DE39606B-990F-CF47-A1D5-692A6845AE18}" type="slidenum">
              <a:rPr lang="fr-FR" smtClean="0"/>
              <a:t>56</a:t>
            </a:fld>
            <a:endParaRPr lang="fr-FR"/>
          </a:p>
        </p:txBody>
      </p:sp>
      <p:sp>
        <p:nvSpPr>
          <p:cNvPr id="8" name="Rectangle 7">
            <a:extLst>
              <a:ext uri="{FF2B5EF4-FFF2-40B4-BE49-F238E27FC236}">
                <a16:creationId xmlns:a16="http://schemas.microsoft.com/office/drawing/2014/main" id="{F33FFF50-F57C-6D23-BC0D-FEEB3C0CF6D9}"/>
              </a:ext>
            </a:extLst>
          </p:cNvPr>
          <p:cNvSpPr/>
          <p:nvPr/>
        </p:nvSpPr>
        <p:spPr>
          <a:xfrm>
            <a:off x="389492" y="1547726"/>
            <a:ext cx="5029200" cy="163090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spcBef>
                <a:spcPts val="300"/>
              </a:spcBef>
            </a:pPr>
            <a:r>
              <a:rPr lang="fr-FR" sz="1600" b="1">
                <a:solidFill>
                  <a:srgbClr val="E26714"/>
                </a:solidFill>
                <a:latin typeface="Helvetica" panose="020B0604020202020204" pitchFamily="34" charset="0"/>
                <a:cs typeface="Helvetica" panose="020B0604020202020204" pitchFamily="34" charset="0"/>
              </a:rPr>
              <a:t>CONTEXTE</a:t>
            </a:r>
          </a:p>
          <a:p>
            <a:pPr marL="285764" indent="-285764">
              <a:lnSpc>
                <a:spcPct val="110000"/>
              </a:lnSpc>
              <a:spcBef>
                <a:spcPts val="600"/>
              </a:spcBef>
              <a:buClr>
                <a:schemeClr val="accent2"/>
              </a:buClr>
              <a:buFont typeface="Wingdings" panose="05000000000000000000" pitchFamily="2" charset="2"/>
              <a:buChar char="§"/>
            </a:pPr>
            <a:r>
              <a:rPr lang="fr-FR" sz="1200">
                <a:solidFill>
                  <a:srgbClr val="010761"/>
                </a:solidFill>
                <a:latin typeface="Helvetica" panose="020B0604020202020204" pitchFamily="34" charset="0"/>
                <a:cs typeface="Helvetica" panose="020B0604020202020204" pitchFamily="34" charset="0"/>
              </a:rPr>
              <a:t>Centres de compétences nationaux dans EU-27, dans le cadre du Chips </a:t>
            </a:r>
            <a:r>
              <a:rPr lang="fr-FR" sz="1200" err="1">
                <a:solidFill>
                  <a:srgbClr val="010761"/>
                </a:solidFill>
                <a:latin typeface="Helvetica" panose="020B0604020202020204" pitchFamily="34" charset="0"/>
                <a:cs typeface="Helvetica" panose="020B0604020202020204" pitchFamily="34" charset="0"/>
              </a:rPr>
              <a:t>Act</a:t>
            </a:r>
            <a:endParaRPr lang="fr-FR" sz="1200">
              <a:solidFill>
                <a:srgbClr val="010761"/>
              </a:solidFill>
              <a:latin typeface="Helvetica" panose="020B0604020202020204" pitchFamily="34" charset="0"/>
              <a:cs typeface="Helvetica" panose="020B0604020202020204" pitchFamily="34" charset="0"/>
            </a:endParaRPr>
          </a:p>
          <a:p>
            <a:pPr marL="285764" indent="-285764">
              <a:lnSpc>
                <a:spcPct val="110000"/>
              </a:lnSpc>
              <a:spcBef>
                <a:spcPts val="600"/>
              </a:spcBef>
              <a:buClr>
                <a:schemeClr val="accent2"/>
              </a:buClr>
              <a:buFont typeface="Wingdings" panose="05000000000000000000" pitchFamily="2" charset="2"/>
              <a:buChar char="§"/>
            </a:pPr>
            <a:r>
              <a:rPr lang="fr-FR" sz="1200">
                <a:solidFill>
                  <a:srgbClr val="010761"/>
                </a:solidFill>
                <a:latin typeface="Helvetica" panose="020B0604020202020204" pitchFamily="34" charset="0"/>
                <a:cs typeface="Helvetica" panose="020B0604020202020204" pitchFamily="34" charset="0"/>
              </a:rPr>
              <a:t>Premier point d’entrée pour les utilisateurs (PME, startups) vers les infrastructures mises en place dans le Chips </a:t>
            </a:r>
            <a:r>
              <a:rPr lang="fr-FR" sz="1200" err="1">
                <a:solidFill>
                  <a:srgbClr val="010761"/>
                </a:solidFill>
                <a:latin typeface="Helvetica" panose="020B0604020202020204" pitchFamily="34" charset="0"/>
                <a:cs typeface="Helvetica" panose="020B0604020202020204" pitchFamily="34" charset="0"/>
              </a:rPr>
              <a:t>Act</a:t>
            </a:r>
            <a:r>
              <a:rPr lang="fr-FR" sz="1200">
                <a:solidFill>
                  <a:srgbClr val="010761"/>
                </a:solidFill>
                <a:latin typeface="Helvetica" panose="020B0604020202020204" pitchFamily="34" charset="0"/>
                <a:cs typeface="Helvetica" panose="020B0604020202020204" pitchFamily="34" charset="0"/>
              </a:rPr>
              <a:t> (Plateformes de design, Lignes pilotes)</a:t>
            </a:r>
          </a:p>
        </p:txBody>
      </p:sp>
      <p:sp>
        <p:nvSpPr>
          <p:cNvPr id="9" name="Rectangle 8">
            <a:extLst>
              <a:ext uri="{FF2B5EF4-FFF2-40B4-BE49-F238E27FC236}">
                <a16:creationId xmlns:a16="http://schemas.microsoft.com/office/drawing/2014/main" id="{72D0C481-3626-5794-F931-A80C07DC5B34}"/>
              </a:ext>
            </a:extLst>
          </p:cNvPr>
          <p:cNvSpPr/>
          <p:nvPr/>
        </p:nvSpPr>
        <p:spPr>
          <a:xfrm>
            <a:off x="389492" y="3271803"/>
            <a:ext cx="5029200" cy="232286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spcBef>
                <a:spcPts val="300"/>
              </a:spcBef>
            </a:pPr>
            <a:r>
              <a:rPr lang="fr-FR" sz="1600" b="1">
                <a:solidFill>
                  <a:srgbClr val="E26714"/>
                </a:solidFill>
                <a:latin typeface="Helvetica" panose="020B0604020202020204" pitchFamily="34" charset="0"/>
                <a:cs typeface="Helvetica" panose="020B0604020202020204" pitchFamily="34" charset="0"/>
              </a:rPr>
              <a:t>OBJECTIFS</a:t>
            </a:r>
          </a:p>
          <a:p>
            <a:pPr>
              <a:lnSpc>
                <a:spcPct val="110000"/>
              </a:lnSpc>
              <a:spcBef>
                <a:spcPts val="600"/>
              </a:spcBef>
              <a:buClr>
                <a:schemeClr val="accent2"/>
              </a:buClr>
            </a:pPr>
            <a:r>
              <a:rPr lang="fr-FR" sz="1200" b="1">
                <a:solidFill>
                  <a:srgbClr val="010761"/>
                </a:solidFill>
                <a:latin typeface="Helvetica" panose="020B0604020202020204" pitchFamily="34" charset="0"/>
                <a:cs typeface="Helvetica" panose="020B0604020202020204" pitchFamily="34" charset="0"/>
              </a:rPr>
              <a:t>Abaisser les barrières au passage aux circuits intégrés </a:t>
            </a:r>
          </a:p>
          <a:p>
            <a:pPr marL="285764" indent="-285764">
              <a:lnSpc>
                <a:spcPct val="110000"/>
              </a:lnSpc>
              <a:spcBef>
                <a:spcPts val="600"/>
              </a:spcBef>
              <a:buClr>
                <a:schemeClr val="accent2"/>
              </a:buClr>
              <a:buFont typeface="Wingdings" panose="05000000000000000000" pitchFamily="2" charset="2"/>
              <a:buChar char="§"/>
            </a:pPr>
            <a:r>
              <a:rPr lang="fr-FR" sz="1200">
                <a:solidFill>
                  <a:srgbClr val="010761"/>
                </a:solidFill>
                <a:latin typeface="Helvetica" panose="020B0604020202020204" pitchFamily="34" charset="0"/>
                <a:cs typeface="Helvetica" panose="020B0604020202020204" pitchFamily="34" charset="0"/>
              </a:rPr>
              <a:t>Promouvoir les technologies disponibles en France (FDSOI et dérivés, </a:t>
            </a:r>
            <a:r>
              <a:rPr lang="fr-FR" sz="1200" err="1">
                <a:solidFill>
                  <a:srgbClr val="010761"/>
                </a:solidFill>
                <a:latin typeface="Helvetica" panose="020B0604020202020204" pitchFamily="34" charset="0"/>
                <a:cs typeface="Helvetica" panose="020B0604020202020204" pitchFamily="34" charset="0"/>
              </a:rPr>
              <a:t>GaN</a:t>
            </a:r>
            <a:r>
              <a:rPr lang="fr-FR" sz="1200">
                <a:solidFill>
                  <a:srgbClr val="010761"/>
                </a:solidFill>
                <a:latin typeface="Helvetica" panose="020B0604020202020204" pitchFamily="34" charset="0"/>
                <a:cs typeface="Helvetica" panose="020B0604020202020204" pitchFamily="34" charset="0"/>
              </a:rPr>
              <a:t>, </a:t>
            </a:r>
            <a:r>
              <a:rPr lang="fr-FR" sz="1200" err="1">
                <a:solidFill>
                  <a:srgbClr val="010761"/>
                </a:solidFill>
                <a:latin typeface="Helvetica" panose="020B0604020202020204" pitchFamily="34" charset="0"/>
                <a:cs typeface="Helvetica" panose="020B0604020202020204" pitchFamily="34" charset="0"/>
              </a:rPr>
              <a:t>SiC</a:t>
            </a:r>
            <a:r>
              <a:rPr lang="fr-FR" sz="1200">
                <a:solidFill>
                  <a:srgbClr val="010761"/>
                </a:solidFill>
                <a:latin typeface="Helvetica" panose="020B0604020202020204" pitchFamily="34" charset="0"/>
                <a:cs typeface="Helvetica" panose="020B0604020202020204" pitchFamily="34" charset="0"/>
              </a:rPr>
              <a:t>...)</a:t>
            </a:r>
          </a:p>
          <a:p>
            <a:pPr marL="285764" indent="-285764">
              <a:lnSpc>
                <a:spcPct val="110000"/>
              </a:lnSpc>
              <a:spcBef>
                <a:spcPts val="600"/>
              </a:spcBef>
              <a:buClr>
                <a:schemeClr val="accent2"/>
              </a:buClr>
              <a:buFont typeface="Wingdings" panose="05000000000000000000" pitchFamily="2" charset="2"/>
              <a:buChar char="§"/>
            </a:pPr>
            <a:r>
              <a:rPr lang="fr-FR" sz="1200">
                <a:solidFill>
                  <a:srgbClr val="010761"/>
                </a:solidFill>
                <a:latin typeface="Helvetica" panose="020B0604020202020204" pitchFamily="34" charset="0"/>
                <a:cs typeface="Helvetica" panose="020B0604020202020204" pitchFamily="34" charset="0"/>
              </a:rPr>
              <a:t>Accélérer et faciliter la transition des entreprises vers les technologies ASIC</a:t>
            </a:r>
          </a:p>
          <a:p>
            <a:pPr>
              <a:lnSpc>
                <a:spcPct val="110000"/>
              </a:lnSpc>
              <a:spcBef>
                <a:spcPts val="600"/>
              </a:spcBef>
              <a:buClr>
                <a:schemeClr val="accent2"/>
              </a:buClr>
            </a:pPr>
            <a:r>
              <a:rPr lang="fr-FR" sz="1200" b="1">
                <a:solidFill>
                  <a:srgbClr val="E26714"/>
                </a:solidFill>
                <a:latin typeface="Helvetica" panose="020B0604020202020204" pitchFamily="34" charset="0"/>
                <a:cs typeface="Helvetica" panose="020B0604020202020204" pitchFamily="34" charset="0"/>
                <a:sym typeface="Webdings" panose="05030102010509060703" pitchFamily="18" charset="2"/>
              </a:rPr>
              <a:t></a:t>
            </a:r>
            <a:r>
              <a:rPr lang="fr-FR" sz="1200" b="1">
                <a:solidFill>
                  <a:srgbClr val="010761"/>
                </a:solidFill>
                <a:latin typeface="Helvetica" panose="020B0604020202020204" pitchFamily="34" charset="0"/>
                <a:cs typeface="Helvetica" panose="020B0604020202020204" pitchFamily="34" charset="0"/>
                <a:sym typeface="Webdings" panose="05030102010509060703" pitchFamily="18" charset="2"/>
              </a:rPr>
              <a:t> </a:t>
            </a:r>
            <a:r>
              <a:rPr lang="fr-FR" sz="1200" b="1">
                <a:solidFill>
                  <a:srgbClr val="010761"/>
                </a:solidFill>
                <a:latin typeface="Helvetica" panose="020B0604020202020204" pitchFamily="34" charset="0"/>
                <a:cs typeface="Helvetica" panose="020B0604020202020204" pitchFamily="34" charset="0"/>
              </a:rPr>
              <a:t>Rendre la Microélectronique, plus connue, accessible, maitrisée, plus inclusive et plus exploitée par les industriels français et européens</a:t>
            </a:r>
          </a:p>
        </p:txBody>
      </p:sp>
      <p:sp>
        <p:nvSpPr>
          <p:cNvPr id="11" name="Rectangle 10">
            <a:extLst>
              <a:ext uri="{FF2B5EF4-FFF2-40B4-BE49-F238E27FC236}">
                <a16:creationId xmlns:a16="http://schemas.microsoft.com/office/drawing/2014/main" id="{A982D962-BDA2-161D-67BD-CD98B04DB0AC}"/>
              </a:ext>
            </a:extLst>
          </p:cNvPr>
          <p:cNvSpPr/>
          <p:nvPr/>
        </p:nvSpPr>
        <p:spPr>
          <a:xfrm>
            <a:off x="5519058" y="1547726"/>
            <a:ext cx="6490455" cy="408473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spcBef>
                <a:spcPts val="600"/>
              </a:spcBef>
            </a:pPr>
            <a:r>
              <a:rPr lang="fr-FR" sz="1600" b="1">
                <a:solidFill>
                  <a:srgbClr val="E26714"/>
                </a:solidFill>
                <a:latin typeface="Helvetica" panose="020B0604020202020204" pitchFamily="34" charset="0"/>
                <a:cs typeface="Helvetica" panose="020B0604020202020204" pitchFamily="34" charset="0"/>
              </a:rPr>
              <a:t>AXES D’INTERVENTIONS</a:t>
            </a:r>
          </a:p>
          <a:p>
            <a:pPr marL="285764" indent="-285764">
              <a:lnSpc>
                <a:spcPct val="110000"/>
              </a:lnSpc>
              <a:spcBef>
                <a:spcPts val="600"/>
              </a:spcBef>
              <a:buClr>
                <a:schemeClr val="accent2"/>
              </a:buClr>
              <a:buFont typeface="Wingdings" panose="05000000000000000000" pitchFamily="2" charset="2"/>
              <a:buChar char="§"/>
            </a:pPr>
            <a:r>
              <a:rPr lang="fr-FR" sz="1200" b="1">
                <a:solidFill>
                  <a:srgbClr val="010761"/>
                </a:solidFill>
                <a:latin typeface="Helvetica" panose="020B0604020202020204" pitchFamily="34" charset="0"/>
                <a:cs typeface="Helvetica" panose="020B0604020202020204" pitchFamily="34" charset="0"/>
              </a:rPr>
              <a:t>Faciliter l'accès à la microélectronique</a:t>
            </a:r>
          </a:p>
          <a:p>
            <a:pPr marL="742987" lvl="1" indent="-285764">
              <a:lnSpc>
                <a:spcPct val="110000"/>
              </a:lnSpc>
              <a:spcBef>
                <a:spcPts val="600"/>
              </a:spcBef>
              <a:buClr>
                <a:schemeClr val="accent2"/>
              </a:buClr>
              <a:buFont typeface="Webdings" panose="05030102010509060703" pitchFamily="18" charset="2"/>
              <a:buChar char="4"/>
            </a:pPr>
            <a:r>
              <a:rPr lang="fr-FR" sz="1200">
                <a:solidFill>
                  <a:srgbClr val="010761"/>
                </a:solidFill>
                <a:latin typeface="Helvetica" panose="020B0604020202020204" pitchFamily="34" charset="0"/>
                <a:cs typeface="Helvetica" panose="020B0604020202020204" pitchFamily="34" charset="0"/>
              </a:rPr>
              <a:t>Sensibilisation et acculturation des décideurs aux spécificités microélectroniques et inclusion dans la filière électronique (notamment business </a:t>
            </a:r>
            <a:r>
              <a:rPr lang="fr-FR" sz="1200" err="1">
                <a:solidFill>
                  <a:srgbClr val="010761"/>
                </a:solidFill>
                <a:latin typeface="Helvetica" panose="020B0604020202020204" pitchFamily="34" charset="0"/>
                <a:cs typeface="Helvetica" panose="020B0604020202020204" pitchFamily="34" charset="0"/>
              </a:rPr>
              <a:t>ASICs</a:t>
            </a:r>
            <a:r>
              <a:rPr lang="fr-FR" sz="1200">
                <a:solidFill>
                  <a:srgbClr val="010761"/>
                </a:solidFill>
                <a:latin typeface="Helvetica" panose="020B0604020202020204" pitchFamily="34" charset="0"/>
                <a:cs typeface="Helvetica" panose="020B0604020202020204" pitchFamily="34" charset="0"/>
              </a:rPr>
              <a:t> et </a:t>
            </a:r>
            <a:r>
              <a:rPr lang="fr-FR" sz="1200" err="1">
                <a:solidFill>
                  <a:srgbClr val="010761"/>
                </a:solidFill>
                <a:latin typeface="Helvetica" panose="020B0604020202020204" pitchFamily="34" charset="0"/>
                <a:cs typeface="Helvetica" panose="020B0604020202020204" pitchFamily="34" charset="0"/>
              </a:rPr>
              <a:t>ASSPs</a:t>
            </a:r>
            <a:r>
              <a:rPr lang="fr-FR" sz="1200">
                <a:solidFill>
                  <a:srgbClr val="010761"/>
                </a:solidFill>
                <a:latin typeface="Helvetica" panose="020B0604020202020204" pitchFamily="34" charset="0"/>
                <a:cs typeface="Helvetica" panose="020B0604020202020204" pitchFamily="34" charset="0"/>
              </a:rPr>
              <a:t>)</a:t>
            </a:r>
          </a:p>
          <a:p>
            <a:pPr marL="285764" indent="-285764">
              <a:lnSpc>
                <a:spcPct val="110000"/>
              </a:lnSpc>
              <a:spcBef>
                <a:spcPts val="600"/>
              </a:spcBef>
              <a:buClr>
                <a:schemeClr val="accent2"/>
              </a:buClr>
              <a:buFont typeface="Wingdings" panose="05000000000000000000" pitchFamily="2" charset="2"/>
              <a:buChar char="§"/>
            </a:pPr>
            <a:r>
              <a:rPr lang="fr-FR" sz="1200" b="1">
                <a:solidFill>
                  <a:srgbClr val="010761"/>
                </a:solidFill>
                <a:latin typeface="Helvetica" panose="020B0604020202020204" pitchFamily="34" charset="0"/>
                <a:cs typeface="Helvetica" panose="020B0604020202020204" pitchFamily="34" charset="0"/>
              </a:rPr>
              <a:t>Renforcer les compétences dans le domaine</a:t>
            </a:r>
          </a:p>
          <a:p>
            <a:pPr marL="742987" lvl="1" indent="-285764">
              <a:lnSpc>
                <a:spcPct val="110000"/>
              </a:lnSpc>
              <a:spcBef>
                <a:spcPts val="600"/>
              </a:spcBef>
              <a:buClr>
                <a:schemeClr val="accent2"/>
              </a:buClr>
              <a:buFont typeface="Webdings" panose="05030102010509060703" pitchFamily="18" charset="2"/>
              <a:buChar char="4"/>
            </a:pPr>
            <a:r>
              <a:rPr lang="fr-FR" sz="1200">
                <a:solidFill>
                  <a:srgbClr val="010761"/>
                </a:solidFill>
                <a:latin typeface="Helvetica" panose="020B0604020202020204" pitchFamily="34" charset="0"/>
                <a:cs typeface="Helvetica" panose="020B0604020202020204" pitchFamily="34" charset="0"/>
              </a:rPr>
              <a:t>Déploiement d’actions de formation continue adaptées aux besoins du secteur à destination d’ingénieurs et techniciens</a:t>
            </a:r>
          </a:p>
          <a:p>
            <a:pPr marL="285764" indent="-285764">
              <a:lnSpc>
                <a:spcPct val="110000"/>
              </a:lnSpc>
              <a:spcBef>
                <a:spcPts val="600"/>
              </a:spcBef>
              <a:buClr>
                <a:schemeClr val="accent2"/>
              </a:buClr>
              <a:buFont typeface="Wingdings" panose="05000000000000000000" pitchFamily="2" charset="2"/>
              <a:buChar char="§"/>
            </a:pPr>
            <a:r>
              <a:rPr lang="fr-FR" sz="1200" b="1">
                <a:solidFill>
                  <a:srgbClr val="010761"/>
                </a:solidFill>
                <a:latin typeface="Helvetica" panose="020B0604020202020204" pitchFamily="34" charset="0"/>
                <a:cs typeface="Helvetica" panose="020B0604020202020204" pitchFamily="34" charset="0"/>
              </a:rPr>
              <a:t>Réduire le coût et le risque d’accès à l’ASIC et aux circuits intégrés spécialisés</a:t>
            </a:r>
          </a:p>
          <a:p>
            <a:pPr marL="742987" lvl="1" indent="-285764">
              <a:lnSpc>
                <a:spcPct val="110000"/>
              </a:lnSpc>
              <a:spcBef>
                <a:spcPts val="600"/>
              </a:spcBef>
              <a:buClr>
                <a:schemeClr val="accent2"/>
              </a:buClr>
              <a:buFont typeface="Webdings" panose="05030102010509060703" pitchFamily="18" charset="2"/>
              <a:buChar char="4"/>
            </a:pPr>
            <a:r>
              <a:rPr lang="fr-FR" sz="1200">
                <a:solidFill>
                  <a:srgbClr val="010761"/>
                </a:solidFill>
                <a:latin typeface="Helvetica" panose="020B0604020202020204" pitchFamily="34" charset="0"/>
                <a:cs typeface="Helvetica" panose="020B0604020202020204" pitchFamily="34" charset="0"/>
              </a:rPr>
              <a:t>Accompagnement individuel des entreprises</a:t>
            </a:r>
          </a:p>
          <a:p>
            <a:pPr marL="1200210" lvl="2" indent="-285764">
              <a:lnSpc>
                <a:spcPct val="110000"/>
              </a:lnSpc>
              <a:spcBef>
                <a:spcPts val="600"/>
              </a:spcBef>
              <a:buClr>
                <a:schemeClr val="accent2"/>
              </a:buClr>
              <a:buFont typeface="Arial" panose="020B0604020202020204" pitchFamily="34" charset="0"/>
              <a:buChar char="•"/>
            </a:pPr>
            <a:r>
              <a:rPr lang="fr-FR" sz="1100">
                <a:solidFill>
                  <a:srgbClr val="010761"/>
                </a:solidFill>
                <a:latin typeface="Helvetica" panose="020B0604020202020204" pitchFamily="34" charset="0"/>
                <a:cs typeface="Helvetica" panose="020B0604020202020204" pitchFamily="34" charset="0"/>
              </a:rPr>
              <a:t>Orientation vers les bons partenaires techniques (DET, design house, bureau d’étude, etc.)</a:t>
            </a:r>
          </a:p>
          <a:p>
            <a:pPr marL="1200210" lvl="2" indent="-285764">
              <a:lnSpc>
                <a:spcPct val="110000"/>
              </a:lnSpc>
              <a:spcBef>
                <a:spcPts val="600"/>
              </a:spcBef>
              <a:buClr>
                <a:schemeClr val="accent2"/>
              </a:buClr>
              <a:buFont typeface="Arial" panose="020B0604020202020204" pitchFamily="34" charset="0"/>
              <a:buChar char="•"/>
            </a:pPr>
            <a:r>
              <a:rPr lang="fr-FR" sz="1100">
                <a:solidFill>
                  <a:srgbClr val="010761"/>
                </a:solidFill>
                <a:latin typeface="Helvetica" panose="020B0604020202020204" pitchFamily="34" charset="0"/>
                <a:cs typeface="Helvetica" panose="020B0604020202020204" pitchFamily="34" charset="0"/>
              </a:rPr>
              <a:t>Aide à la construction du plan de développement</a:t>
            </a:r>
          </a:p>
          <a:p>
            <a:pPr marL="742987" lvl="1" indent="-285764">
              <a:lnSpc>
                <a:spcPct val="110000"/>
              </a:lnSpc>
              <a:spcBef>
                <a:spcPts val="600"/>
              </a:spcBef>
              <a:buClr>
                <a:schemeClr val="accent2"/>
              </a:buClr>
              <a:buFont typeface="Webdings" panose="05030102010509060703" pitchFamily="18" charset="2"/>
              <a:buChar char="4"/>
            </a:pPr>
            <a:r>
              <a:rPr lang="fr-FR" sz="1200">
                <a:solidFill>
                  <a:srgbClr val="010761"/>
                </a:solidFill>
                <a:latin typeface="Helvetica" panose="020B0604020202020204" pitchFamily="34" charset="0"/>
                <a:cs typeface="Helvetica" panose="020B0604020202020204" pitchFamily="34" charset="0"/>
              </a:rPr>
              <a:t>Analyse d’opportunité technico-économique</a:t>
            </a:r>
          </a:p>
          <a:p>
            <a:pPr marL="742987" lvl="1" indent="-285764">
              <a:lnSpc>
                <a:spcPct val="110000"/>
              </a:lnSpc>
              <a:spcBef>
                <a:spcPts val="600"/>
              </a:spcBef>
              <a:buClr>
                <a:schemeClr val="accent2"/>
              </a:buClr>
              <a:buFont typeface="Webdings" panose="05030102010509060703" pitchFamily="18" charset="2"/>
              <a:buChar char="4"/>
            </a:pPr>
            <a:r>
              <a:rPr lang="fr-FR" sz="1200">
                <a:solidFill>
                  <a:srgbClr val="010761"/>
                </a:solidFill>
                <a:latin typeface="Helvetica" panose="020B0604020202020204" pitchFamily="34" charset="0"/>
                <a:cs typeface="Helvetica" panose="020B0604020202020204" pitchFamily="34" charset="0"/>
              </a:rPr>
              <a:t>Soutien au montage financier (privé &amp; public)</a:t>
            </a:r>
          </a:p>
        </p:txBody>
      </p:sp>
      <p:pic>
        <p:nvPicPr>
          <p:cNvPr id="7" name="Image 6">
            <a:extLst>
              <a:ext uri="{FF2B5EF4-FFF2-40B4-BE49-F238E27FC236}">
                <a16:creationId xmlns:a16="http://schemas.microsoft.com/office/drawing/2014/main" id="{18794D98-E23C-992A-E4D6-F82927D5182F}"/>
              </a:ext>
            </a:extLst>
          </p:cNvPr>
          <p:cNvPicPr>
            <a:picLocks noChangeAspect="1"/>
          </p:cNvPicPr>
          <p:nvPr/>
        </p:nvPicPr>
        <p:blipFill>
          <a:blip r:embed="rId3"/>
          <a:stretch>
            <a:fillRect/>
          </a:stretch>
        </p:blipFill>
        <p:spPr>
          <a:xfrm>
            <a:off x="9041820" y="13285"/>
            <a:ext cx="2734685" cy="975965"/>
          </a:xfrm>
          <a:prstGeom prst="rect">
            <a:avLst/>
          </a:prstGeom>
        </p:spPr>
      </p:pic>
      <p:pic>
        <p:nvPicPr>
          <p:cNvPr id="10" name="Image 9" descr="Une image contenant texte, logo, Police, Marque&#10;&#10;Le contenu généré par l’IA peut être incorrect.">
            <a:extLst>
              <a:ext uri="{FF2B5EF4-FFF2-40B4-BE49-F238E27FC236}">
                <a16:creationId xmlns:a16="http://schemas.microsoft.com/office/drawing/2014/main" id="{C57A8770-2149-4F1C-6CC7-88BD239A0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0304" y="1042974"/>
            <a:ext cx="365126" cy="365126"/>
          </a:xfrm>
          <a:prstGeom prst="rect">
            <a:avLst/>
          </a:prstGeom>
        </p:spPr>
      </p:pic>
      <p:pic>
        <p:nvPicPr>
          <p:cNvPr id="14" name="Image 13" descr="Une image contenant cercle, Graphique, logo, Police&#10;&#10;Le contenu généré par l’IA peut être incorrect.">
            <a:extLst>
              <a:ext uri="{FF2B5EF4-FFF2-40B4-BE49-F238E27FC236}">
                <a16:creationId xmlns:a16="http://schemas.microsoft.com/office/drawing/2014/main" id="{BF056EE8-CAE1-A878-0A1A-397C12E9AE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1624" y="1021648"/>
            <a:ext cx="415520" cy="407778"/>
          </a:xfrm>
          <a:prstGeom prst="rect">
            <a:avLst/>
          </a:prstGeom>
        </p:spPr>
      </p:pic>
      <p:pic>
        <p:nvPicPr>
          <p:cNvPr id="20" name="Image 19" descr="Une image contenant texte, Police, symbole, logo&#10;&#10;Le contenu généré par l’IA peut être incorrect.">
            <a:extLst>
              <a:ext uri="{FF2B5EF4-FFF2-40B4-BE49-F238E27FC236}">
                <a16:creationId xmlns:a16="http://schemas.microsoft.com/office/drawing/2014/main" id="{A5ED2D6D-630C-5ED6-754B-7378162C4A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8381" y="1059063"/>
            <a:ext cx="1578559" cy="331173"/>
          </a:xfrm>
          <a:prstGeom prst="rect">
            <a:avLst/>
          </a:prstGeom>
        </p:spPr>
      </p:pic>
      <p:pic>
        <p:nvPicPr>
          <p:cNvPr id="21" name="Picture 2">
            <a:extLst>
              <a:ext uri="{FF2B5EF4-FFF2-40B4-BE49-F238E27FC236}">
                <a16:creationId xmlns:a16="http://schemas.microsoft.com/office/drawing/2014/main" id="{FCFBC5DD-6A46-C5F0-2FA6-0F9F77999B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6940" y="1053147"/>
            <a:ext cx="838105" cy="34300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descr="Une image contenant texte, logo, Police, symbole&#10;&#10;Le contenu généré par l’IA peut être incorrect.">
            <a:extLst>
              <a:ext uri="{FF2B5EF4-FFF2-40B4-BE49-F238E27FC236}">
                <a16:creationId xmlns:a16="http://schemas.microsoft.com/office/drawing/2014/main" id="{8CF4C00E-C8D0-2B90-2383-96EF83B88360}"/>
              </a:ext>
            </a:extLst>
          </p:cNvPr>
          <p:cNvPicPr>
            <a:picLocks noChangeAspect="1"/>
          </p:cNvPicPr>
          <p:nvPr/>
        </p:nvPicPr>
        <p:blipFill>
          <a:blip r:embed="rId8" cstate="print">
            <a:extLst>
              <a:ext uri="{28A0092B-C50C-407E-A947-70E740481C1C}">
                <a14:useLocalDpi xmlns:a14="http://schemas.microsoft.com/office/drawing/2010/main" val="0"/>
              </a:ext>
            </a:extLst>
          </a:blip>
          <a:srcRect l="7354" t="8722" r="7698" b="7152"/>
          <a:stretch>
            <a:fillRect/>
          </a:stretch>
        </p:blipFill>
        <p:spPr>
          <a:xfrm>
            <a:off x="504088" y="1041210"/>
            <a:ext cx="450966" cy="483511"/>
          </a:xfrm>
          <a:prstGeom prst="rect">
            <a:avLst/>
          </a:prstGeom>
        </p:spPr>
      </p:pic>
      <p:pic>
        <p:nvPicPr>
          <p:cNvPr id="23" name="Image 22" descr="Une image contenant Graphique, Police, symbole, conception&#10;&#10;Le contenu généré par l’IA peut être incorrect.">
            <a:extLst>
              <a:ext uri="{FF2B5EF4-FFF2-40B4-BE49-F238E27FC236}">
                <a16:creationId xmlns:a16="http://schemas.microsoft.com/office/drawing/2014/main" id="{91437A52-0A02-11B3-AF27-980BE767D3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761" y="1085228"/>
            <a:ext cx="770763" cy="436713"/>
          </a:xfrm>
          <a:prstGeom prst="rect">
            <a:avLst/>
          </a:prstGeom>
        </p:spPr>
      </p:pic>
      <p:pic>
        <p:nvPicPr>
          <p:cNvPr id="24" name="Image 23" descr="Une image contenant texte, Police, capture d’écran, Graphique&#10;&#10;Le contenu généré par l’IA peut être incorrect.">
            <a:extLst>
              <a:ext uri="{FF2B5EF4-FFF2-40B4-BE49-F238E27FC236}">
                <a16:creationId xmlns:a16="http://schemas.microsoft.com/office/drawing/2014/main" id="{F05791AC-E2F9-1FB2-F92C-7D73F4D8F8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1104" y="1152612"/>
            <a:ext cx="887150" cy="301942"/>
          </a:xfrm>
          <a:prstGeom prst="rect">
            <a:avLst/>
          </a:prstGeom>
        </p:spPr>
      </p:pic>
      <p:pic>
        <p:nvPicPr>
          <p:cNvPr id="25" name="Image 24" descr="Une image contenant Graphique, Police, graphisme, logo&#10;&#10;Le contenu généré par l’IA peut être incorrect.">
            <a:extLst>
              <a:ext uri="{FF2B5EF4-FFF2-40B4-BE49-F238E27FC236}">
                <a16:creationId xmlns:a16="http://schemas.microsoft.com/office/drawing/2014/main" id="{5ACFA800-BC6B-311D-1B85-1EA2BCDD05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0856" y="1075455"/>
            <a:ext cx="646972" cy="373935"/>
          </a:xfrm>
          <a:prstGeom prst="rect">
            <a:avLst/>
          </a:prstGeom>
        </p:spPr>
      </p:pic>
      <p:pic>
        <p:nvPicPr>
          <p:cNvPr id="26" name="Image 25" descr="Une image contenant Graphique, cercle, graphisme, Police&#10;&#10;Le contenu généré par l’IA peut être incorrect.">
            <a:extLst>
              <a:ext uri="{FF2B5EF4-FFF2-40B4-BE49-F238E27FC236}">
                <a16:creationId xmlns:a16="http://schemas.microsoft.com/office/drawing/2014/main" id="{0DF43D1B-4DC9-D0B8-A0B1-0811BEDBD9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52005" y="1122801"/>
            <a:ext cx="705207" cy="279820"/>
          </a:xfrm>
          <a:prstGeom prst="rect">
            <a:avLst/>
          </a:prstGeom>
        </p:spPr>
      </p:pic>
      <p:pic>
        <p:nvPicPr>
          <p:cNvPr id="27" name="Image 26" descr="Une image contenant texte, Police, logo, Bleu électrique&#10;&#10;Le contenu généré par l’IA peut être incorrect.">
            <a:extLst>
              <a:ext uri="{FF2B5EF4-FFF2-40B4-BE49-F238E27FC236}">
                <a16:creationId xmlns:a16="http://schemas.microsoft.com/office/drawing/2014/main" id="{A9103948-22D9-6C98-A97D-62E348829D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61388" y="1115190"/>
            <a:ext cx="743963" cy="258770"/>
          </a:xfrm>
          <a:prstGeom prst="rect">
            <a:avLst/>
          </a:prstGeom>
        </p:spPr>
      </p:pic>
      <p:pic>
        <p:nvPicPr>
          <p:cNvPr id="28" name="Image 27" descr="Une image contenant capture d’écran, cercle, conception&#10;&#10;Le contenu généré par l’IA peut être incorrect.">
            <a:extLst>
              <a:ext uri="{FF2B5EF4-FFF2-40B4-BE49-F238E27FC236}">
                <a16:creationId xmlns:a16="http://schemas.microsoft.com/office/drawing/2014/main" id="{FEA7864B-88A5-7827-D552-C8E8E9731C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19928" y="1107844"/>
            <a:ext cx="576517" cy="255650"/>
          </a:xfrm>
          <a:prstGeom prst="rect">
            <a:avLst/>
          </a:prstGeom>
        </p:spPr>
      </p:pic>
      <p:pic>
        <p:nvPicPr>
          <p:cNvPr id="29" name="Image 28" descr="Une image contenant Graphique, Police, graphisme, logo&#10;&#10;Le contenu généré par l’IA peut être incorrect.">
            <a:extLst>
              <a:ext uri="{FF2B5EF4-FFF2-40B4-BE49-F238E27FC236}">
                <a16:creationId xmlns:a16="http://schemas.microsoft.com/office/drawing/2014/main" id="{097852A3-998D-1D32-8D6F-1EE9B3C585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11920" y="1075663"/>
            <a:ext cx="635886" cy="266061"/>
          </a:xfrm>
          <a:prstGeom prst="rect">
            <a:avLst/>
          </a:prstGeom>
        </p:spPr>
      </p:pic>
      <p:sp>
        <p:nvSpPr>
          <p:cNvPr id="30" name="Titre 7">
            <a:extLst>
              <a:ext uri="{FF2B5EF4-FFF2-40B4-BE49-F238E27FC236}">
                <a16:creationId xmlns:a16="http://schemas.microsoft.com/office/drawing/2014/main" id="{7C87BA49-148F-38D1-E884-A51C5B7B7A07}"/>
              </a:ext>
            </a:extLst>
          </p:cNvPr>
          <p:cNvSpPr txBox="1">
            <a:spLocks/>
          </p:cNvSpPr>
          <p:nvPr/>
        </p:nvSpPr>
        <p:spPr>
          <a:xfrm>
            <a:off x="389492" y="5750157"/>
            <a:ext cx="9342338" cy="359511"/>
          </a:xfrm>
          <a:prstGeom prst="rect">
            <a:avLst/>
          </a:prstGeom>
          <a:solidFill>
            <a:schemeClr val="accent2">
              <a:lumMod val="20000"/>
              <a:lumOff val="80000"/>
            </a:schemeClr>
          </a:solidFill>
        </p:spPr>
        <p:txBody>
          <a:bodyPr anchor="ctr"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pPr algn="ctr">
              <a:lnSpc>
                <a:spcPct val="110000"/>
              </a:lnSpc>
              <a:spcBef>
                <a:spcPts val="600"/>
              </a:spcBef>
              <a:buClr>
                <a:schemeClr val="accent2"/>
              </a:buClr>
            </a:pPr>
            <a:r>
              <a:rPr lang="fr-FR" sz="1200" b="0">
                <a:solidFill>
                  <a:srgbClr val="010761"/>
                </a:solidFill>
                <a:latin typeface="Helvetica" panose="020B0604020202020204" pitchFamily="34" charset="0"/>
                <a:ea typeface="+mn-ea"/>
                <a:cs typeface="Helvetica" panose="020B0604020202020204" pitchFamily="34" charset="0"/>
              </a:rPr>
              <a:t>Service de formation et d’accompagnement </a:t>
            </a:r>
            <a:r>
              <a:rPr lang="fr-FR" sz="1200">
                <a:solidFill>
                  <a:srgbClr val="010761"/>
                </a:solidFill>
                <a:latin typeface="Helvetica" panose="020B0604020202020204" pitchFamily="34" charset="0"/>
                <a:ea typeface="+mn-ea"/>
                <a:cs typeface="Helvetica" panose="020B0604020202020204" pitchFamily="34" charset="0"/>
              </a:rPr>
              <a:t>100% subventionné pour les PME </a:t>
            </a:r>
            <a:r>
              <a:rPr lang="fr-FR" sz="1200" b="0">
                <a:solidFill>
                  <a:srgbClr val="010761"/>
                </a:solidFill>
                <a:latin typeface="Helvetica" panose="020B0604020202020204" pitchFamily="34" charset="0"/>
                <a:ea typeface="+mn-ea"/>
                <a:cs typeface="Helvetica" panose="020B0604020202020204" pitchFamily="34" charset="0"/>
              </a:rPr>
              <a:t>(France 2030 + EU Chips JU)</a:t>
            </a:r>
          </a:p>
        </p:txBody>
      </p:sp>
    </p:spTree>
    <p:extLst>
      <p:ext uri="{BB962C8B-B14F-4D97-AF65-F5344CB8AC3E}">
        <p14:creationId xmlns:p14="http://schemas.microsoft.com/office/powerpoint/2010/main" val="1662934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13199" b="-13199"/>
              </a:stretch>
            </a:blipFill>
          </p:spPr>
          <p:txBody>
            <a:bodyPr/>
            <a:lstStyle/>
            <a:p>
              <a:endParaRPr lang="fr-FR" sz="1200"/>
            </a:p>
          </p:txBody>
        </p:sp>
      </p:grpSp>
      <p:sp>
        <p:nvSpPr>
          <p:cNvPr id="7" name="Freeform 7"/>
          <p:cNvSpPr/>
          <p:nvPr/>
        </p:nvSpPr>
        <p:spPr>
          <a:xfrm>
            <a:off x="354012" y="704850"/>
            <a:ext cx="11483976" cy="545846"/>
          </a:xfrm>
          <a:custGeom>
            <a:avLst/>
            <a:gdLst/>
            <a:ahLst/>
            <a:cxnLst/>
            <a:rect l="l" t="t" r="r" b="b"/>
            <a:pathLst>
              <a:path w="22967952" h="1091692">
                <a:moveTo>
                  <a:pt x="0" y="0"/>
                </a:moveTo>
                <a:lnTo>
                  <a:pt x="22967952" y="0"/>
                </a:lnTo>
                <a:lnTo>
                  <a:pt x="22967952" y="1091692"/>
                </a:lnTo>
                <a:lnTo>
                  <a:pt x="0" y="1091692"/>
                </a:lnTo>
                <a:close/>
              </a:path>
            </a:pathLst>
          </a:custGeom>
          <a:solidFill>
            <a:srgbClr val="000000">
              <a:alpha val="0"/>
            </a:srgbClr>
          </a:solidFill>
        </p:spPr>
        <p:txBody>
          <a:bodyPr/>
          <a:lstStyle/>
          <a:p>
            <a:endParaRPr lang="fr-FR" sz="1200"/>
          </a:p>
        </p:txBody>
      </p:sp>
      <p:grpSp>
        <p:nvGrpSpPr>
          <p:cNvPr id="9" name="Group 5">
            <a:extLst>
              <a:ext uri="{FF2B5EF4-FFF2-40B4-BE49-F238E27FC236}">
                <a16:creationId xmlns:a16="http://schemas.microsoft.com/office/drawing/2014/main" id="{7A6963D1-EAE2-ECA1-BE73-85F3D047BE66}"/>
              </a:ext>
            </a:extLst>
          </p:cNvPr>
          <p:cNvGrpSpPr/>
          <p:nvPr/>
        </p:nvGrpSpPr>
        <p:grpSpPr>
          <a:xfrm>
            <a:off x="354012" y="1071008"/>
            <a:ext cx="6381750" cy="4020142"/>
            <a:chOff x="0" y="0"/>
            <a:chExt cx="12763500" cy="8040284"/>
          </a:xfrm>
        </p:grpSpPr>
        <p:sp>
          <p:nvSpPr>
            <p:cNvPr id="10" name="Freeform 6">
              <a:extLst>
                <a:ext uri="{FF2B5EF4-FFF2-40B4-BE49-F238E27FC236}">
                  <a16:creationId xmlns:a16="http://schemas.microsoft.com/office/drawing/2014/main" id="{7C19AA58-6821-E089-1A4E-3F33C5EA4C05}"/>
                </a:ext>
              </a:extLst>
            </p:cNvPr>
            <p:cNvSpPr/>
            <p:nvPr/>
          </p:nvSpPr>
          <p:spPr>
            <a:xfrm>
              <a:off x="0" y="0"/>
              <a:ext cx="12763500" cy="8040243"/>
            </a:xfrm>
            <a:custGeom>
              <a:avLst/>
              <a:gdLst/>
              <a:ahLst/>
              <a:cxnLst/>
              <a:rect l="l" t="t" r="r" b="b"/>
              <a:pathLst>
                <a:path w="12763500" h="8040243">
                  <a:moveTo>
                    <a:pt x="0" y="0"/>
                  </a:moveTo>
                  <a:lnTo>
                    <a:pt x="12763500" y="0"/>
                  </a:lnTo>
                  <a:lnTo>
                    <a:pt x="12763500" y="8040243"/>
                  </a:lnTo>
                  <a:lnTo>
                    <a:pt x="0" y="8040243"/>
                  </a:lnTo>
                  <a:lnTo>
                    <a:pt x="0" y="0"/>
                  </a:lnTo>
                  <a:close/>
                </a:path>
              </a:pathLst>
            </a:custGeom>
            <a:blipFill>
              <a:blip r:embed="rId4"/>
              <a:stretch>
                <a:fillRect l="-7" r="-7"/>
              </a:stretch>
            </a:blipFill>
          </p:spPr>
          <p:txBody>
            <a:bodyPr/>
            <a:lstStyle/>
            <a:p>
              <a:endParaRPr lang="fr-FR" sz="1200"/>
            </a:p>
          </p:txBody>
        </p:sp>
      </p:grpSp>
      <p:sp>
        <p:nvSpPr>
          <p:cNvPr id="11" name="TextBox 4">
            <a:extLst>
              <a:ext uri="{FF2B5EF4-FFF2-40B4-BE49-F238E27FC236}">
                <a16:creationId xmlns:a16="http://schemas.microsoft.com/office/drawing/2014/main" id="{5CFCA3B1-EAD3-5C8B-A20B-7CD1EBD41A45}"/>
              </a:ext>
            </a:extLst>
          </p:cNvPr>
          <p:cNvSpPr txBox="1"/>
          <p:nvPr/>
        </p:nvSpPr>
        <p:spPr>
          <a:xfrm>
            <a:off x="5673344" y="3081079"/>
            <a:ext cx="5880608" cy="1057982"/>
          </a:xfrm>
          <a:prstGeom prst="rect">
            <a:avLst/>
          </a:prstGeom>
        </p:spPr>
        <p:txBody>
          <a:bodyPr wrap="square" lIns="0" tIns="0" rIns="0" bIns="0" rtlCol="0" anchor="t">
            <a:spAutoFit/>
          </a:bodyPr>
          <a:lstStyle/>
          <a:p>
            <a:pPr algn="r">
              <a:lnSpc>
                <a:spcPts val="4522"/>
              </a:lnSpc>
            </a:pPr>
            <a:r>
              <a:rPr lang="fr-FR" sz="3000" b="1" i="1">
                <a:solidFill>
                  <a:srgbClr val="FF6B00"/>
                </a:solidFill>
                <a:latin typeface="HelveticaNowDisplay ExtraBlack" panose="020B0B04030202020204" pitchFamily="34" charset="0"/>
                <a:ea typeface="Helvetica Bold"/>
                <a:cs typeface="HelveticaNowDisplay ExtraBlack" panose="020B0B04030202020204" pitchFamily="34" charset="0"/>
                <a:sym typeface="Helvetica Bold"/>
              </a:rPr>
              <a:t>MERCI</a:t>
            </a:r>
            <a:r>
              <a:rPr lang="fr-FR" sz="3000" b="1" i="1">
                <a:solidFill>
                  <a:schemeClr val="bg1"/>
                </a:solidFill>
                <a:latin typeface="HelveticaNowDisplay ExtraBlack" panose="020B0B04030202020204" pitchFamily="34" charset="0"/>
                <a:ea typeface="Helvetica Bold"/>
                <a:cs typeface="HelveticaNowDisplay ExtraBlack" panose="020B0B04030202020204" pitchFamily="34" charset="0"/>
                <a:sym typeface="Helvetica Bold"/>
              </a:rPr>
              <a:t> </a:t>
            </a:r>
            <a:br>
              <a:rPr lang="fr-FR" sz="3000" b="1" i="1">
                <a:solidFill>
                  <a:schemeClr val="bg1"/>
                </a:solidFill>
                <a:latin typeface="HelveticaNowDisplay ExtraBlack" panose="020B0B04030202020204" pitchFamily="34" charset="0"/>
                <a:ea typeface="Helvetica Bold"/>
                <a:cs typeface="HelveticaNowDisplay ExtraBlack" panose="020B0B04030202020204" pitchFamily="34" charset="0"/>
                <a:sym typeface="Helvetica Bold"/>
              </a:rPr>
            </a:br>
            <a:r>
              <a:rPr lang="fr-FR" sz="3000" b="1" i="1">
                <a:solidFill>
                  <a:schemeClr val="bg1"/>
                </a:solidFill>
                <a:latin typeface="HelveticaNowDisplay ExtraBlack" panose="020B0B04030202020204" pitchFamily="34" charset="0"/>
                <a:ea typeface="Helvetica Bold"/>
                <a:cs typeface="HelveticaNowDisplay ExtraBlack" panose="020B0B04030202020204" pitchFamily="34" charset="0"/>
                <a:sym typeface="Helvetica Bold"/>
              </a:rPr>
              <a:t>POUR VOTRE ATTENTION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CA4BFE-7061-49E2-9C08-9C2386855003}"/>
              </a:ext>
            </a:extLst>
          </p:cNvPr>
          <p:cNvSpPr>
            <a:spLocks noGrp="1"/>
          </p:cNvSpPr>
          <p:nvPr>
            <p:ph type="body" sz="quarter" idx="30"/>
          </p:nvPr>
        </p:nvSpPr>
        <p:spPr/>
        <p:txBody>
          <a:bodyPr/>
          <a:lstStyle/>
          <a:p>
            <a:r>
              <a:rPr lang="fr-FR"/>
              <a:t>TABLE RONDE</a:t>
            </a:r>
          </a:p>
          <a:p>
            <a:r>
              <a:rPr lang="fr-FR" sz="1800"/>
              <a:t>« Financer les projets </a:t>
            </a:r>
            <a:r>
              <a:rPr lang="fr-FR" sz="1800" err="1"/>
              <a:t>Deeptechs</a:t>
            </a:r>
            <a:r>
              <a:rPr lang="fr-FR" sz="1800"/>
              <a:t> »</a:t>
            </a:r>
          </a:p>
        </p:txBody>
      </p:sp>
      <p:sp>
        <p:nvSpPr>
          <p:cNvPr id="17" name="Espace réservé du texte 8">
            <a:extLst>
              <a:ext uri="{FF2B5EF4-FFF2-40B4-BE49-F238E27FC236}">
                <a16:creationId xmlns:a16="http://schemas.microsoft.com/office/drawing/2014/main" id="{8A34C6B8-B1D4-497F-A55A-7CDBAF77FEF3}"/>
              </a:ext>
            </a:extLst>
          </p:cNvPr>
          <p:cNvSpPr txBox="1">
            <a:spLocks/>
          </p:cNvSpPr>
          <p:nvPr/>
        </p:nvSpPr>
        <p:spPr>
          <a:xfrm>
            <a:off x="7229499" y="5053751"/>
            <a:ext cx="2062122" cy="1372139"/>
          </a:xfrm>
          <a:prstGeom prst="rect">
            <a:avLst/>
          </a:prstGeom>
        </p:spPr>
        <p:txBody>
          <a:bodyPr/>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fr-FR" sz="1600" i="1"/>
              <a:t>Aktantis</a:t>
            </a:r>
          </a:p>
          <a:p>
            <a:pPr algn="ctr">
              <a:lnSpc>
                <a:spcPct val="100000"/>
              </a:lnSpc>
              <a:spcBef>
                <a:spcPts val="600"/>
              </a:spcBef>
            </a:pPr>
            <a:r>
              <a:rPr lang="fr-FR" sz="1600"/>
              <a:t>Directeur Général</a:t>
            </a:r>
          </a:p>
        </p:txBody>
      </p:sp>
      <p:pic>
        <p:nvPicPr>
          <p:cNvPr id="18" name="Espace réservé pour une image  14">
            <a:extLst>
              <a:ext uri="{FF2B5EF4-FFF2-40B4-BE49-F238E27FC236}">
                <a16:creationId xmlns:a16="http://schemas.microsoft.com/office/drawing/2014/main" id="{7C50DA5C-D13E-42A9-A310-8F2CC6383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1754" y="368931"/>
            <a:ext cx="1461296" cy="1455489"/>
          </a:xfrm>
          <a:prstGeom prst="ellipse">
            <a:avLst/>
          </a:prstGeom>
        </p:spPr>
      </p:pic>
      <p:sp>
        <p:nvSpPr>
          <p:cNvPr id="19" name="Espace réservé du texte 7">
            <a:extLst>
              <a:ext uri="{FF2B5EF4-FFF2-40B4-BE49-F238E27FC236}">
                <a16:creationId xmlns:a16="http://schemas.microsoft.com/office/drawing/2014/main" id="{BC4C13BB-E7D8-4D27-8B5B-227D0C3B3C0E}"/>
              </a:ext>
            </a:extLst>
          </p:cNvPr>
          <p:cNvSpPr txBox="1">
            <a:spLocks/>
          </p:cNvSpPr>
          <p:nvPr/>
        </p:nvSpPr>
        <p:spPr>
          <a:xfrm>
            <a:off x="7570477" y="459247"/>
            <a:ext cx="2601927" cy="657525"/>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rgbClr val="EFC72C"/>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a:t>Stéphane GRIMAUX</a:t>
            </a:r>
          </a:p>
        </p:txBody>
      </p:sp>
      <p:sp>
        <p:nvSpPr>
          <p:cNvPr id="20" name="Espace réservé du texte 8">
            <a:extLst>
              <a:ext uri="{FF2B5EF4-FFF2-40B4-BE49-F238E27FC236}">
                <a16:creationId xmlns:a16="http://schemas.microsoft.com/office/drawing/2014/main" id="{8A34C6B8-B1D4-497F-A55A-7CDBAF77FEF3}"/>
              </a:ext>
            </a:extLst>
          </p:cNvPr>
          <p:cNvSpPr txBox="1">
            <a:spLocks/>
          </p:cNvSpPr>
          <p:nvPr/>
        </p:nvSpPr>
        <p:spPr>
          <a:xfrm>
            <a:off x="7620152" y="758688"/>
            <a:ext cx="2601927" cy="365125"/>
          </a:xfrm>
          <a:prstGeom prst="rect">
            <a:avLst/>
          </a:prstGeom>
        </p:spPr>
        <p:txBody>
          <a:bodyPr/>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i="1"/>
              <a:t>Métropole </a:t>
            </a:r>
            <a:r>
              <a:rPr lang="fr-FR" sz="1600" i="1" err="1"/>
              <a:t>Aix-Marseille</a:t>
            </a:r>
            <a:r>
              <a:rPr lang="fr-FR" sz="1600" i="1"/>
              <a:t>-Provence</a:t>
            </a:r>
            <a:r>
              <a:rPr lang="fr-FR" sz="1600"/>
              <a:t> – Modérateur</a:t>
            </a:r>
          </a:p>
        </p:txBody>
      </p:sp>
      <p:sp>
        <p:nvSpPr>
          <p:cNvPr id="23" name="Espace réservé du texte 8">
            <a:extLst>
              <a:ext uri="{FF2B5EF4-FFF2-40B4-BE49-F238E27FC236}">
                <a16:creationId xmlns:a16="http://schemas.microsoft.com/office/drawing/2014/main" id="{AE3728C5-E617-43F7-954C-017B05AC496F}"/>
              </a:ext>
            </a:extLst>
          </p:cNvPr>
          <p:cNvSpPr txBox="1">
            <a:spLocks/>
          </p:cNvSpPr>
          <p:nvPr/>
        </p:nvSpPr>
        <p:spPr>
          <a:xfrm>
            <a:off x="9078729" y="5078473"/>
            <a:ext cx="2601927" cy="365125"/>
          </a:xfrm>
          <a:prstGeom prst="rect">
            <a:avLst/>
          </a:prstGeom>
        </p:spPr>
        <p:txBody>
          <a:bodyPr/>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fr-FR" sz="1600" i="1"/>
              <a:t>Fluiidd</a:t>
            </a:r>
          </a:p>
          <a:p>
            <a:pPr algn="ctr">
              <a:spcBef>
                <a:spcPts val="600"/>
              </a:spcBef>
            </a:pPr>
            <a:r>
              <a:rPr lang="fr-FR" sz="1600"/>
              <a:t>Cofondateur</a:t>
            </a:r>
          </a:p>
        </p:txBody>
      </p:sp>
      <p:pic>
        <p:nvPicPr>
          <p:cNvPr id="24" name="Espace réservé pour une image  12">
            <a:extLst>
              <a:ext uri="{FF2B5EF4-FFF2-40B4-BE49-F238E27FC236}">
                <a16:creationId xmlns:a16="http://schemas.microsoft.com/office/drawing/2014/main" id="{1CF4B0CC-A1CC-4D39-A238-6056A8FB15C2}"/>
              </a:ext>
            </a:extLst>
          </p:cNvPr>
          <p:cNvPicPr>
            <a:picLocks noChangeAspect="1"/>
          </p:cNvPicPr>
          <p:nvPr/>
        </p:nvPicPr>
        <p:blipFill>
          <a:blip r:embed="rId3"/>
          <a:srcRect/>
          <a:stretch/>
        </p:blipFill>
        <p:spPr>
          <a:xfrm>
            <a:off x="1194516" y="2469589"/>
            <a:ext cx="1252766" cy="1252766"/>
          </a:xfrm>
          <a:prstGeom prst="ellipse">
            <a:avLst/>
          </a:prstGeom>
        </p:spPr>
      </p:pic>
      <p:pic>
        <p:nvPicPr>
          <p:cNvPr id="25" name="Espace réservé pour une image  14">
            <a:extLst>
              <a:ext uri="{FF2B5EF4-FFF2-40B4-BE49-F238E27FC236}">
                <a16:creationId xmlns:a16="http://schemas.microsoft.com/office/drawing/2014/main" id="{9BE7B21C-FC17-4AF4-8241-E6FF4CC6844D}"/>
              </a:ext>
            </a:extLst>
          </p:cNvPr>
          <p:cNvPicPr>
            <a:picLocks noChangeAspect="1"/>
          </p:cNvPicPr>
          <p:nvPr/>
        </p:nvPicPr>
        <p:blipFill>
          <a:blip r:embed="rId4"/>
          <a:srcRect/>
          <a:stretch/>
        </p:blipFill>
        <p:spPr>
          <a:xfrm>
            <a:off x="3287972" y="2469555"/>
            <a:ext cx="1252766" cy="1252766"/>
          </a:xfrm>
          <a:prstGeom prst="ellipse">
            <a:avLst/>
          </a:prstGeom>
        </p:spPr>
      </p:pic>
      <p:sp>
        <p:nvSpPr>
          <p:cNvPr id="26" name="Espace réservé du texte 5">
            <a:extLst>
              <a:ext uri="{FF2B5EF4-FFF2-40B4-BE49-F238E27FC236}">
                <a16:creationId xmlns:a16="http://schemas.microsoft.com/office/drawing/2014/main" id="{98BD6E53-98CB-4CC7-87B5-43E82308A469}"/>
              </a:ext>
            </a:extLst>
          </p:cNvPr>
          <p:cNvSpPr txBox="1">
            <a:spLocks/>
          </p:cNvSpPr>
          <p:nvPr/>
        </p:nvSpPr>
        <p:spPr>
          <a:xfrm>
            <a:off x="510010" y="4128863"/>
            <a:ext cx="2601928" cy="923787"/>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rgbClr val="EFC72C"/>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t>Charlie BARLA</a:t>
            </a:r>
          </a:p>
        </p:txBody>
      </p:sp>
      <p:sp>
        <p:nvSpPr>
          <p:cNvPr id="27" name="Espace réservé du texte 6">
            <a:extLst>
              <a:ext uri="{FF2B5EF4-FFF2-40B4-BE49-F238E27FC236}">
                <a16:creationId xmlns:a16="http://schemas.microsoft.com/office/drawing/2014/main" id="{9BC3C7C4-186F-43FE-A09B-5C3A715ACEEA}"/>
              </a:ext>
            </a:extLst>
          </p:cNvPr>
          <p:cNvSpPr txBox="1">
            <a:spLocks/>
          </p:cNvSpPr>
          <p:nvPr/>
        </p:nvSpPr>
        <p:spPr>
          <a:xfrm>
            <a:off x="250174" y="5057617"/>
            <a:ext cx="3037797" cy="365125"/>
          </a:xfrm>
          <a:prstGeom prst="rect">
            <a:avLst/>
          </a:prstGeom>
        </p:spPr>
        <p:txBody>
          <a:bodyPr/>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fr-FR" sz="1600" i="1"/>
              <a:t>Aix Marseille</a:t>
            </a:r>
          </a:p>
          <a:p>
            <a:pPr algn="ctr">
              <a:lnSpc>
                <a:spcPct val="100000"/>
              </a:lnSpc>
              <a:spcBef>
                <a:spcPts val="600"/>
              </a:spcBef>
            </a:pPr>
            <a:r>
              <a:rPr lang="fr-FR" sz="1600" i="1"/>
              <a:t>Université</a:t>
            </a:r>
            <a:endParaRPr lang="fr-FR" sz="1600"/>
          </a:p>
          <a:p>
            <a:pPr algn="ctr">
              <a:lnSpc>
                <a:spcPct val="100000"/>
              </a:lnSpc>
              <a:spcBef>
                <a:spcPts val="600"/>
              </a:spcBef>
            </a:pPr>
            <a:r>
              <a:rPr lang="fr-FR" sz="1600"/>
              <a:t>VP délégué</a:t>
            </a:r>
          </a:p>
          <a:p>
            <a:pPr algn="ctr">
              <a:lnSpc>
                <a:spcPct val="100000"/>
              </a:lnSpc>
              <a:spcBef>
                <a:spcPts val="600"/>
              </a:spcBef>
            </a:pPr>
            <a:r>
              <a:rPr lang="fr-FR" sz="1600"/>
              <a:t>à la valorisation et à l’innovation</a:t>
            </a:r>
          </a:p>
        </p:txBody>
      </p:sp>
      <p:sp>
        <p:nvSpPr>
          <p:cNvPr id="28" name="Espace réservé du texte 7">
            <a:extLst>
              <a:ext uri="{FF2B5EF4-FFF2-40B4-BE49-F238E27FC236}">
                <a16:creationId xmlns:a16="http://schemas.microsoft.com/office/drawing/2014/main" id="{8D41E850-E6AC-4D16-B01D-EE5DE3ED2859}"/>
              </a:ext>
            </a:extLst>
          </p:cNvPr>
          <p:cNvSpPr txBox="1">
            <a:spLocks/>
          </p:cNvSpPr>
          <p:nvPr/>
        </p:nvSpPr>
        <p:spPr>
          <a:xfrm>
            <a:off x="2796278" y="4104071"/>
            <a:ext cx="2314417" cy="579196"/>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rgbClr val="EFC72C"/>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t>Vincent BORDES</a:t>
            </a:r>
          </a:p>
        </p:txBody>
      </p:sp>
      <p:sp>
        <p:nvSpPr>
          <p:cNvPr id="29" name="Espace réservé du texte 8">
            <a:extLst>
              <a:ext uri="{FF2B5EF4-FFF2-40B4-BE49-F238E27FC236}">
                <a16:creationId xmlns:a16="http://schemas.microsoft.com/office/drawing/2014/main" id="{6741424A-C7B4-43F0-AED7-A7902BB7187D}"/>
              </a:ext>
            </a:extLst>
          </p:cNvPr>
          <p:cNvSpPr txBox="1">
            <a:spLocks/>
          </p:cNvSpPr>
          <p:nvPr/>
        </p:nvSpPr>
        <p:spPr>
          <a:xfrm>
            <a:off x="2652524" y="5057618"/>
            <a:ext cx="2601927" cy="365125"/>
          </a:xfrm>
          <a:prstGeom prst="rect">
            <a:avLst/>
          </a:prstGeom>
        </p:spPr>
        <p:txBody>
          <a:bodyPr/>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fr-FR" sz="1600" i="1"/>
              <a:t>Banque Publique d’Investissement</a:t>
            </a:r>
          </a:p>
          <a:p>
            <a:pPr algn="ctr">
              <a:lnSpc>
                <a:spcPct val="100000"/>
              </a:lnSpc>
              <a:spcBef>
                <a:spcPts val="600"/>
              </a:spcBef>
            </a:pPr>
            <a:r>
              <a:rPr lang="fr-FR" sz="1600"/>
              <a:t> Délégué Innovation Réseau Sud</a:t>
            </a:r>
          </a:p>
        </p:txBody>
      </p:sp>
      <p:sp>
        <p:nvSpPr>
          <p:cNvPr id="30" name="Espace réservé du texte 9">
            <a:extLst>
              <a:ext uri="{FF2B5EF4-FFF2-40B4-BE49-F238E27FC236}">
                <a16:creationId xmlns:a16="http://schemas.microsoft.com/office/drawing/2014/main" id="{75CA411B-8C74-42E6-B318-A5E16B137DAB}"/>
              </a:ext>
            </a:extLst>
          </p:cNvPr>
          <p:cNvSpPr txBox="1">
            <a:spLocks/>
          </p:cNvSpPr>
          <p:nvPr/>
        </p:nvSpPr>
        <p:spPr>
          <a:xfrm>
            <a:off x="4719086" y="4098236"/>
            <a:ext cx="2601927" cy="657525"/>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800" b="1" i="0" kern="1200">
                <a:solidFill>
                  <a:srgbClr val="EFC72C"/>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latin typeface="Poppins"/>
                <a:cs typeface="Poppins"/>
              </a:rPr>
              <a:t>Pierre JOUBERT</a:t>
            </a:r>
          </a:p>
        </p:txBody>
      </p:sp>
      <p:sp>
        <p:nvSpPr>
          <p:cNvPr id="31" name="Espace réservé du texte 10">
            <a:extLst>
              <a:ext uri="{FF2B5EF4-FFF2-40B4-BE49-F238E27FC236}">
                <a16:creationId xmlns:a16="http://schemas.microsoft.com/office/drawing/2014/main" id="{5E3D848C-039F-46AE-B056-5FFAB756126C}"/>
              </a:ext>
            </a:extLst>
          </p:cNvPr>
          <p:cNvSpPr txBox="1">
            <a:spLocks/>
          </p:cNvSpPr>
          <p:nvPr/>
        </p:nvSpPr>
        <p:spPr>
          <a:xfrm>
            <a:off x="4795036" y="5057617"/>
            <a:ext cx="2601927" cy="365125"/>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fr-FR" sz="1600" i="1">
                <a:latin typeface="Poppins"/>
                <a:cs typeface="Poppins"/>
              </a:rPr>
              <a:t>Région Sud Investissement</a:t>
            </a:r>
          </a:p>
          <a:p>
            <a:pPr algn="ctr">
              <a:lnSpc>
                <a:spcPct val="100000"/>
              </a:lnSpc>
              <a:spcBef>
                <a:spcPts val="600"/>
              </a:spcBef>
            </a:pPr>
            <a:r>
              <a:rPr lang="fr-FR" sz="1600">
                <a:latin typeface="Poppins"/>
                <a:cs typeface="Poppins"/>
              </a:rPr>
              <a:t>Directeur Général</a:t>
            </a:r>
            <a:endParaRPr lang="fr-FR" sz="1600"/>
          </a:p>
        </p:txBody>
      </p:sp>
      <p:pic>
        <p:nvPicPr>
          <p:cNvPr id="32" name="Picture Placeholder 4">
            <a:extLst>
              <a:ext uri="{FF2B5EF4-FFF2-40B4-BE49-F238E27FC236}">
                <a16:creationId xmlns:a16="http://schemas.microsoft.com/office/drawing/2014/main" id="{9BC85985-3C13-4CD6-A4E3-DB52888F8CB4}"/>
              </a:ext>
            </a:extLst>
          </p:cNvPr>
          <p:cNvPicPr>
            <a:picLocks/>
          </p:cNvPicPr>
          <p:nvPr/>
        </p:nvPicPr>
        <p:blipFill>
          <a:blip r:embed="rId5"/>
          <a:srcRect/>
          <a:stretch/>
        </p:blipFill>
        <p:spPr>
          <a:xfrm>
            <a:off x="5580324" y="2469076"/>
            <a:ext cx="1252800" cy="1252800"/>
          </a:xfrm>
          <a:prstGeom prst="ellipse">
            <a:avLst/>
          </a:prstGeom>
        </p:spPr>
      </p:pic>
      <p:pic>
        <p:nvPicPr>
          <p:cNvPr id="33" name="Espace réservé pour une image  14">
            <a:extLst>
              <a:ext uri="{FF2B5EF4-FFF2-40B4-BE49-F238E27FC236}">
                <a16:creationId xmlns:a16="http://schemas.microsoft.com/office/drawing/2014/main" id="{F5878361-5EE4-48DA-9DD2-002640BDE2DE}"/>
              </a:ext>
            </a:extLst>
          </p:cNvPr>
          <p:cNvPicPr>
            <a:picLocks/>
          </p:cNvPicPr>
          <p:nvPr/>
        </p:nvPicPr>
        <p:blipFill>
          <a:blip r:embed="rId6"/>
          <a:srcRect l="5861" r="5861"/>
          <a:stretch/>
        </p:blipFill>
        <p:spPr>
          <a:xfrm>
            <a:off x="7673815" y="2469076"/>
            <a:ext cx="1252800" cy="1252800"/>
          </a:xfrm>
          <a:prstGeom prst="ellipse">
            <a:avLst/>
          </a:prstGeom>
        </p:spPr>
      </p:pic>
      <p:sp>
        <p:nvSpPr>
          <p:cNvPr id="34" name="Espace réservé du texte 7">
            <a:extLst>
              <a:ext uri="{FF2B5EF4-FFF2-40B4-BE49-F238E27FC236}">
                <a16:creationId xmlns:a16="http://schemas.microsoft.com/office/drawing/2014/main" id="{37AE1AAA-08F6-413A-B0D5-529B19395228}"/>
              </a:ext>
            </a:extLst>
          </p:cNvPr>
          <p:cNvSpPr txBox="1">
            <a:spLocks/>
          </p:cNvSpPr>
          <p:nvPr/>
        </p:nvSpPr>
        <p:spPr>
          <a:xfrm>
            <a:off x="6937549" y="4089273"/>
            <a:ext cx="2601927" cy="657525"/>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rgbClr val="EFC72C"/>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t>Gérard MARTINEZ</a:t>
            </a:r>
          </a:p>
        </p:txBody>
      </p:sp>
      <p:pic>
        <p:nvPicPr>
          <p:cNvPr id="35" name="Espace réservé pour une image  14">
            <a:extLst>
              <a:ext uri="{FF2B5EF4-FFF2-40B4-BE49-F238E27FC236}">
                <a16:creationId xmlns:a16="http://schemas.microsoft.com/office/drawing/2014/main" id="{0D649E0E-07FF-429E-8993-D1C55AED67D3}"/>
              </a:ext>
            </a:extLst>
          </p:cNvPr>
          <p:cNvPicPr>
            <a:picLocks noChangeAspect="1"/>
          </p:cNvPicPr>
          <p:nvPr/>
        </p:nvPicPr>
        <p:blipFill>
          <a:blip r:embed="rId7"/>
          <a:srcRect/>
          <a:stretch/>
        </p:blipFill>
        <p:spPr>
          <a:xfrm>
            <a:off x="9966201" y="2469076"/>
            <a:ext cx="1252766" cy="1252766"/>
          </a:xfrm>
          <a:prstGeom prst="ellipse">
            <a:avLst/>
          </a:prstGeom>
        </p:spPr>
      </p:pic>
      <p:sp>
        <p:nvSpPr>
          <p:cNvPr id="36" name="Espace réservé du texte 7">
            <a:extLst>
              <a:ext uri="{FF2B5EF4-FFF2-40B4-BE49-F238E27FC236}">
                <a16:creationId xmlns:a16="http://schemas.microsoft.com/office/drawing/2014/main" id="{2E06F899-4A6E-4D52-9C52-19CCF849ABBA}"/>
              </a:ext>
            </a:extLst>
          </p:cNvPr>
          <p:cNvSpPr txBox="1">
            <a:spLocks/>
          </p:cNvSpPr>
          <p:nvPr/>
        </p:nvSpPr>
        <p:spPr>
          <a:xfrm>
            <a:off x="9291621" y="4098237"/>
            <a:ext cx="2601927" cy="657525"/>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rgbClr val="EFC72C"/>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t>Philippe GUENEBAUD</a:t>
            </a:r>
          </a:p>
        </p:txBody>
      </p:sp>
    </p:spTree>
    <p:extLst>
      <p:ext uri="{BB962C8B-B14F-4D97-AF65-F5344CB8AC3E}">
        <p14:creationId xmlns:p14="http://schemas.microsoft.com/office/powerpoint/2010/main" val="441549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CA4BFE-7061-49E2-9C08-9C2386855003}"/>
              </a:ext>
            </a:extLst>
          </p:cNvPr>
          <p:cNvSpPr>
            <a:spLocks noGrp="1"/>
          </p:cNvSpPr>
          <p:nvPr>
            <p:ph type="body" sz="quarter" idx="30"/>
          </p:nvPr>
        </p:nvSpPr>
        <p:spPr/>
        <p:txBody>
          <a:bodyPr lIns="91440" tIns="45720" rIns="91440" bIns="45720" anchor="t">
            <a:noAutofit/>
          </a:bodyPr>
          <a:lstStyle/>
          <a:p>
            <a:r>
              <a:rPr lang="fr-FR">
                <a:latin typeface="Poppins"/>
                <a:cs typeface="Poppins"/>
              </a:rPr>
              <a:t>BREVES</a:t>
            </a:r>
          </a:p>
          <a:p>
            <a:r>
              <a:rPr lang="fr-FR" sz="1800">
                <a:latin typeface="Poppins"/>
                <a:cs typeface="Poppins"/>
              </a:rPr>
              <a:t>#1</a:t>
            </a:r>
            <a:endParaRPr lang="fr-FR">
              <a:latin typeface="Poppins"/>
              <a:cs typeface="Poppins"/>
            </a:endParaRPr>
          </a:p>
        </p:txBody>
      </p:sp>
      <p:pic>
        <p:nvPicPr>
          <p:cNvPr id="13" name="Espace réservé pour une image  12">
            <a:extLst>
              <a:ext uri="{FF2B5EF4-FFF2-40B4-BE49-F238E27FC236}">
                <a16:creationId xmlns:a16="http://schemas.microsoft.com/office/drawing/2014/main" id="{B85BCB97-C717-4793-91DB-6B23B7B16F02}"/>
              </a:ext>
            </a:extLst>
          </p:cNvPr>
          <p:cNvPicPr>
            <a:picLocks noGrp="1"/>
          </p:cNvPicPr>
          <p:nvPr>
            <p:ph type="pic" sz="quarter" idx="31"/>
          </p:nvPr>
        </p:nvPicPr>
        <p:blipFill>
          <a:blip r:embed="rId2"/>
          <a:srcRect/>
          <a:stretch/>
        </p:blipFill>
        <p:spPr>
          <a:xfrm>
            <a:off x="2854851" y="1669196"/>
            <a:ext cx="1962000" cy="1962000"/>
          </a:xfrm>
        </p:spPr>
      </p:pic>
      <p:sp>
        <p:nvSpPr>
          <p:cNvPr id="6" name="Espace réservé du texte 5">
            <a:extLst>
              <a:ext uri="{FF2B5EF4-FFF2-40B4-BE49-F238E27FC236}">
                <a16:creationId xmlns:a16="http://schemas.microsoft.com/office/drawing/2014/main" id="{4BEC6192-289C-45B0-A0F6-1CC0370E8F71}"/>
              </a:ext>
            </a:extLst>
          </p:cNvPr>
          <p:cNvSpPr>
            <a:spLocks noGrp="1"/>
          </p:cNvSpPr>
          <p:nvPr>
            <p:ph type="body" sz="quarter" idx="41"/>
          </p:nvPr>
        </p:nvSpPr>
        <p:spPr>
          <a:xfrm>
            <a:off x="2335882" y="3804557"/>
            <a:ext cx="2601928" cy="1023941"/>
          </a:xfrm>
        </p:spPr>
        <p:txBody>
          <a:bodyPr lIns="91440" tIns="45720" rIns="91440" bIns="45720" anchor="t"/>
          <a:lstStyle/>
          <a:p>
            <a:pPr algn="ctr"/>
            <a:r>
              <a:rPr lang="fr-FR">
                <a:latin typeface="Poppins"/>
                <a:cs typeface="Poppins"/>
              </a:rPr>
              <a:t>Franck ARAUJO</a:t>
            </a:r>
            <a:endParaRPr lang="fr-FR"/>
          </a:p>
        </p:txBody>
      </p:sp>
      <p:sp>
        <p:nvSpPr>
          <p:cNvPr id="7" name="Espace réservé du texte 6">
            <a:extLst>
              <a:ext uri="{FF2B5EF4-FFF2-40B4-BE49-F238E27FC236}">
                <a16:creationId xmlns:a16="http://schemas.microsoft.com/office/drawing/2014/main" id="{B0596A49-F78F-449E-97C5-77503BF1F08E}"/>
              </a:ext>
            </a:extLst>
          </p:cNvPr>
          <p:cNvSpPr>
            <a:spLocks noGrp="1"/>
          </p:cNvSpPr>
          <p:nvPr>
            <p:ph type="body" sz="quarter" idx="42"/>
          </p:nvPr>
        </p:nvSpPr>
        <p:spPr>
          <a:xfrm>
            <a:off x="2335882" y="5001859"/>
            <a:ext cx="2601927" cy="365125"/>
          </a:xfrm>
        </p:spPr>
        <p:txBody>
          <a:bodyPr lIns="91440" tIns="45720" rIns="91440" bIns="45720" anchor="t"/>
          <a:lstStyle/>
          <a:p>
            <a:pPr algn="ctr"/>
            <a:r>
              <a:rPr lang="fr-FR" sz="1600" i="1">
                <a:latin typeface="Poppins"/>
                <a:cs typeface="Poppins"/>
              </a:rPr>
              <a:t>Accélérateur M</a:t>
            </a:r>
            <a:endParaRPr lang="fr-FR"/>
          </a:p>
          <a:p>
            <a:pPr algn="ctr"/>
            <a:r>
              <a:rPr lang="fr-FR" sz="1600" b="0">
                <a:latin typeface="Poppins"/>
                <a:cs typeface="Poppins"/>
              </a:rPr>
              <a:t>–</a:t>
            </a:r>
            <a:endParaRPr lang="fr-FR"/>
          </a:p>
          <a:p>
            <a:pPr algn="ctr"/>
            <a:r>
              <a:rPr lang="fr-FR" sz="1600">
                <a:latin typeface="Poppins"/>
                <a:cs typeface="Poppins"/>
              </a:rPr>
              <a:t>Directeur</a:t>
            </a:r>
          </a:p>
        </p:txBody>
      </p:sp>
      <p:sp>
        <p:nvSpPr>
          <p:cNvPr id="10" name="Espace réservé du texte 9">
            <a:extLst>
              <a:ext uri="{FF2B5EF4-FFF2-40B4-BE49-F238E27FC236}">
                <a16:creationId xmlns:a16="http://schemas.microsoft.com/office/drawing/2014/main" id="{25454288-AC8A-45B4-86CB-A99602C9BC92}"/>
              </a:ext>
            </a:extLst>
          </p:cNvPr>
          <p:cNvSpPr>
            <a:spLocks noGrp="1"/>
          </p:cNvSpPr>
          <p:nvPr>
            <p:ph type="body" sz="quarter" idx="45"/>
          </p:nvPr>
        </p:nvSpPr>
        <p:spPr>
          <a:xfrm>
            <a:off x="6881529" y="3804557"/>
            <a:ext cx="2601927" cy="657525"/>
          </a:xfrm>
        </p:spPr>
        <p:txBody>
          <a:bodyPr lIns="91440" tIns="45720" rIns="91440" bIns="45720" anchor="t"/>
          <a:lstStyle/>
          <a:p>
            <a:pPr algn="ctr"/>
            <a:r>
              <a:rPr lang="fr-FR">
                <a:latin typeface="Poppins"/>
                <a:cs typeface="Poppins"/>
              </a:rPr>
              <a:t>Fabrice MARTINEZ</a:t>
            </a:r>
          </a:p>
        </p:txBody>
      </p:sp>
      <p:sp>
        <p:nvSpPr>
          <p:cNvPr id="11" name="Espace réservé du texte 10">
            <a:extLst>
              <a:ext uri="{FF2B5EF4-FFF2-40B4-BE49-F238E27FC236}">
                <a16:creationId xmlns:a16="http://schemas.microsoft.com/office/drawing/2014/main" id="{082EFB06-1B6E-4A33-825E-2A6B2588E238}"/>
              </a:ext>
            </a:extLst>
          </p:cNvPr>
          <p:cNvSpPr>
            <a:spLocks noGrp="1"/>
          </p:cNvSpPr>
          <p:nvPr>
            <p:ph type="body" sz="quarter" idx="46"/>
          </p:nvPr>
        </p:nvSpPr>
        <p:spPr>
          <a:xfrm>
            <a:off x="6881529" y="5001859"/>
            <a:ext cx="2601927" cy="365125"/>
          </a:xfrm>
        </p:spPr>
        <p:txBody>
          <a:bodyPr lIns="91440" tIns="45720" rIns="91440" bIns="45720" anchor="t"/>
          <a:lstStyle/>
          <a:p>
            <a:pPr algn="ctr"/>
            <a:r>
              <a:rPr lang="fr-FR" sz="1600" i="1">
                <a:latin typeface="Poppins"/>
                <a:cs typeface="Poppins"/>
              </a:rPr>
              <a:t>Impulse</a:t>
            </a:r>
            <a:endParaRPr lang="fr-FR" sz="1600" i="1"/>
          </a:p>
          <a:p>
            <a:pPr algn="ctr"/>
            <a:r>
              <a:rPr lang="fr-FR" sz="1600">
                <a:latin typeface="Poppins"/>
                <a:cs typeface="Poppins"/>
              </a:rPr>
              <a:t>–</a:t>
            </a:r>
            <a:endParaRPr lang="fr-FR" sz="1600"/>
          </a:p>
          <a:p>
            <a:pPr algn="ctr"/>
            <a:r>
              <a:rPr lang="fr-FR" sz="1600">
                <a:latin typeface="Poppins"/>
                <a:cs typeface="Poppins"/>
              </a:rPr>
              <a:t>Chargé d’affaires</a:t>
            </a:r>
            <a:endParaRPr lang="fr-FR" sz="1600"/>
          </a:p>
        </p:txBody>
      </p:sp>
      <p:pic>
        <p:nvPicPr>
          <p:cNvPr id="5" name="Picture Placeholder 4">
            <a:extLst>
              <a:ext uri="{FF2B5EF4-FFF2-40B4-BE49-F238E27FC236}">
                <a16:creationId xmlns:a16="http://schemas.microsoft.com/office/drawing/2014/main" id="{1D23EDC4-A610-14DF-4568-09F9E0BE0089}"/>
              </a:ext>
            </a:extLst>
          </p:cNvPr>
          <p:cNvPicPr>
            <a:picLocks noGrp="1" noChangeAspect="1"/>
          </p:cNvPicPr>
          <p:nvPr>
            <p:ph type="pic" sz="quarter" idx="38"/>
          </p:nvPr>
        </p:nvPicPr>
        <p:blipFill>
          <a:blip r:embed="rId3"/>
          <a:srcRect/>
          <a:stretch/>
        </p:blipFill>
        <p:spPr>
          <a:xfrm>
            <a:off x="7201378" y="1669196"/>
            <a:ext cx="1962228" cy="1962228"/>
          </a:xfrm>
        </p:spPr>
      </p:pic>
    </p:spTree>
    <p:extLst>
      <p:ext uri="{BB962C8B-B14F-4D97-AF65-F5344CB8AC3E}">
        <p14:creationId xmlns:p14="http://schemas.microsoft.com/office/powerpoint/2010/main" val="312226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727" y="1066558"/>
            <a:ext cx="7924800" cy="2534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45222" y="992667"/>
            <a:ext cx="8284396" cy="2862322"/>
          </a:xfrm>
          <a:prstGeom prst="rect">
            <a:avLst/>
          </a:prstGeom>
          <a:noFill/>
        </p:spPr>
        <p:txBody>
          <a:bodyPr wrap="square" rtlCol="0">
            <a:spAutoFit/>
          </a:bodyPr>
          <a:lstStyle/>
          <a:p>
            <a:r>
              <a:rPr lang="fr-FR" sz="6000" b="1">
                <a:solidFill>
                  <a:schemeClr val="bg1"/>
                </a:solidFill>
              </a:rPr>
              <a:t>Le défi de l’innovation pour l’Europe : quelle souveraineté ?</a:t>
            </a:r>
            <a:endParaRPr lang="en-IE" sz="2000" b="1">
              <a:solidFill>
                <a:schemeClr val="accent2"/>
              </a:solidFill>
            </a:endParaRPr>
          </a:p>
        </p:txBody>
      </p:sp>
    </p:spTree>
    <p:extLst>
      <p:ext uri="{BB962C8B-B14F-4D97-AF65-F5344CB8AC3E}">
        <p14:creationId xmlns:p14="http://schemas.microsoft.com/office/powerpoint/2010/main" val="294862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BDC1-AAAB-B3E6-E695-685F175E28B4}"/>
            </a:ext>
          </a:extLst>
        </p:cNvPr>
        <p:cNvGrpSpPr/>
        <p:nvPr/>
      </p:nvGrpSpPr>
      <p:grpSpPr>
        <a:xfrm>
          <a:off x="0" y="0"/>
          <a:ext cx="0" cy="0"/>
          <a:chOff x="0" y="0"/>
          <a:chExt cx="0" cy="0"/>
        </a:xfrm>
      </p:grpSpPr>
      <p:pic>
        <p:nvPicPr>
          <p:cNvPr id="3" name="Espace réservé pour une image  2"/>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t="10222" b="10222"/>
          <a:stretch>
            <a:fillRect/>
          </a:stretch>
        </p:blipFill>
        <p:spPr/>
      </p:pic>
      <p:sp>
        <p:nvSpPr>
          <p:cNvPr id="7" name="Espace réservé de la date 6">
            <a:extLst>
              <a:ext uri="{FF2B5EF4-FFF2-40B4-BE49-F238E27FC236}">
                <a16:creationId xmlns:a16="http://schemas.microsoft.com/office/drawing/2014/main" id="{DB42F4F0-08A8-519E-CA32-2EDEA258EE15}"/>
              </a:ext>
            </a:extLst>
          </p:cNvPr>
          <p:cNvSpPr>
            <a:spLocks noGrp="1"/>
          </p:cNvSpPr>
          <p:nvPr>
            <p:ph type="dt" sz="half" idx="2"/>
          </p:nvPr>
        </p:nvSpPr>
        <p:spPr/>
        <p:txBody>
          <a:bodyPr/>
          <a:lstStyle/>
          <a:p>
            <a:fld id="{C3F7AEA7-927C-3A44-8255-E235BB05B5F5}" type="datetime1">
              <a:rPr lang="fr-FR" smtClean="0"/>
              <a:pPr/>
              <a:t>17/02/2026</a:t>
            </a:fld>
            <a:endParaRPr lang="fr-FR"/>
          </a:p>
        </p:txBody>
      </p:sp>
      <p:sp>
        <p:nvSpPr>
          <p:cNvPr id="8" name="Espace réservé du numéro de diapositive 7">
            <a:extLst>
              <a:ext uri="{FF2B5EF4-FFF2-40B4-BE49-F238E27FC236}">
                <a16:creationId xmlns:a16="http://schemas.microsoft.com/office/drawing/2014/main" id="{117C129E-31F4-0F21-DDFA-CAF27C07F421}"/>
              </a:ext>
            </a:extLst>
          </p:cNvPr>
          <p:cNvSpPr>
            <a:spLocks noGrp="1"/>
          </p:cNvSpPr>
          <p:nvPr>
            <p:ph type="sldNum" sz="quarter" idx="29"/>
          </p:nvPr>
        </p:nvSpPr>
        <p:spPr/>
        <p:txBody>
          <a:bodyPr/>
          <a:lstStyle/>
          <a:p>
            <a:fld id="{52D2E2B4-40A2-954D-BBCC-ABFE8C38BCC8}" type="slidenum">
              <a:rPr lang="fr-FR" smtClean="0"/>
              <a:pPr/>
              <a:t>60</a:t>
            </a:fld>
            <a:endParaRPr lang="fr-FR"/>
          </a:p>
        </p:txBody>
      </p:sp>
      <p:sp>
        <p:nvSpPr>
          <p:cNvPr id="10" name="AutoShape 2" descr="https://frc-powerpoint.officeapps.live.com/pods/GetClipboardImage.ashx?Id=5e44230e-dff9-4cd3-8fef-affec3fa3f49&amp;DC=GFR1&amp;pkey=39eb7095-1549-46a5-b4c9-b652684fd93e&amp;wdwaccluster=GFR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2" name="Image 21">
            <a:extLst>
              <a:ext uri="{FF2B5EF4-FFF2-40B4-BE49-F238E27FC236}">
                <a16:creationId xmlns:a16="http://schemas.microsoft.com/office/drawing/2014/main" id="{68EE47ED-302E-493B-98BD-F1CF11A63D1A}"/>
              </a:ext>
            </a:extLst>
          </p:cNvPr>
          <p:cNvPicPr>
            <a:picLocks noChangeAspect="1"/>
          </p:cNvPicPr>
          <p:nvPr/>
        </p:nvPicPr>
        <p:blipFill>
          <a:blip r:embed="rId3"/>
          <a:stretch>
            <a:fillRect/>
          </a:stretch>
        </p:blipFill>
        <p:spPr>
          <a:xfrm>
            <a:off x="-30427" y="17029"/>
            <a:ext cx="12222427" cy="6840971"/>
          </a:xfrm>
          <a:prstGeom prst="rect">
            <a:avLst/>
          </a:prstGeom>
        </p:spPr>
      </p:pic>
    </p:spTree>
    <p:extLst>
      <p:ext uri="{BB962C8B-B14F-4D97-AF65-F5344CB8AC3E}">
        <p14:creationId xmlns:p14="http://schemas.microsoft.com/office/powerpoint/2010/main" val="1871291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959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7">
            <a:extLst>
              <a:ext uri="{FF2B5EF4-FFF2-40B4-BE49-F238E27FC236}">
                <a16:creationId xmlns:a16="http://schemas.microsoft.com/office/drawing/2014/main" id="{7346DCBD-906D-4AD5-A522-FFDA8D286193}"/>
              </a:ext>
            </a:extLst>
          </p:cNvPr>
          <p:cNvSpPr>
            <a:spLocks noChangeArrowheads="1"/>
          </p:cNvSpPr>
          <p:nvPr/>
        </p:nvSpPr>
        <p:spPr bwMode="auto">
          <a:xfrm>
            <a:off x="1524001" y="0"/>
            <a:ext cx="6156325"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pic>
        <p:nvPicPr>
          <p:cNvPr id="3075" name="Picture 5" descr="coin_bas">
            <a:extLst>
              <a:ext uri="{FF2B5EF4-FFF2-40B4-BE49-F238E27FC236}">
                <a16:creationId xmlns:a16="http://schemas.microsoft.com/office/drawing/2014/main" id="{60EBC9C9-09AD-4B1E-A393-7DF97D5F8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4510089"/>
            <a:ext cx="5032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12">
            <a:extLst>
              <a:ext uri="{FF2B5EF4-FFF2-40B4-BE49-F238E27FC236}">
                <a16:creationId xmlns:a16="http://schemas.microsoft.com/office/drawing/2014/main" id="{D4F240EE-D1B4-4A30-BE7E-2C4B41A8C5AB}"/>
              </a:ext>
            </a:extLst>
          </p:cNvPr>
          <p:cNvSpPr>
            <a:spLocks noChangeArrowheads="1"/>
          </p:cNvSpPr>
          <p:nvPr/>
        </p:nvSpPr>
        <p:spPr bwMode="auto">
          <a:xfrm>
            <a:off x="7680326" y="0"/>
            <a:ext cx="2987675" cy="6858000"/>
          </a:xfrm>
          <a:prstGeom prst="rect">
            <a:avLst/>
          </a:prstGeom>
          <a:solidFill>
            <a:srgbClr val="375A9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pic>
        <p:nvPicPr>
          <p:cNvPr id="3077" name="Picture 8" descr="radar">
            <a:extLst>
              <a:ext uri="{FF2B5EF4-FFF2-40B4-BE49-F238E27FC236}">
                <a16:creationId xmlns:a16="http://schemas.microsoft.com/office/drawing/2014/main" id="{92539702-0E84-47B3-ACF4-816A0090A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825" y="5300664"/>
            <a:ext cx="13604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9" descr="squline">
            <a:extLst>
              <a:ext uri="{FF2B5EF4-FFF2-40B4-BE49-F238E27FC236}">
                <a16:creationId xmlns:a16="http://schemas.microsoft.com/office/drawing/2014/main" id="{21F01144-85D0-4A0E-9939-AA60CB477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914" y="115889"/>
            <a:ext cx="6508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adn">
            <a:extLst>
              <a:ext uri="{FF2B5EF4-FFF2-40B4-BE49-F238E27FC236}">
                <a16:creationId xmlns:a16="http://schemas.microsoft.com/office/drawing/2014/main" id="{15A95BF4-76F6-4448-96A8-1D347145D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0"/>
            <a:ext cx="4856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16">
            <a:extLst>
              <a:ext uri="{FF2B5EF4-FFF2-40B4-BE49-F238E27FC236}">
                <a16:creationId xmlns:a16="http://schemas.microsoft.com/office/drawing/2014/main" id="{F06E9100-DFEF-4898-81C2-4359DAD6EEAE}"/>
              </a:ext>
            </a:extLst>
          </p:cNvPr>
          <p:cNvSpPr txBox="1">
            <a:spLocks noChangeArrowheads="1"/>
          </p:cNvSpPr>
          <p:nvPr/>
        </p:nvSpPr>
        <p:spPr bwMode="auto">
          <a:xfrm>
            <a:off x="7967663" y="568325"/>
            <a:ext cx="25209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a:solidFill>
                  <a:schemeClr val="bg1"/>
                </a:solidFill>
              </a:rPr>
              <a:t>Economie de la connaissance et de la culture scientifique </a:t>
            </a:r>
          </a:p>
        </p:txBody>
      </p:sp>
      <p:sp>
        <p:nvSpPr>
          <p:cNvPr id="3081" name="Line 17">
            <a:extLst>
              <a:ext uri="{FF2B5EF4-FFF2-40B4-BE49-F238E27FC236}">
                <a16:creationId xmlns:a16="http://schemas.microsoft.com/office/drawing/2014/main" id="{CD5BBAC9-8A74-4E75-A7E5-492FC31DA4B8}"/>
              </a:ext>
            </a:extLst>
          </p:cNvPr>
          <p:cNvSpPr>
            <a:spLocks noChangeShapeType="1"/>
          </p:cNvSpPr>
          <p:nvPr/>
        </p:nvSpPr>
        <p:spPr bwMode="auto">
          <a:xfrm flipH="1">
            <a:off x="8040689" y="1628775"/>
            <a:ext cx="237648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3082" name="Picture 7" descr="logo_impulse">
            <a:extLst>
              <a:ext uri="{FF2B5EF4-FFF2-40B4-BE49-F238E27FC236}">
                <a16:creationId xmlns:a16="http://schemas.microsoft.com/office/drawing/2014/main" id="{F3E50EEB-7C53-4386-A0A2-0DC0AEC8F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188913"/>
            <a:ext cx="453548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7">
            <a:extLst>
              <a:ext uri="{FF2B5EF4-FFF2-40B4-BE49-F238E27FC236}">
                <a16:creationId xmlns:a16="http://schemas.microsoft.com/office/drawing/2014/main" id="{A6DEB699-C486-4174-B11E-BD7A4124B2B0}"/>
              </a:ext>
            </a:extLst>
          </p:cNvPr>
          <p:cNvSpPr>
            <a:spLocks noChangeArrowheads="1"/>
          </p:cNvSpPr>
          <p:nvPr/>
        </p:nvSpPr>
        <p:spPr bwMode="auto">
          <a:xfrm>
            <a:off x="1774826" y="1557339"/>
            <a:ext cx="583247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marL="0" lvl="1">
              <a:lnSpc>
                <a:spcPct val="80000"/>
              </a:lnSpc>
              <a:spcBef>
                <a:spcPts val="450"/>
              </a:spcBef>
            </a:pPr>
            <a:r>
              <a:rPr lang="fr-FR" altLang="fr-FR" sz="2800" i="1">
                <a:solidFill>
                  <a:schemeClr val="tx2"/>
                </a:solidFill>
                <a:latin typeface="Calibri" panose="020F0502020204030204" pitchFamily="34" charset="0"/>
              </a:rPr>
              <a:t> « De l’idée au projet … </a:t>
            </a:r>
          </a:p>
          <a:p>
            <a:pPr algn="ctr" eaLnBrk="1" hangingPunct="1">
              <a:spcBef>
                <a:spcPct val="20000"/>
              </a:spcBef>
            </a:pPr>
            <a:endParaRPr lang="fr-FR" altLang="fr-FR" sz="1200" b="1">
              <a:solidFill>
                <a:schemeClr val="tx2"/>
              </a:solidFill>
            </a:endParaRPr>
          </a:p>
          <a:p>
            <a:pPr algn="ctr" eaLnBrk="1" hangingPunct="1">
              <a:spcBef>
                <a:spcPct val="20000"/>
              </a:spcBef>
            </a:pPr>
            <a:endParaRPr lang="fr-FR" altLang="fr-FR" sz="1200" b="1">
              <a:solidFill>
                <a:schemeClr val="tx2"/>
              </a:solidFill>
            </a:endParaRPr>
          </a:p>
          <a:p>
            <a:pPr algn="ctr" eaLnBrk="1" hangingPunct="1">
              <a:spcBef>
                <a:spcPct val="20000"/>
              </a:spcBef>
            </a:pPr>
            <a:endParaRPr lang="fr-FR" altLang="fr-FR" sz="1200" b="1">
              <a:solidFill>
                <a:schemeClr val="tx2"/>
              </a:solidFill>
            </a:endParaRPr>
          </a:p>
          <a:p>
            <a:pPr algn="ctr" eaLnBrk="1" hangingPunct="1">
              <a:spcBef>
                <a:spcPct val="20000"/>
              </a:spcBef>
            </a:pPr>
            <a:endParaRPr lang="fr-FR" altLang="fr-FR" sz="1200" b="1">
              <a:solidFill>
                <a:schemeClr val="tx2"/>
              </a:solidFill>
            </a:endParaRPr>
          </a:p>
          <a:p>
            <a:pPr algn="ctr" eaLnBrk="1" hangingPunct="1">
              <a:spcBef>
                <a:spcPct val="20000"/>
              </a:spcBef>
            </a:pPr>
            <a:endParaRPr lang="fr-FR" altLang="fr-FR" sz="1200" b="1">
              <a:solidFill>
                <a:schemeClr val="tx2"/>
              </a:solidFill>
            </a:endParaRPr>
          </a:p>
          <a:p>
            <a:pPr algn="ctr" eaLnBrk="1" hangingPunct="1">
              <a:spcBef>
                <a:spcPct val="20000"/>
              </a:spcBef>
            </a:pPr>
            <a:r>
              <a:rPr lang="fr-FR" altLang="fr-FR" b="1">
                <a:solidFill>
                  <a:schemeClr val="tx2"/>
                </a:solidFill>
                <a:latin typeface="Calibri" panose="020F0502020204030204" pitchFamily="34" charset="0"/>
              </a:rPr>
              <a:t>Accompagner</a:t>
            </a:r>
            <a:r>
              <a:rPr lang="fr-FR" altLang="fr-FR">
                <a:solidFill>
                  <a:schemeClr val="tx2"/>
                </a:solidFill>
                <a:latin typeface="Calibri" panose="020F0502020204030204" pitchFamily="34" charset="0"/>
              </a:rPr>
              <a:t>, </a:t>
            </a:r>
            <a:r>
              <a:rPr lang="fr-FR" altLang="fr-FR" b="1">
                <a:solidFill>
                  <a:schemeClr val="tx2"/>
                </a:solidFill>
                <a:latin typeface="Calibri" panose="020F0502020204030204" pitchFamily="34" charset="0"/>
              </a:rPr>
              <a:t>financer</a:t>
            </a:r>
            <a:r>
              <a:rPr lang="fr-FR" altLang="fr-FR">
                <a:solidFill>
                  <a:schemeClr val="tx2"/>
                </a:solidFill>
                <a:latin typeface="Calibri" panose="020F0502020204030204" pitchFamily="34" charset="0"/>
              </a:rPr>
              <a:t> et </a:t>
            </a:r>
            <a:r>
              <a:rPr lang="fr-FR" altLang="fr-FR" b="1">
                <a:solidFill>
                  <a:schemeClr val="tx2"/>
                </a:solidFill>
                <a:latin typeface="Calibri" panose="020F0502020204030204" pitchFamily="34" charset="0"/>
              </a:rPr>
              <a:t>promouvoir</a:t>
            </a:r>
            <a:r>
              <a:rPr lang="fr-FR" altLang="fr-FR">
                <a:solidFill>
                  <a:schemeClr val="tx2"/>
                </a:solidFill>
                <a:latin typeface="Calibri" panose="020F0502020204030204" pitchFamily="34" charset="0"/>
              </a:rPr>
              <a:t> les projets de </a:t>
            </a:r>
          </a:p>
          <a:p>
            <a:pPr algn="ctr" eaLnBrk="1" hangingPunct="1">
              <a:spcBef>
                <a:spcPct val="20000"/>
              </a:spcBef>
            </a:pPr>
            <a:r>
              <a:rPr lang="fr-FR" altLang="fr-FR" b="1">
                <a:latin typeface="Calibri" panose="020F0502020204030204" pitchFamily="34" charset="0"/>
              </a:rPr>
              <a:t>création d’entreprises innovantes</a:t>
            </a:r>
            <a:r>
              <a:rPr lang="fr-FR" altLang="fr-FR" b="1">
                <a:solidFill>
                  <a:schemeClr val="hlink"/>
                </a:solidFill>
                <a:latin typeface="Calibri" panose="020F0502020204030204" pitchFamily="34" charset="0"/>
              </a:rPr>
              <a:t> </a:t>
            </a:r>
            <a:r>
              <a:rPr lang="fr-FR" altLang="fr-FR">
                <a:solidFill>
                  <a:schemeClr val="tx2"/>
                </a:solidFill>
                <a:latin typeface="Calibri" panose="020F0502020204030204" pitchFamily="34" charset="0"/>
              </a:rPr>
              <a:t>valorisant la recherche publique</a:t>
            </a:r>
            <a:endParaRPr lang="en-GB" altLang="fr-FR">
              <a:solidFill>
                <a:schemeClr val="tx2"/>
              </a:solidFill>
              <a:latin typeface="Calibri" panose="020F0502020204030204" pitchFamily="34" charset="0"/>
            </a:endParaRPr>
          </a:p>
          <a:p>
            <a:pPr marL="0" lvl="1" algn="ctr">
              <a:lnSpc>
                <a:spcPct val="80000"/>
              </a:lnSpc>
              <a:spcBef>
                <a:spcPts val="450"/>
              </a:spcBef>
            </a:pPr>
            <a:endParaRPr lang="fr-FR" altLang="fr-FR" sz="1200" i="1">
              <a:solidFill>
                <a:schemeClr val="tx2"/>
              </a:solidFill>
              <a:latin typeface="Calibri" panose="020F0502020204030204" pitchFamily="34" charset="0"/>
            </a:endParaRPr>
          </a:p>
          <a:p>
            <a:pPr algn="ctr" eaLnBrk="1" hangingPunct="1"/>
            <a:r>
              <a:rPr lang="fr-FR" altLang="fr-FR" sz="1600" b="1" i="1">
                <a:solidFill>
                  <a:schemeClr val="bg2"/>
                </a:solidFill>
                <a:latin typeface="Calibri" panose="020F0502020204030204" pitchFamily="34" charset="0"/>
              </a:rPr>
              <a:t>				Club de l’Innovation Provence </a:t>
            </a:r>
          </a:p>
          <a:p>
            <a:pPr algn="ctr" eaLnBrk="1" hangingPunct="1"/>
            <a:endParaRPr lang="fr-FR" altLang="fr-FR" sz="1600" b="1" i="1">
              <a:latin typeface="Calibri" panose="020F0502020204030204" pitchFamily="34" charset="0"/>
            </a:endParaRPr>
          </a:p>
          <a:p>
            <a:pPr algn="ctr" eaLnBrk="1" hangingPunct="1"/>
            <a:r>
              <a:rPr lang="fr-FR" altLang="fr-FR" sz="1600" b="1" i="1">
                <a:latin typeface="Calibri" panose="020F0502020204030204" pitchFamily="34" charset="0"/>
              </a:rPr>
              <a:t>Le mardi 10 février 2026</a:t>
            </a:r>
          </a:p>
          <a:p>
            <a:pPr marL="0" lvl="1">
              <a:lnSpc>
                <a:spcPct val="80000"/>
              </a:lnSpc>
              <a:spcBef>
                <a:spcPts val="450"/>
              </a:spcBef>
            </a:pPr>
            <a:endParaRPr lang="fr-FR" altLang="fr-FR" sz="1200" i="1">
              <a:solidFill>
                <a:schemeClr val="tx2"/>
              </a:solidFill>
              <a:latin typeface="Calibri" panose="020F0502020204030204" pitchFamily="34" charset="0"/>
            </a:endParaRPr>
          </a:p>
          <a:p>
            <a:pPr algn="r" eaLnBrk="1" hangingPunct="1">
              <a:spcBef>
                <a:spcPct val="20000"/>
              </a:spcBef>
            </a:pPr>
            <a:r>
              <a:rPr lang="fr-FR" altLang="fr-FR" sz="2800" i="1">
                <a:solidFill>
                  <a:schemeClr val="tx2"/>
                </a:solidFill>
                <a:latin typeface="Calibri" panose="020F0502020204030204" pitchFamily="34" charset="0"/>
              </a:rPr>
              <a:t>			du projet à l’entreprise »</a:t>
            </a:r>
            <a:r>
              <a:rPr lang="fr-FR" altLang="fr-FR" sz="2800" b="1">
                <a:solidFill>
                  <a:schemeClr val="tx2"/>
                </a:solidFill>
                <a:latin typeface="Calibri" panose="020F0502020204030204" pitchFamily="34" charset="0"/>
              </a:rPr>
              <a:t>  </a:t>
            </a:r>
            <a:endParaRPr lang="en-GB" altLang="fr-FR" sz="2800" b="1">
              <a:solidFill>
                <a:schemeClr val="tx2"/>
              </a:solidFill>
              <a:latin typeface="Calibri" panose="020F0502020204030204" pitchFamily="34" charset="0"/>
            </a:endParaRPr>
          </a:p>
        </p:txBody>
      </p:sp>
      <p:pic>
        <p:nvPicPr>
          <p:cNvPr id="3084" name="Picture 6" descr="coin_haut">
            <a:extLst>
              <a:ext uri="{FF2B5EF4-FFF2-40B4-BE49-F238E27FC236}">
                <a16:creationId xmlns:a16="http://schemas.microsoft.com/office/drawing/2014/main" id="{20278D2D-8FB3-427A-B2EF-4D34129282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25" y="2492375"/>
            <a:ext cx="5032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9">
            <a:extLst>
              <a:ext uri="{FF2B5EF4-FFF2-40B4-BE49-F238E27FC236}">
                <a16:creationId xmlns:a16="http://schemas.microsoft.com/office/drawing/2014/main" id="{BCAA0D0E-43CA-407A-9BE7-809CCA575910}"/>
              </a:ext>
            </a:extLst>
          </p:cNvPr>
          <p:cNvSpPr txBox="1">
            <a:spLocks noChangeArrowheads="1"/>
          </p:cNvSpPr>
          <p:nvPr/>
        </p:nvSpPr>
        <p:spPr bwMode="auto">
          <a:xfrm>
            <a:off x="7923214" y="1773238"/>
            <a:ext cx="26368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a:solidFill>
                  <a:schemeClr val="bg1"/>
                </a:solidFill>
              </a:rPr>
              <a:t>L’incubateur, accélérateur d’innovation, de croissance et d’emplois</a:t>
            </a:r>
          </a:p>
        </p:txBody>
      </p:sp>
      <p:sp>
        <p:nvSpPr>
          <p:cNvPr id="3086" name="Text Box 20">
            <a:extLst>
              <a:ext uri="{FF2B5EF4-FFF2-40B4-BE49-F238E27FC236}">
                <a16:creationId xmlns:a16="http://schemas.microsoft.com/office/drawing/2014/main" id="{D0625D85-9244-485B-B54A-0AD27B91F1CC}"/>
              </a:ext>
            </a:extLst>
          </p:cNvPr>
          <p:cNvSpPr txBox="1">
            <a:spLocks noChangeArrowheads="1"/>
          </p:cNvSpPr>
          <p:nvPr/>
        </p:nvSpPr>
        <p:spPr bwMode="auto">
          <a:xfrm>
            <a:off x="8256589" y="3692526"/>
            <a:ext cx="21605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100">
                <a:solidFill>
                  <a:schemeClr val="bg1"/>
                </a:solidFill>
              </a:rPr>
              <a:t>Accompagnement et financement d’entreprises</a:t>
            </a:r>
          </a:p>
        </p:txBody>
      </p:sp>
      <p:sp>
        <p:nvSpPr>
          <p:cNvPr id="3087" name="Text Box 21">
            <a:extLst>
              <a:ext uri="{FF2B5EF4-FFF2-40B4-BE49-F238E27FC236}">
                <a16:creationId xmlns:a16="http://schemas.microsoft.com/office/drawing/2014/main" id="{FF90EE01-5D0C-4526-889D-74DC16796750}"/>
              </a:ext>
            </a:extLst>
          </p:cNvPr>
          <p:cNvSpPr txBox="1">
            <a:spLocks noChangeArrowheads="1"/>
          </p:cNvSpPr>
          <p:nvPr/>
        </p:nvSpPr>
        <p:spPr bwMode="auto">
          <a:xfrm>
            <a:off x="8256588" y="4340226"/>
            <a:ext cx="21955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100">
                <a:solidFill>
                  <a:schemeClr val="bg1"/>
                </a:solidFill>
              </a:rPr>
              <a:t>Création et développement de start-up DeepTech</a:t>
            </a:r>
          </a:p>
        </p:txBody>
      </p:sp>
      <p:sp>
        <p:nvSpPr>
          <p:cNvPr id="3088" name="Text Box 22">
            <a:extLst>
              <a:ext uri="{FF2B5EF4-FFF2-40B4-BE49-F238E27FC236}">
                <a16:creationId xmlns:a16="http://schemas.microsoft.com/office/drawing/2014/main" id="{E9461596-C4A6-4548-A4AC-BF7C5C80059A}"/>
              </a:ext>
            </a:extLst>
          </p:cNvPr>
          <p:cNvSpPr txBox="1">
            <a:spLocks noChangeArrowheads="1"/>
          </p:cNvSpPr>
          <p:nvPr/>
        </p:nvSpPr>
        <p:spPr bwMode="auto">
          <a:xfrm>
            <a:off x="7967664" y="3163888"/>
            <a:ext cx="25923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100">
                <a:solidFill>
                  <a:schemeClr val="bg1"/>
                </a:solidFill>
              </a:rPr>
              <a:t>Moteur de transfert de technologie issu de la recherche académique </a:t>
            </a:r>
          </a:p>
        </p:txBody>
      </p:sp>
      <p:sp>
        <p:nvSpPr>
          <p:cNvPr id="3089" name="Line 23">
            <a:extLst>
              <a:ext uri="{FF2B5EF4-FFF2-40B4-BE49-F238E27FC236}">
                <a16:creationId xmlns:a16="http://schemas.microsoft.com/office/drawing/2014/main" id="{14D47AC3-AC4A-4D90-9428-26A657C0825A}"/>
              </a:ext>
            </a:extLst>
          </p:cNvPr>
          <p:cNvSpPr>
            <a:spLocks noChangeShapeType="1"/>
          </p:cNvSpPr>
          <p:nvPr/>
        </p:nvSpPr>
        <p:spPr bwMode="auto">
          <a:xfrm flipH="1">
            <a:off x="8040689" y="2708275"/>
            <a:ext cx="237648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3090" name="Picture 14" descr="Afaq_9001">
            <a:extLst>
              <a:ext uri="{FF2B5EF4-FFF2-40B4-BE49-F238E27FC236}">
                <a16:creationId xmlns:a16="http://schemas.microsoft.com/office/drawing/2014/main" id="{800F6AC2-67CF-45BF-AA0C-CF298E1DE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7213" y="401639"/>
            <a:ext cx="4572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Text Box 26">
            <a:extLst>
              <a:ext uri="{FF2B5EF4-FFF2-40B4-BE49-F238E27FC236}">
                <a16:creationId xmlns:a16="http://schemas.microsoft.com/office/drawing/2014/main" id="{680B39E5-2858-41BE-8A55-1F29198573DB}"/>
              </a:ext>
            </a:extLst>
          </p:cNvPr>
          <p:cNvSpPr txBox="1">
            <a:spLocks noChangeArrowheads="1"/>
          </p:cNvSpPr>
          <p:nvPr/>
        </p:nvSpPr>
        <p:spPr bwMode="auto">
          <a:xfrm>
            <a:off x="8256589" y="4868864"/>
            <a:ext cx="21605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100">
                <a:solidFill>
                  <a:schemeClr val="bg1"/>
                </a:solidFill>
              </a:rPr>
              <a:t>Attractivité et valorisation des territoires</a:t>
            </a:r>
          </a:p>
        </p:txBody>
      </p:sp>
      <p:pic>
        <p:nvPicPr>
          <p:cNvPr id="3092" name="Picture 82" descr="logo_mrech">
            <a:extLst>
              <a:ext uri="{FF2B5EF4-FFF2-40B4-BE49-F238E27FC236}">
                <a16:creationId xmlns:a16="http://schemas.microsoft.com/office/drawing/2014/main" id="{D1E69F9B-9449-4FA0-95C1-77D2F61DC1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44460" r="62222" b="23703"/>
          <a:stretch>
            <a:fillRect/>
          </a:stretch>
        </p:blipFill>
        <p:spPr bwMode="auto">
          <a:xfrm>
            <a:off x="3467100" y="2460626"/>
            <a:ext cx="6477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30" descr="Résultat de recherche d'images pour &quot;région sud&quot;">
            <a:extLst>
              <a:ext uri="{FF2B5EF4-FFF2-40B4-BE49-F238E27FC236}">
                <a16:creationId xmlns:a16="http://schemas.microsoft.com/office/drawing/2014/main" id="{49AFB72F-3ECE-4E7F-ABDC-7D32BA1FE6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4313" y="2354263"/>
            <a:ext cx="1046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Image 2">
            <a:extLst>
              <a:ext uri="{FF2B5EF4-FFF2-40B4-BE49-F238E27FC236}">
                <a16:creationId xmlns:a16="http://schemas.microsoft.com/office/drawing/2014/main" id="{879A35D8-B98A-4390-AD91-8C49041918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1013" y="2024063"/>
            <a:ext cx="1719262"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26" descr="Image">
            <a:extLst>
              <a:ext uri="{FF2B5EF4-FFF2-40B4-BE49-F238E27FC236}">
                <a16:creationId xmlns:a16="http://schemas.microsoft.com/office/drawing/2014/main" id="{9EFAC006-D37B-44AF-B25F-0FF30426233C}"/>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5056188" y="2443163"/>
            <a:ext cx="6223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Image 2">
            <a:extLst>
              <a:ext uri="{FF2B5EF4-FFF2-40B4-BE49-F238E27FC236}">
                <a16:creationId xmlns:a16="http://schemas.microsoft.com/office/drawing/2014/main" id="{6FE9576E-D91F-4A48-8541-860045F517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2196" t="32381" r="13139" b="32932"/>
          <a:stretch>
            <a:fillRect/>
          </a:stretch>
        </p:blipFill>
        <p:spPr bwMode="auto">
          <a:xfrm>
            <a:off x="5702300" y="2481263"/>
            <a:ext cx="1466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7" name="Groupe 1">
            <a:extLst>
              <a:ext uri="{FF2B5EF4-FFF2-40B4-BE49-F238E27FC236}">
                <a16:creationId xmlns:a16="http://schemas.microsoft.com/office/drawing/2014/main" id="{FD2D3B93-1ABB-4ABC-8A59-FDA397030981}"/>
              </a:ext>
            </a:extLst>
          </p:cNvPr>
          <p:cNvGrpSpPr>
            <a:grpSpLocks/>
          </p:cNvGrpSpPr>
          <p:nvPr/>
        </p:nvGrpSpPr>
        <p:grpSpPr bwMode="auto">
          <a:xfrm>
            <a:off x="1547813" y="6350001"/>
            <a:ext cx="5638800" cy="403225"/>
            <a:chOff x="611560" y="5661248"/>
            <a:chExt cx="5637213" cy="404812"/>
          </a:xfrm>
        </p:grpSpPr>
        <p:grpSp>
          <p:nvGrpSpPr>
            <p:cNvPr id="3102" name="Groupe 2">
              <a:extLst>
                <a:ext uri="{FF2B5EF4-FFF2-40B4-BE49-F238E27FC236}">
                  <a16:creationId xmlns:a16="http://schemas.microsoft.com/office/drawing/2014/main" id="{40FB0077-F65F-429B-9417-DA3AAAA5F275}"/>
                </a:ext>
              </a:extLst>
            </p:cNvPr>
            <p:cNvGrpSpPr>
              <a:grpSpLocks/>
            </p:cNvGrpSpPr>
            <p:nvPr/>
          </p:nvGrpSpPr>
          <p:grpSpPr bwMode="auto">
            <a:xfrm>
              <a:off x="611560" y="5661248"/>
              <a:ext cx="5637213" cy="404812"/>
              <a:chOff x="755650" y="6389688"/>
              <a:chExt cx="5637213" cy="404812"/>
            </a:xfrm>
          </p:grpSpPr>
          <p:sp>
            <p:nvSpPr>
              <p:cNvPr id="3104" name="Rectangle 27">
                <a:extLst>
                  <a:ext uri="{FF2B5EF4-FFF2-40B4-BE49-F238E27FC236}">
                    <a16:creationId xmlns:a16="http://schemas.microsoft.com/office/drawing/2014/main" id="{4897CB3A-A333-4831-B327-606C0A4A3866}"/>
                  </a:ext>
                </a:extLst>
              </p:cNvPr>
              <p:cNvSpPr>
                <a:spLocks noChangeArrowheads="1"/>
              </p:cNvSpPr>
              <p:nvPr/>
            </p:nvSpPr>
            <p:spPr bwMode="auto">
              <a:xfrm>
                <a:off x="755650" y="6389688"/>
                <a:ext cx="5637213" cy="404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nvGrpSpPr>
              <p:cNvPr id="3105" name="Groupe 1">
                <a:extLst>
                  <a:ext uri="{FF2B5EF4-FFF2-40B4-BE49-F238E27FC236}">
                    <a16:creationId xmlns:a16="http://schemas.microsoft.com/office/drawing/2014/main" id="{B86AE4B4-08AE-4994-8B74-1E8BD6EA887A}"/>
                  </a:ext>
                </a:extLst>
              </p:cNvPr>
              <p:cNvGrpSpPr>
                <a:grpSpLocks/>
              </p:cNvGrpSpPr>
              <p:nvPr/>
            </p:nvGrpSpPr>
            <p:grpSpPr bwMode="auto">
              <a:xfrm>
                <a:off x="1495036" y="6398323"/>
                <a:ext cx="4866408" cy="341313"/>
                <a:chOff x="1447017" y="6384793"/>
                <a:chExt cx="4906158" cy="336076"/>
              </a:xfrm>
            </p:grpSpPr>
            <p:grpSp>
              <p:nvGrpSpPr>
                <p:cNvPr id="3106" name="Groupe 4">
                  <a:extLst>
                    <a:ext uri="{FF2B5EF4-FFF2-40B4-BE49-F238E27FC236}">
                      <a16:creationId xmlns:a16="http://schemas.microsoft.com/office/drawing/2014/main" id="{89FDDBAB-85FC-4093-AF3C-3BBE7584CD33}"/>
                    </a:ext>
                  </a:extLst>
                </p:cNvPr>
                <p:cNvGrpSpPr>
                  <a:grpSpLocks/>
                </p:cNvGrpSpPr>
                <p:nvPr/>
              </p:nvGrpSpPr>
              <p:grpSpPr bwMode="auto">
                <a:xfrm>
                  <a:off x="1447017" y="6384793"/>
                  <a:ext cx="4906158" cy="325564"/>
                  <a:chOff x="1437176" y="6370606"/>
                  <a:chExt cx="4906747" cy="325664"/>
                </a:xfrm>
              </p:grpSpPr>
              <p:pic>
                <p:nvPicPr>
                  <p:cNvPr id="3108" name="Image 15">
                    <a:extLst>
                      <a:ext uri="{FF2B5EF4-FFF2-40B4-BE49-F238E27FC236}">
                        <a16:creationId xmlns:a16="http://schemas.microsoft.com/office/drawing/2014/main" id="{0BFAF3E9-0D4B-4910-8102-299142D115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3303"/>
                  <a:stretch>
                    <a:fillRect/>
                  </a:stretch>
                </p:blipFill>
                <p:spPr bwMode="auto">
                  <a:xfrm>
                    <a:off x="1437176" y="6370606"/>
                    <a:ext cx="4400454" cy="32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Image 2">
                    <a:extLst>
                      <a:ext uri="{FF2B5EF4-FFF2-40B4-BE49-F238E27FC236}">
                        <a16:creationId xmlns:a16="http://schemas.microsoft.com/office/drawing/2014/main" id="{B217B64F-5F31-456B-83DF-2AD834852F0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2677" y="6478177"/>
                    <a:ext cx="521246" cy="20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07" name="Image 3" descr="Une image contenant Police, Graphique, logo, cercle&#10;&#10;Description générée automatiquement">
                  <a:extLst>
                    <a:ext uri="{FF2B5EF4-FFF2-40B4-BE49-F238E27FC236}">
                      <a16:creationId xmlns:a16="http://schemas.microsoft.com/office/drawing/2014/main" id="{83BD3F78-5A87-4BA5-A45C-491F28E4E1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96068" y="6457492"/>
                  <a:ext cx="263377" cy="2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103" name="Graphique 3">
              <a:extLst>
                <a:ext uri="{FF2B5EF4-FFF2-40B4-BE49-F238E27FC236}">
                  <a16:creationId xmlns:a16="http://schemas.microsoft.com/office/drawing/2014/main" id="{183F8A48-32E5-4BAE-A465-D264653475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0785" y="5736154"/>
              <a:ext cx="566738" cy="27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8" name="Image 3" descr="Une image contenant texte, Police, capture d’écran, carte de visite&#10;&#10;Le contenu généré par l’IA peut être incorrect.">
            <a:extLst>
              <a:ext uri="{FF2B5EF4-FFF2-40B4-BE49-F238E27FC236}">
                <a16:creationId xmlns:a16="http://schemas.microsoft.com/office/drawing/2014/main" id="{9C92CC92-B2D7-475F-AC39-D0F37DC55C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5289" y="5621338"/>
            <a:ext cx="13303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Image 2" descr="Une image contenant texte, Police, Graphique, logo&#10;&#10;Le contenu généré par l’IA peut être incorrect.">
            <a:extLst>
              <a:ext uri="{FF2B5EF4-FFF2-40B4-BE49-F238E27FC236}">
                <a16:creationId xmlns:a16="http://schemas.microsoft.com/office/drawing/2014/main" id="{5A5CFD3D-2F7E-4CAD-A39C-21A34695C68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38526" y="1020763"/>
            <a:ext cx="110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26" descr="Image">
            <a:extLst>
              <a:ext uri="{FF2B5EF4-FFF2-40B4-BE49-F238E27FC236}">
                <a16:creationId xmlns:a16="http://schemas.microsoft.com/office/drawing/2014/main" id="{595D0BD7-18A5-41A3-B427-6288E860D3F0}"/>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2405063" y="3848101"/>
            <a:ext cx="1217612"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35" descr="Home">
            <a:extLst>
              <a:ext uri="{FF2B5EF4-FFF2-40B4-BE49-F238E27FC236}">
                <a16:creationId xmlns:a16="http://schemas.microsoft.com/office/drawing/2014/main" id="{2D06BAD4-F147-44D6-90F3-3CF71C19B82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68639" y="5745164"/>
            <a:ext cx="11572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DF37FEA9-DC6E-40A4-8AB4-FE730CD44F56}"/>
              </a:ext>
            </a:extLst>
          </p:cNvPr>
          <p:cNvSpPr>
            <a:spLocks noChangeArrowheads="1"/>
          </p:cNvSpPr>
          <p:nvPr/>
        </p:nvSpPr>
        <p:spPr bwMode="auto">
          <a:xfrm>
            <a:off x="1860550" y="1033463"/>
            <a:ext cx="805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marL="0" lvl="1" algn="just">
              <a:lnSpc>
                <a:spcPct val="80000"/>
              </a:lnSpc>
              <a:spcBef>
                <a:spcPts val="500"/>
              </a:spcBef>
            </a:pPr>
            <a:r>
              <a:rPr lang="fr-FR" altLang="fr-FR" sz="2400" b="1" i="1">
                <a:solidFill>
                  <a:srgbClr val="336699"/>
                </a:solidFill>
                <a:latin typeface="Calibri" panose="020F0502020204030204" pitchFamily="34" charset="0"/>
              </a:rPr>
              <a:t>L’incubateur inter-universitaire Impulse …</a:t>
            </a:r>
            <a:endParaRPr lang="fr-FR" altLang="fr-FR" sz="800" b="1" i="1">
              <a:solidFill>
                <a:srgbClr val="336699"/>
              </a:solidFill>
              <a:latin typeface="Calibri" panose="020F0502020204030204" pitchFamily="34" charset="0"/>
            </a:endParaRPr>
          </a:p>
          <a:p>
            <a:pPr algn="just" eaLnBrk="1" hangingPunct="1">
              <a:spcBef>
                <a:spcPct val="20000"/>
              </a:spcBef>
            </a:pPr>
            <a:r>
              <a:rPr lang="fr-FR" altLang="fr-FR" sz="1600" i="1">
                <a:latin typeface="Calibri" panose="020F0502020204030204" pitchFamily="34" charset="0"/>
              </a:rPr>
              <a:t>Issue de la loi sur l’innovation de 1999, IMPULSE est une structure ayant pour but de détecter, d’accompagner, d’aider et de financer des projets de création d’entreprises valorisant la recherche publique et/ou DeepTech. </a:t>
            </a:r>
          </a:p>
          <a:p>
            <a:pPr algn="just" eaLnBrk="1" hangingPunct="1">
              <a:spcBef>
                <a:spcPct val="20000"/>
              </a:spcBef>
            </a:pPr>
            <a:endParaRPr lang="fr-FR" altLang="fr-FR" sz="800" i="1">
              <a:latin typeface="Calibri" panose="020F0502020204030204" pitchFamily="34" charset="0"/>
            </a:endParaRPr>
          </a:p>
          <a:p>
            <a:pPr algn="just" eaLnBrk="1" hangingPunct="1">
              <a:spcBef>
                <a:spcPct val="20000"/>
              </a:spcBef>
            </a:pPr>
            <a:r>
              <a:rPr lang="fr-FR" altLang="fr-FR" sz="1200">
                <a:latin typeface="Calibri" panose="020F0502020204030204" pitchFamily="34" charset="0"/>
              </a:rPr>
              <a:t>Créé en juillet 2000 en réponse à un appel d’offre du ministère par </a:t>
            </a:r>
            <a:r>
              <a:rPr lang="fr-FR" altLang="fr-FR" sz="1200">
                <a:solidFill>
                  <a:srgbClr val="336699"/>
                </a:solidFill>
                <a:latin typeface="Calibri" panose="020F0502020204030204" pitchFamily="34" charset="0"/>
              </a:rPr>
              <a:t>Aix-Marseille Université</a:t>
            </a:r>
            <a:r>
              <a:rPr lang="fr-FR" altLang="fr-FR" sz="1200">
                <a:latin typeface="Calibri" panose="020F0502020204030204" pitchFamily="34" charset="0"/>
              </a:rPr>
              <a:t> et l’</a:t>
            </a:r>
            <a:r>
              <a:rPr lang="fr-FR" altLang="fr-FR" sz="1200">
                <a:solidFill>
                  <a:srgbClr val="336699"/>
                </a:solidFill>
                <a:latin typeface="Calibri" panose="020F0502020204030204" pitchFamily="34" charset="0"/>
              </a:rPr>
              <a:t>Université d’Avignon </a:t>
            </a:r>
            <a:r>
              <a:rPr lang="fr-FR" altLang="fr-FR" sz="1200">
                <a:latin typeface="Calibri" panose="020F0502020204030204" pitchFamily="34" charset="0"/>
              </a:rPr>
              <a:t>auxquelles s’associent le </a:t>
            </a:r>
            <a:r>
              <a:rPr lang="fr-FR" altLang="fr-FR" sz="1200">
                <a:solidFill>
                  <a:srgbClr val="336699"/>
                </a:solidFill>
                <a:latin typeface="Calibri" panose="020F0502020204030204" pitchFamily="34" charset="0"/>
              </a:rPr>
              <a:t>CEA</a:t>
            </a:r>
            <a:r>
              <a:rPr lang="fr-FR" altLang="fr-FR" sz="1200">
                <a:latin typeface="Calibri" panose="020F0502020204030204" pitchFamily="34" charset="0"/>
              </a:rPr>
              <a:t> en 2002, le </a:t>
            </a:r>
            <a:r>
              <a:rPr lang="fr-FR" altLang="fr-FR" sz="1200">
                <a:solidFill>
                  <a:srgbClr val="336699"/>
                </a:solidFill>
                <a:latin typeface="Calibri" panose="020F0502020204030204" pitchFamily="34" charset="0"/>
              </a:rPr>
              <a:t>CNRS</a:t>
            </a:r>
            <a:r>
              <a:rPr lang="fr-FR" altLang="fr-FR" sz="1200">
                <a:latin typeface="Calibri" panose="020F0502020204030204" pitchFamily="34" charset="0"/>
              </a:rPr>
              <a:t> en 2005, l’</a:t>
            </a:r>
            <a:r>
              <a:rPr lang="fr-FR" altLang="fr-FR" sz="1200">
                <a:solidFill>
                  <a:srgbClr val="336699"/>
                </a:solidFill>
                <a:latin typeface="Calibri" panose="020F0502020204030204" pitchFamily="34" charset="0"/>
              </a:rPr>
              <a:t>Ecole Centrale</a:t>
            </a:r>
            <a:r>
              <a:rPr lang="fr-FR" altLang="fr-FR" sz="1200">
                <a:latin typeface="Calibri" panose="020F0502020204030204" pitchFamily="34" charset="0"/>
              </a:rPr>
              <a:t> Marseille, l’</a:t>
            </a:r>
            <a:r>
              <a:rPr lang="fr-FR" altLang="fr-FR" sz="1200">
                <a:solidFill>
                  <a:srgbClr val="336699"/>
                </a:solidFill>
                <a:latin typeface="Calibri" panose="020F0502020204030204" pitchFamily="34" charset="0"/>
              </a:rPr>
              <a:t>ONERA</a:t>
            </a:r>
            <a:r>
              <a:rPr lang="fr-FR" altLang="fr-FR" sz="1200">
                <a:latin typeface="Calibri" panose="020F0502020204030204" pitchFamily="34" charset="0"/>
              </a:rPr>
              <a:t> en 2008, l’</a:t>
            </a:r>
            <a:r>
              <a:rPr lang="fr-FR" altLang="fr-FR" sz="1200">
                <a:solidFill>
                  <a:srgbClr val="336699"/>
                </a:solidFill>
                <a:latin typeface="Calibri" panose="020F0502020204030204" pitchFamily="34" charset="0"/>
              </a:rPr>
              <a:t>IRD</a:t>
            </a:r>
            <a:r>
              <a:rPr lang="fr-FR" altLang="fr-FR" sz="1200">
                <a:latin typeface="Calibri" panose="020F0502020204030204" pitchFamily="34" charset="0"/>
              </a:rPr>
              <a:t> en 2009, l’</a:t>
            </a:r>
            <a:r>
              <a:rPr lang="fr-FR" altLang="fr-FR" sz="1200">
                <a:solidFill>
                  <a:srgbClr val="336699"/>
                </a:solidFill>
                <a:latin typeface="Calibri" panose="020F0502020204030204" pitchFamily="34" charset="0"/>
              </a:rPr>
              <a:t>Ecole Nationale des Mines</a:t>
            </a:r>
            <a:r>
              <a:rPr lang="fr-FR" altLang="fr-FR" sz="1200">
                <a:latin typeface="Calibri" panose="020F0502020204030204" pitchFamily="34" charset="0"/>
              </a:rPr>
              <a:t> de St-Etienne en 2010 et l’</a:t>
            </a:r>
            <a:r>
              <a:rPr lang="fr-FR" altLang="fr-FR" sz="1200">
                <a:solidFill>
                  <a:srgbClr val="336699"/>
                </a:solidFill>
                <a:latin typeface="Calibri" panose="020F0502020204030204" pitchFamily="34" charset="0"/>
              </a:rPr>
              <a:t>ENSAM</a:t>
            </a:r>
            <a:r>
              <a:rPr lang="fr-FR" altLang="fr-FR" sz="1200">
                <a:latin typeface="Calibri" panose="020F0502020204030204" pitchFamily="34" charset="0"/>
              </a:rPr>
              <a:t>, l</a:t>
            </a:r>
            <a:r>
              <a:rPr lang="fr-FR" altLang="fr-FR" sz="1200">
                <a:solidFill>
                  <a:srgbClr val="336699"/>
                </a:solidFill>
                <a:latin typeface="Calibri" panose="020F0502020204030204" pitchFamily="34" charset="0"/>
              </a:rPr>
              <a:t>’INSERM </a:t>
            </a:r>
            <a:r>
              <a:rPr lang="fr-FR" altLang="fr-FR" sz="1200">
                <a:latin typeface="Calibri" panose="020F0502020204030204" pitchFamily="34" charset="0"/>
              </a:rPr>
              <a:t>en 2017, l’</a:t>
            </a:r>
            <a:r>
              <a:rPr lang="fr-FR" altLang="fr-FR" sz="1200">
                <a:solidFill>
                  <a:srgbClr val="336699"/>
                </a:solidFill>
                <a:latin typeface="Calibri" panose="020F0502020204030204" pitchFamily="34" charset="0"/>
              </a:rPr>
              <a:t>INRAE </a:t>
            </a:r>
            <a:r>
              <a:rPr lang="fr-FR" altLang="fr-FR" sz="1200">
                <a:latin typeface="Calibri" panose="020F0502020204030204" pitchFamily="34" charset="0"/>
              </a:rPr>
              <a:t>en 2019 et l’</a:t>
            </a:r>
            <a:r>
              <a:rPr lang="fr-FR" altLang="fr-FR" sz="1200">
                <a:solidFill>
                  <a:srgbClr val="336699"/>
                </a:solidFill>
                <a:latin typeface="Calibri" panose="020F0502020204030204" pitchFamily="34" charset="0"/>
              </a:rPr>
              <a:t>AP-HM </a:t>
            </a:r>
            <a:r>
              <a:rPr lang="fr-FR" altLang="fr-FR" sz="1200">
                <a:latin typeface="Calibri" panose="020F0502020204030204" pitchFamily="34" charset="0"/>
              </a:rPr>
              <a:t>en 2022, l’incubateur accompagne et finance la création sur le rectorat de l’académie d’Aix-Marseille</a:t>
            </a:r>
          </a:p>
          <a:p>
            <a:pPr eaLnBrk="1" hangingPunct="1">
              <a:spcBef>
                <a:spcPct val="20000"/>
              </a:spcBef>
            </a:pPr>
            <a:endParaRPr lang="fr-FR" altLang="fr-FR" sz="800" b="1" i="1">
              <a:solidFill>
                <a:srgbClr val="336699"/>
              </a:solidFill>
              <a:latin typeface="Calibri" panose="020F0502020204030204" pitchFamily="34" charset="0"/>
            </a:endParaRPr>
          </a:p>
        </p:txBody>
      </p:sp>
      <p:pic>
        <p:nvPicPr>
          <p:cNvPr id="4099" name="Picture 9" descr="C:\Documents and Settings\communication\Bureau\rectanglearrondibleuclair.jpg">
            <a:extLst>
              <a:ext uri="{FF2B5EF4-FFF2-40B4-BE49-F238E27FC236}">
                <a16:creationId xmlns:a16="http://schemas.microsoft.com/office/drawing/2014/main" id="{AD887295-C9A2-43A9-8CA8-FA79C5086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894263"/>
            <a:ext cx="119062"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0" descr="C:\Documents and Settings\communication\Bureau\rectanglearrondigris.jpg">
            <a:extLst>
              <a:ext uri="{FF2B5EF4-FFF2-40B4-BE49-F238E27FC236}">
                <a16:creationId xmlns:a16="http://schemas.microsoft.com/office/drawing/2014/main" id="{0AEDFA8F-D95F-4585-BD02-C25450F13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5589588"/>
            <a:ext cx="11906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 descr="C:\Documents and Settings\communication\Bureau\rectanglearrondibleu.jpg">
            <a:extLst>
              <a:ext uri="{FF2B5EF4-FFF2-40B4-BE49-F238E27FC236}">
                <a16:creationId xmlns:a16="http://schemas.microsoft.com/office/drawing/2014/main" id="{BB450C32-6972-4D39-AF07-E020B3A39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3948114"/>
            <a:ext cx="128587"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13">
            <a:extLst>
              <a:ext uri="{FF2B5EF4-FFF2-40B4-BE49-F238E27FC236}">
                <a16:creationId xmlns:a16="http://schemas.microsoft.com/office/drawing/2014/main" id="{8B7A5E36-6A68-42A1-ABA3-9F63561CB85E}"/>
              </a:ext>
            </a:extLst>
          </p:cNvPr>
          <p:cNvSpPr txBox="1">
            <a:spLocks noChangeArrowheads="1"/>
          </p:cNvSpPr>
          <p:nvPr/>
        </p:nvSpPr>
        <p:spPr bwMode="auto">
          <a:xfrm rot="5400000">
            <a:off x="7285832" y="2958307"/>
            <a:ext cx="605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solidFill>
                  <a:schemeClr val="bg1"/>
                </a:solidFill>
              </a:rPr>
              <a:t>Economie de la connaissance et de la culture scientifique </a:t>
            </a:r>
          </a:p>
        </p:txBody>
      </p:sp>
      <p:sp>
        <p:nvSpPr>
          <p:cNvPr id="4103" name="ZoneTexte 1">
            <a:extLst>
              <a:ext uri="{FF2B5EF4-FFF2-40B4-BE49-F238E27FC236}">
                <a16:creationId xmlns:a16="http://schemas.microsoft.com/office/drawing/2014/main" id="{3F875304-30D8-41FC-9A3C-461CCA109658}"/>
              </a:ext>
            </a:extLst>
          </p:cNvPr>
          <p:cNvSpPr txBox="1">
            <a:spLocks noChangeArrowheads="1"/>
          </p:cNvSpPr>
          <p:nvPr/>
        </p:nvSpPr>
        <p:spPr bwMode="auto">
          <a:xfrm>
            <a:off x="1928813" y="3068639"/>
            <a:ext cx="467201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fr-FR" altLang="fr-FR" sz="2400" b="1" i="1">
                <a:solidFill>
                  <a:srgbClr val="336699"/>
                </a:solidFill>
                <a:latin typeface="Calibri" panose="020F0502020204030204" pitchFamily="34" charset="0"/>
              </a:rPr>
              <a:t>Ses missions … </a:t>
            </a:r>
            <a:r>
              <a:rPr lang="fr-FR" altLang="fr-FR" b="1" i="1">
                <a:latin typeface="Calibri" panose="020F0502020204030204" pitchFamily="34" charset="0"/>
              </a:rPr>
              <a:t>DeepTech …</a:t>
            </a:r>
          </a:p>
          <a:p>
            <a:pPr algn="just" eaLnBrk="1" hangingPunct="1">
              <a:spcBef>
                <a:spcPct val="20000"/>
              </a:spcBef>
              <a:buClr>
                <a:schemeClr val="tx1"/>
              </a:buClr>
              <a:buSzPct val="115000"/>
            </a:pPr>
            <a:r>
              <a:rPr lang="fr-FR" altLang="fr-FR" sz="1200" b="1">
                <a:latin typeface="Calibri" panose="020F0502020204030204" pitchFamily="34" charset="0"/>
              </a:rPr>
              <a:t>Accompagner :</a:t>
            </a:r>
            <a:r>
              <a:rPr lang="fr-FR" altLang="fr-FR" sz="1200">
                <a:latin typeface="Calibri" panose="020F0502020204030204" pitchFamily="34" charset="0"/>
              </a:rPr>
              <a:t> </a:t>
            </a:r>
            <a:r>
              <a:rPr lang="fr-FR" altLang="fr-FR" sz="1000">
                <a:latin typeface="Calibri" panose="020F0502020204030204" pitchFamily="34" charset="0"/>
              </a:rPr>
              <a:t>Conseil  et élaboration du business plan, du business modèle, sensibilisation à la loi sur l’innovation mise en place de la stratégie commerciale, définition des phases de prototypage, de pré-industrialisation ou d’industrialisation, définition de l’offre commerciale, constitution des équipes et recherche du CEO, aide à l’implantation, soutien à la levée de fonds, au montage de dossiers (BPI, FNA, AMPA, concours, etc.), dossiers fiscaux (JEI, CIR, etc.), etc.</a:t>
            </a:r>
          </a:p>
          <a:p>
            <a:pPr algn="just" eaLnBrk="1" hangingPunct="1">
              <a:spcBef>
                <a:spcPct val="20000"/>
              </a:spcBef>
              <a:buClr>
                <a:schemeClr val="tx1"/>
              </a:buClr>
              <a:buSzPct val="115000"/>
            </a:pPr>
            <a:endParaRPr lang="fr-FR" altLang="fr-FR" sz="400">
              <a:latin typeface="Calibri" panose="020F0502020204030204" pitchFamily="34" charset="0"/>
            </a:endParaRPr>
          </a:p>
          <a:p>
            <a:pPr algn="just" eaLnBrk="1" hangingPunct="1">
              <a:spcBef>
                <a:spcPct val="20000"/>
              </a:spcBef>
              <a:buClr>
                <a:schemeClr val="tx1"/>
              </a:buClr>
              <a:buSzPct val="115000"/>
            </a:pPr>
            <a:r>
              <a:rPr lang="fr-FR" altLang="fr-FR" sz="1200" b="1">
                <a:latin typeface="Calibri" panose="020F0502020204030204" pitchFamily="34" charset="0"/>
              </a:rPr>
              <a:t>Financer :</a:t>
            </a:r>
            <a:r>
              <a:rPr lang="fr-FR" altLang="fr-FR" sz="1200">
                <a:latin typeface="Calibri" panose="020F0502020204030204" pitchFamily="34" charset="0"/>
              </a:rPr>
              <a:t> </a:t>
            </a:r>
            <a:r>
              <a:rPr lang="fr-FR" altLang="fr-FR" sz="1000">
                <a:latin typeface="Calibri" panose="020F0502020204030204" pitchFamily="34" charset="0"/>
              </a:rPr>
              <a:t>Une avance remboursable « aux risques » de 30 à 40 K€ en moyenne (et  parfois plus en fonction des avancées du projet) par projet accompagné (pour  financer  notamment des études de marché, faisabilité technique, études réglementaires, frais juridiques et comptables, frais de prospection commerciale, déplacement commerciaux, frais de recrutement, des frais de communication, etc.)..</a:t>
            </a:r>
          </a:p>
          <a:p>
            <a:pPr algn="just" eaLnBrk="1" hangingPunct="1">
              <a:spcBef>
                <a:spcPct val="20000"/>
              </a:spcBef>
              <a:buClr>
                <a:schemeClr val="tx1"/>
              </a:buClr>
              <a:buSzPct val="115000"/>
            </a:pPr>
            <a:endParaRPr lang="fr-FR" altLang="fr-FR" sz="400">
              <a:latin typeface="Calibri" panose="020F0502020204030204" pitchFamily="34" charset="0"/>
            </a:endParaRPr>
          </a:p>
          <a:p>
            <a:pPr algn="just" eaLnBrk="1" hangingPunct="1">
              <a:spcBef>
                <a:spcPct val="20000"/>
              </a:spcBef>
              <a:buClr>
                <a:schemeClr val="tx1"/>
              </a:buClr>
              <a:buSzPct val="115000"/>
            </a:pPr>
            <a:r>
              <a:rPr lang="fr-FR" altLang="fr-FR" sz="1200" b="1">
                <a:latin typeface="Calibri" panose="020F0502020204030204" pitchFamily="34" charset="0"/>
              </a:rPr>
              <a:t>Former :</a:t>
            </a:r>
            <a:r>
              <a:rPr lang="fr-FR" altLang="fr-FR" sz="1200">
                <a:latin typeface="Calibri" panose="020F0502020204030204" pitchFamily="34" charset="0"/>
              </a:rPr>
              <a:t> </a:t>
            </a:r>
            <a:r>
              <a:rPr lang="fr-FR" altLang="fr-FR" sz="1000">
                <a:latin typeface="Calibri" panose="020F0502020204030204" pitchFamily="34" charset="0"/>
              </a:rPr>
              <a:t>Cycles de formations collectifs (Formation DeepTech Transform) dédiés ou individualisés destinés aux porteurs de projets.</a:t>
            </a:r>
          </a:p>
          <a:p>
            <a:pPr algn="just" eaLnBrk="1" hangingPunct="1">
              <a:spcBef>
                <a:spcPct val="20000"/>
              </a:spcBef>
              <a:buClr>
                <a:schemeClr val="tx1"/>
              </a:buClr>
              <a:buSzPct val="115000"/>
            </a:pPr>
            <a:endParaRPr lang="fr-FR" altLang="fr-FR" sz="400">
              <a:latin typeface="Calibri" panose="020F0502020204030204" pitchFamily="34" charset="0"/>
            </a:endParaRPr>
          </a:p>
          <a:p>
            <a:pPr algn="just" eaLnBrk="1" hangingPunct="1">
              <a:spcBef>
                <a:spcPct val="20000"/>
              </a:spcBef>
              <a:buClr>
                <a:schemeClr val="tx1"/>
              </a:buClr>
              <a:buSzPct val="115000"/>
            </a:pPr>
            <a:r>
              <a:rPr lang="fr-FR" altLang="fr-FR" sz="1200" b="1">
                <a:latin typeface="Calibri" panose="020F0502020204030204" pitchFamily="34" charset="0"/>
              </a:rPr>
              <a:t>Promouvoir les projets de création d’entreprises :</a:t>
            </a:r>
            <a:r>
              <a:rPr lang="fr-FR" altLang="fr-FR" sz="1200">
                <a:latin typeface="Calibri" panose="020F0502020204030204" pitchFamily="34" charset="0"/>
              </a:rPr>
              <a:t> </a:t>
            </a:r>
            <a:r>
              <a:rPr lang="fr-FR" altLang="fr-FR" sz="1000">
                <a:latin typeface="Calibri" panose="020F0502020204030204" pitchFamily="34" charset="0"/>
              </a:rPr>
              <a:t>site internet de l’incubateur (</a:t>
            </a:r>
            <a:r>
              <a:rPr lang="fr-FR" altLang="fr-FR" sz="1000">
                <a:latin typeface="Calibri" panose="020F0502020204030204" pitchFamily="34" charset="0"/>
                <a:hlinkClick r:id="rId5"/>
              </a:rPr>
              <a:t>www.incubateur-impulse.com</a:t>
            </a:r>
            <a:r>
              <a:rPr lang="fr-FR" altLang="fr-FR" sz="1000">
                <a:latin typeface="Calibri" panose="020F0502020204030204" pitchFamily="34" charset="0"/>
              </a:rPr>
              <a:t>), mise en œuvre et participation à de nombreuses manifestations régionales ou nationales le cas échéant.</a:t>
            </a:r>
          </a:p>
          <a:p>
            <a:endParaRPr lang="fr-FR" altLang="fr-FR"/>
          </a:p>
        </p:txBody>
      </p:sp>
      <p:sp>
        <p:nvSpPr>
          <p:cNvPr id="4104" name="Text Box 9">
            <a:extLst>
              <a:ext uri="{FF2B5EF4-FFF2-40B4-BE49-F238E27FC236}">
                <a16:creationId xmlns:a16="http://schemas.microsoft.com/office/drawing/2014/main" id="{43309910-1AFF-4BFF-968E-8B6768E2799F}"/>
              </a:ext>
            </a:extLst>
          </p:cNvPr>
          <p:cNvSpPr txBox="1">
            <a:spLocks noChangeArrowheads="1"/>
          </p:cNvSpPr>
          <p:nvPr/>
        </p:nvSpPr>
        <p:spPr bwMode="auto">
          <a:xfrm>
            <a:off x="7854950" y="3009901"/>
            <a:ext cx="2184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fr-FR" altLang="fr-FR" sz="1100" b="1" i="1">
                <a:solidFill>
                  <a:srgbClr val="336699"/>
                </a:solidFill>
                <a:latin typeface="Calibri" panose="020F0502020204030204" pitchFamily="34" charset="0"/>
              </a:rPr>
              <a:t>« Environ 20 M€ investis sur l’incubateur depuis sa création pour plus de 637 M€ de levées de fonds privés cumulés par les entreprises incubées …»</a:t>
            </a:r>
          </a:p>
        </p:txBody>
      </p:sp>
      <p:pic>
        <p:nvPicPr>
          <p:cNvPr id="4105" name="Picture 32" descr="https://www.volta-medical.com/wp-content/uploads/2018/06/logo-volta-med-nobs-color.png">
            <a:extLst>
              <a:ext uri="{FF2B5EF4-FFF2-40B4-BE49-F238E27FC236}">
                <a16:creationId xmlns:a16="http://schemas.microsoft.com/office/drawing/2014/main" id="{804ADF58-3D23-4227-B94C-17AB931CA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4064" y="4786314"/>
            <a:ext cx="11525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34" descr="https://www.lejournaldesentreprises.com/sites/lejournaldesentreprises.com/files/styles/landscape_web/public/2018-11/volta.jpg?h=187e3baf&amp;itok=H_NaqCpl">
            <a:extLst>
              <a:ext uri="{FF2B5EF4-FFF2-40B4-BE49-F238E27FC236}">
                <a16:creationId xmlns:a16="http://schemas.microsoft.com/office/drawing/2014/main" id="{551C6A7A-5729-4B5E-AC39-25BA07A0E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0725" y="4249739"/>
            <a:ext cx="14938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30" descr="https://2190gometv2-1278.kxcdn.com/wp-content/uploads/2018/10/GO-Logo-Volta-Medical-702x375.jpg">
            <a:extLst>
              <a:ext uri="{FF2B5EF4-FFF2-40B4-BE49-F238E27FC236}">
                <a16:creationId xmlns:a16="http://schemas.microsoft.com/office/drawing/2014/main" id="{91049D2D-0F96-4EA0-BE3C-7AAB0DF196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7575" y="5646738"/>
            <a:ext cx="12334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38">
            <a:extLst>
              <a:ext uri="{FF2B5EF4-FFF2-40B4-BE49-F238E27FC236}">
                <a16:creationId xmlns:a16="http://schemas.microsoft.com/office/drawing/2014/main" id="{25A81DBD-D380-4CD3-986C-17E18879EC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5289" y="5184775"/>
            <a:ext cx="8286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ZoneTexte 15">
            <a:extLst>
              <a:ext uri="{FF2B5EF4-FFF2-40B4-BE49-F238E27FC236}">
                <a16:creationId xmlns:a16="http://schemas.microsoft.com/office/drawing/2014/main" id="{77FB4CAE-4A56-4642-95BF-8FCFD2A3F7C0}"/>
              </a:ext>
            </a:extLst>
          </p:cNvPr>
          <p:cNvSpPr txBox="1">
            <a:spLocks noChangeArrowheads="1"/>
          </p:cNvSpPr>
          <p:nvPr/>
        </p:nvSpPr>
        <p:spPr bwMode="auto">
          <a:xfrm>
            <a:off x="7062788" y="6215064"/>
            <a:ext cx="15859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fr-FR" sz="1000">
              <a:latin typeface="Calibri" panose="020F0502020204030204" pitchFamily="34" charset="0"/>
              <a:cs typeface="Calibri" panose="020F0502020204030204" pitchFamily="34" charset="0"/>
            </a:endParaRPr>
          </a:p>
          <a:p>
            <a:pPr algn="ctr" eaLnBrk="1" hangingPunct="1"/>
            <a:r>
              <a:rPr lang="fr-FR" altLang="fr-FR" sz="1000" i="1">
                <a:latin typeface="Calibri" panose="020F0502020204030204" pitchFamily="34" charset="0"/>
                <a:cs typeface="Calibri" panose="020F0502020204030204" pitchFamily="34" charset="0"/>
              </a:rPr>
              <a:t>DUAL SUN lève 2,4 M€  en 2018 et 10 M€ en 2022</a:t>
            </a:r>
            <a:endParaRPr lang="fr-FR" altLang="fr-FR" sz="1000" b="1">
              <a:latin typeface="Calibri" panose="020F0502020204030204" pitchFamily="34" charset="0"/>
              <a:cs typeface="Calibri" panose="020F0502020204030204" pitchFamily="34" charset="0"/>
            </a:endParaRPr>
          </a:p>
        </p:txBody>
      </p:sp>
      <p:pic>
        <p:nvPicPr>
          <p:cNvPr id="4110" name="Picture 69" descr="FSE">
            <a:extLst>
              <a:ext uri="{FF2B5EF4-FFF2-40B4-BE49-F238E27FC236}">
                <a16:creationId xmlns:a16="http://schemas.microsoft.com/office/drawing/2014/main" id="{130857D8-4BEF-4AC8-82C3-86B26AC73F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5114" y="376238"/>
            <a:ext cx="3762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32" descr="Résultat de recherche d'images pour &quot;region sud&quot;">
            <a:extLst>
              <a:ext uri="{FF2B5EF4-FFF2-40B4-BE49-F238E27FC236}">
                <a16:creationId xmlns:a16="http://schemas.microsoft.com/office/drawing/2014/main" id="{30F47C56-AF5B-45E1-AD38-D7934FEEED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1526" y="214314"/>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ministère">
            <a:extLst>
              <a:ext uri="{FF2B5EF4-FFF2-40B4-BE49-F238E27FC236}">
                <a16:creationId xmlns:a16="http://schemas.microsoft.com/office/drawing/2014/main" id="{69BD4BBF-2FC2-4031-9C25-F90405E87D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51539" y="384176"/>
            <a:ext cx="5032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Image 2">
            <a:extLst>
              <a:ext uri="{FF2B5EF4-FFF2-40B4-BE49-F238E27FC236}">
                <a16:creationId xmlns:a16="http://schemas.microsoft.com/office/drawing/2014/main" id="{425F0899-A87E-4298-9356-04C3A5ADF9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2196" t="32381" r="13139" b="32932"/>
          <a:stretch>
            <a:fillRect/>
          </a:stretch>
        </p:blipFill>
        <p:spPr bwMode="auto">
          <a:xfrm>
            <a:off x="8377238" y="406400"/>
            <a:ext cx="11477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6" descr="Image">
            <a:extLst>
              <a:ext uri="{FF2B5EF4-FFF2-40B4-BE49-F238E27FC236}">
                <a16:creationId xmlns:a16="http://schemas.microsoft.com/office/drawing/2014/main" id="{2665F136-07E6-421F-85B6-93CE38D787EB}"/>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874000" y="350838"/>
            <a:ext cx="4905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33" descr="Afficher l'image d'origine">
            <a:extLst>
              <a:ext uri="{FF2B5EF4-FFF2-40B4-BE49-F238E27FC236}">
                <a16:creationId xmlns:a16="http://schemas.microsoft.com/office/drawing/2014/main" id="{433A5E1C-94C3-4102-B112-40FD180B8B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81876" y="5646739"/>
            <a:ext cx="99536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ZoneTexte 8">
            <a:extLst>
              <a:ext uri="{FF2B5EF4-FFF2-40B4-BE49-F238E27FC236}">
                <a16:creationId xmlns:a16="http://schemas.microsoft.com/office/drawing/2014/main" id="{263F86BF-EFC9-464F-AE4C-BD460252BDA6}"/>
              </a:ext>
            </a:extLst>
          </p:cNvPr>
          <p:cNvSpPr txBox="1">
            <a:spLocks noChangeArrowheads="1"/>
          </p:cNvSpPr>
          <p:nvPr/>
        </p:nvSpPr>
        <p:spPr bwMode="auto">
          <a:xfrm>
            <a:off x="7507289" y="5210175"/>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000" i="1">
                <a:latin typeface="Calibri" panose="020F0502020204030204" pitchFamily="34" charset="0"/>
              </a:rPr>
              <a:t>Volta Médical, lève près de 2,3 M€ en 2018, 23 M€ en janvier 2021 et 36 M€ 2023</a:t>
            </a:r>
          </a:p>
        </p:txBody>
      </p:sp>
      <p:sp>
        <p:nvSpPr>
          <p:cNvPr id="4117" name="ZoneTexte 6">
            <a:extLst>
              <a:ext uri="{FF2B5EF4-FFF2-40B4-BE49-F238E27FC236}">
                <a16:creationId xmlns:a16="http://schemas.microsoft.com/office/drawing/2014/main" id="{E240F5E3-E320-448A-9E1E-FF75BC6B7741}"/>
              </a:ext>
            </a:extLst>
          </p:cNvPr>
          <p:cNvSpPr txBox="1">
            <a:spLocks noChangeArrowheads="1"/>
          </p:cNvSpPr>
          <p:nvPr/>
        </p:nvSpPr>
        <p:spPr bwMode="auto">
          <a:xfrm>
            <a:off x="6523039" y="4314825"/>
            <a:ext cx="18827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i="1">
                <a:latin typeface="Calibri" panose="020F0502020204030204" pitchFamily="34" charset="0"/>
                <a:cs typeface="Calibri" panose="020F0502020204030204" pitchFamily="34" charset="0"/>
              </a:rPr>
              <a:t>Après avoir levé 8 M€ de 2020 à 2024, TAFALGIE lève 12 M€ en 2025.</a:t>
            </a:r>
            <a:endParaRPr lang="fr-FR" altLang="fr-FR" sz="1000" b="1" i="1">
              <a:latin typeface="Calibri" panose="020F0502020204030204" pitchFamily="34" charset="0"/>
              <a:cs typeface="Calibri" panose="020F0502020204030204" pitchFamily="34" charset="0"/>
            </a:endParaRPr>
          </a:p>
        </p:txBody>
      </p:sp>
      <p:pic>
        <p:nvPicPr>
          <p:cNvPr id="4118" name="Image 12" descr="Une image contenant Police, Graphique, logo, graphisme&#10;&#10;Le contenu généré par l’IA peut être incorrect.">
            <a:extLst>
              <a:ext uri="{FF2B5EF4-FFF2-40B4-BE49-F238E27FC236}">
                <a16:creationId xmlns:a16="http://schemas.microsoft.com/office/drawing/2014/main" id="{D9829717-3BC7-4A08-9AC4-D1948A9ECF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43701" y="3970338"/>
            <a:ext cx="1152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Image 4">
            <a:extLst>
              <a:ext uri="{FF2B5EF4-FFF2-40B4-BE49-F238E27FC236}">
                <a16:creationId xmlns:a16="http://schemas.microsoft.com/office/drawing/2014/main" id="{4EEE098D-9E4D-4F6A-A174-50789160760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88163" y="2997201"/>
            <a:ext cx="9334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a:extLst>
              <a:ext uri="{FF2B5EF4-FFF2-40B4-BE49-F238E27FC236}">
                <a16:creationId xmlns:a16="http://schemas.microsoft.com/office/drawing/2014/main" id="{3EB48963-4CAC-465A-B3F1-F936483F5042}"/>
              </a:ext>
            </a:extLst>
          </p:cNvPr>
          <p:cNvSpPr>
            <a:spLocks noChangeArrowheads="1"/>
          </p:cNvSpPr>
          <p:nvPr/>
        </p:nvSpPr>
        <p:spPr bwMode="auto">
          <a:xfrm>
            <a:off x="1271588" y="4119563"/>
            <a:ext cx="43624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a:tabLst>
                <a:tab pos="6907213" algn="ctr"/>
              </a:tabLst>
              <a:defRPr>
                <a:solidFill>
                  <a:schemeClr val="tx1"/>
                </a:solidFill>
                <a:latin typeface="Arial" panose="020B0604020202020204" pitchFamily="34" charset="0"/>
                <a:cs typeface="Arial" panose="020B0604020202020204" pitchFamily="34" charset="0"/>
              </a:defRPr>
            </a:lvl1pPr>
            <a:lvl2pPr marL="742950" indent="-285750">
              <a:tabLst>
                <a:tab pos="6907213" algn="ctr"/>
              </a:tabLst>
              <a:defRPr>
                <a:solidFill>
                  <a:schemeClr val="tx1"/>
                </a:solidFill>
                <a:latin typeface="Arial" panose="020B0604020202020204" pitchFamily="34" charset="0"/>
                <a:cs typeface="Arial" panose="020B0604020202020204" pitchFamily="34" charset="0"/>
              </a:defRPr>
            </a:lvl2pPr>
            <a:lvl3pPr marL="1143000" indent="-228600">
              <a:tabLst>
                <a:tab pos="6907213" algn="ctr"/>
              </a:tabLst>
              <a:defRPr>
                <a:solidFill>
                  <a:schemeClr val="tx1"/>
                </a:solidFill>
                <a:latin typeface="Arial" panose="020B0604020202020204" pitchFamily="34" charset="0"/>
                <a:cs typeface="Arial" panose="020B0604020202020204" pitchFamily="34" charset="0"/>
              </a:defRPr>
            </a:lvl3pPr>
            <a:lvl4pPr marL="1600200" indent="-228600">
              <a:tabLst>
                <a:tab pos="6907213" algn="ctr"/>
              </a:tabLst>
              <a:defRPr>
                <a:solidFill>
                  <a:schemeClr val="tx1"/>
                </a:solidFill>
                <a:latin typeface="Arial" panose="020B0604020202020204" pitchFamily="34" charset="0"/>
                <a:cs typeface="Arial" panose="020B0604020202020204" pitchFamily="34" charset="0"/>
              </a:defRPr>
            </a:lvl4pPr>
            <a:lvl5pPr marL="2057400" indent="-228600">
              <a:tabLst>
                <a:tab pos="6907213" algn="ct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fr-FR" altLang="fr-FR" sz="2400" b="1" i="1">
                <a:solidFill>
                  <a:srgbClr val="336699"/>
                </a:solidFill>
                <a:latin typeface="Calibri" panose="020F0502020204030204" pitchFamily="34" charset="0"/>
              </a:rPr>
              <a:t>Ses chiffres clefs … </a:t>
            </a:r>
            <a:r>
              <a:rPr lang="fr-FR" altLang="fr-FR" sz="1000" b="1" i="1">
                <a:solidFill>
                  <a:srgbClr val="336699"/>
                </a:solidFill>
                <a:latin typeface="Calibri" panose="020F0502020204030204" pitchFamily="34" charset="0"/>
              </a:rPr>
              <a:t>à fin 2025</a:t>
            </a:r>
            <a:r>
              <a:rPr lang="fr-FR" altLang="fr-FR" sz="1200" b="1" i="1">
                <a:solidFill>
                  <a:srgbClr val="336699"/>
                </a:solidFill>
                <a:latin typeface="Calibri" panose="020F0502020204030204" pitchFamily="34" charset="0"/>
              </a:rPr>
              <a:t>	</a:t>
            </a:r>
            <a:endParaRPr lang="fr-FR" altLang="fr-FR">
              <a:latin typeface="Calibri" panose="020F0502020204030204" pitchFamily="34" charset="0"/>
            </a:endParaRPr>
          </a:p>
        </p:txBody>
      </p:sp>
      <p:pic>
        <p:nvPicPr>
          <p:cNvPr id="5123" name="Picture 9" descr="C:\Documents and Settings\communication\Bureau\rectanglearrondibleuclair.jpg">
            <a:extLst>
              <a:ext uri="{FF2B5EF4-FFF2-40B4-BE49-F238E27FC236}">
                <a16:creationId xmlns:a16="http://schemas.microsoft.com/office/drawing/2014/main" id="{FEE01373-DFC1-4A05-B21B-51323CA6C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276" y="5108575"/>
            <a:ext cx="11906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1" descr="C:\Documents and Settings\communication\Bureau\rectanglearrondibleu.jpg">
            <a:extLst>
              <a:ext uri="{FF2B5EF4-FFF2-40B4-BE49-F238E27FC236}">
                <a16:creationId xmlns:a16="http://schemas.microsoft.com/office/drawing/2014/main" id="{55E10FCC-9C87-4BDB-AFC3-F757FF1BC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89" y="4667251"/>
            <a:ext cx="128587"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11">
            <a:extLst>
              <a:ext uri="{FF2B5EF4-FFF2-40B4-BE49-F238E27FC236}">
                <a16:creationId xmlns:a16="http://schemas.microsoft.com/office/drawing/2014/main" id="{5723B446-009E-4137-A9D2-70BEB0FA828C}"/>
              </a:ext>
            </a:extLst>
          </p:cNvPr>
          <p:cNvSpPr>
            <a:spLocks noChangeArrowheads="1"/>
          </p:cNvSpPr>
          <p:nvPr/>
        </p:nvSpPr>
        <p:spPr bwMode="auto">
          <a:xfrm>
            <a:off x="1271588" y="1022351"/>
            <a:ext cx="55054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a:tabLst>
                <a:tab pos="6907213" algn="ctr"/>
              </a:tabLst>
              <a:defRPr>
                <a:solidFill>
                  <a:schemeClr val="tx1"/>
                </a:solidFill>
                <a:latin typeface="Arial" panose="020B0604020202020204" pitchFamily="34" charset="0"/>
                <a:cs typeface="Arial" panose="020B0604020202020204" pitchFamily="34" charset="0"/>
              </a:defRPr>
            </a:lvl1pPr>
            <a:lvl2pPr marL="742950" indent="-285750">
              <a:tabLst>
                <a:tab pos="6907213" algn="ctr"/>
              </a:tabLst>
              <a:defRPr>
                <a:solidFill>
                  <a:schemeClr val="tx1"/>
                </a:solidFill>
                <a:latin typeface="Arial" panose="020B0604020202020204" pitchFamily="34" charset="0"/>
                <a:cs typeface="Arial" panose="020B0604020202020204" pitchFamily="34" charset="0"/>
              </a:defRPr>
            </a:lvl2pPr>
            <a:lvl3pPr marL="1143000" indent="-228600">
              <a:tabLst>
                <a:tab pos="6907213" algn="ctr"/>
              </a:tabLst>
              <a:defRPr>
                <a:solidFill>
                  <a:schemeClr val="tx1"/>
                </a:solidFill>
                <a:latin typeface="Arial" panose="020B0604020202020204" pitchFamily="34" charset="0"/>
                <a:cs typeface="Arial" panose="020B0604020202020204" pitchFamily="34" charset="0"/>
              </a:defRPr>
            </a:lvl3pPr>
            <a:lvl4pPr marL="1600200" indent="-228600">
              <a:tabLst>
                <a:tab pos="6907213" algn="ctr"/>
              </a:tabLst>
              <a:defRPr>
                <a:solidFill>
                  <a:schemeClr val="tx1"/>
                </a:solidFill>
                <a:latin typeface="Arial" panose="020B0604020202020204" pitchFamily="34" charset="0"/>
                <a:cs typeface="Arial" panose="020B0604020202020204" pitchFamily="34" charset="0"/>
              </a:defRPr>
            </a:lvl4pPr>
            <a:lvl5pPr marL="2057400" indent="-228600">
              <a:tabLst>
                <a:tab pos="6907213" algn="ct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fr-FR" altLang="fr-FR" sz="2400" b="1" i="1">
                <a:solidFill>
                  <a:srgbClr val="336699"/>
                </a:solidFill>
                <a:latin typeface="Calibri" panose="020F0502020204030204" pitchFamily="34" charset="0"/>
              </a:rPr>
              <a:t>Son caractère spécifique</a:t>
            </a:r>
            <a:r>
              <a:rPr lang="fr-FR" altLang="fr-FR" sz="1200" b="1" i="1">
                <a:solidFill>
                  <a:srgbClr val="336699"/>
                </a:solidFill>
                <a:latin typeface="Calibri" panose="020F0502020204030204" pitchFamily="34" charset="0"/>
              </a:rPr>
              <a:t>	</a:t>
            </a:r>
          </a:p>
        </p:txBody>
      </p:sp>
      <p:sp>
        <p:nvSpPr>
          <p:cNvPr id="5126" name="Text Box 13">
            <a:extLst>
              <a:ext uri="{FF2B5EF4-FFF2-40B4-BE49-F238E27FC236}">
                <a16:creationId xmlns:a16="http://schemas.microsoft.com/office/drawing/2014/main" id="{0D1151D1-3EA4-4964-971C-F2E5C1D008DB}"/>
              </a:ext>
            </a:extLst>
          </p:cNvPr>
          <p:cNvSpPr txBox="1">
            <a:spLocks noChangeArrowheads="1"/>
          </p:cNvSpPr>
          <p:nvPr/>
        </p:nvSpPr>
        <p:spPr bwMode="auto">
          <a:xfrm rot="5400000">
            <a:off x="7285832" y="2958307"/>
            <a:ext cx="605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solidFill>
                  <a:schemeClr val="bg1"/>
                </a:solidFill>
              </a:rPr>
              <a:t>Economie de la connaissance et de la culture scientifique </a:t>
            </a:r>
          </a:p>
        </p:txBody>
      </p:sp>
      <p:sp>
        <p:nvSpPr>
          <p:cNvPr id="5127" name="Text Box 7">
            <a:extLst>
              <a:ext uri="{FF2B5EF4-FFF2-40B4-BE49-F238E27FC236}">
                <a16:creationId xmlns:a16="http://schemas.microsoft.com/office/drawing/2014/main" id="{6C040406-E9D5-47B6-AA9F-7660B7B4EDFE}"/>
              </a:ext>
            </a:extLst>
          </p:cNvPr>
          <p:cNvSpPr txBox="1">
            <a:spLocks noChangeArrowheads="1"/>
          </p:cNvSpPr>
          <p:nvPr/>
        </p:nvSpPr>
        <p:spPr bwMode="auto">
          <a:xfrm>
            <a:off x="1703388" y="1376364"/>
            <a:ext cx="82089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fr-FR" altLang="fr-FR" sz="500" b="1" i="1">
              <a:solidFill>
                <a:srgbClr val="336699"/>
              </a:solidFill>
              <a:latin typeface="Calibri" panose="020F0502020204030204" pitchFamily="34" charset="0"/>
            </a:endParaRPr>
          </a:p>
          <a:p>
            <a:pPr algn="just" eaLnBrk="1" hangingPunct="1">
              <a:spcBef>
                <a:spcPct val="20000"/>
              </a:spcBef>
              <a:buClr>
                <a:schemeClr val="tx1"/>
              </a:buClr>
              <a:buSzPct val="115000"/>
            </a:pPr>
            <a:r>
              <a:rPr lang="fr-FR" altLang="fr-FR" sz="1200">
                <a:latin typeface="Calibri" panose="020F0502020204030204" pitchFamily="34" charset="0"/>
              </a:rPr>
              <a:t>« Multisectoriel » ou « Généraliste »</a:t>
            </a:r>
            <a:r>
              <a:rPr lang="fr-FR" altLang="fr-FR" sz="1200" i="1">
                <a:latin typeface="Calibri" panose="020F0502020204030204" pitchFamily="34" charset="0"/>
              </a:rPr>
              <a:t> </a:t>
            </a:r>
            <a:r>
              <a:rPr lang="fr-FR" altLang="fr-FR" sz="1200">
                <a:latin typeface="Calibri" panose="020F0502020204030204" pitchFamily="34" charset="0"/>
              </a:rPr>
              <a:t>sur tous les domaines scientifiques </a:t>
            </a:r>
          </a:p>
          <a:p>
            <a:pPr algn="just" eaLnBrk="1" hangingPunct="1">
              <a:spcBef>
                <a:spcPct val="20000"/>
              </a:spcBef>
              <a:buClr>
                <a:schemeClr val="tx1"/>
              </a:buClr>
              <a:buSzPct val="115000"/>
            </a:pPr>
            <a:r>
              <a:rPr lang="fr-FR" altLang="fr-FR" sz="1200">
                <a:latin typeface="Calibri" panose="020F0502020204030204" pitchFamily="34" charset="0"/>
              </a:rPr>
              <a:t>Couvrant les 4 départements de la région Sud ou « PACA OUEST » (13, 84, 04 et 05)</a:t>
            </a:r>
            <a:endParaRPr lang="fr-FR" altLang="fr-FR" sz="1200" i="1">
              <a:latin typeface="Calibri" panose="020F0502020204030204" pitchFamily="34" charset="0"/>
            </a:endParaRPr>
          </a:p>
          <a:p>
            <a:pPr algn="just" eaLnBrk="1" hangingPunct="1">
              <a:spcBef>
                <a:spcPct val="20000"/>
              </a:spcBef>
              <a:buClr>
                <a:schemeClr val="tx1"/>
              </a:buClr>
              <a:buSzPct val="115000"/>
            </a:pPr>
            <a:r>
              <a:rPr lang="fr-FR" altLang="fr-FR" sz="1200">
                <a:latin typeface="Calibri" panose="020F0502020204030204" pitchFamily="34" charset="0"/>
              </a:rPr>
              <a:t>Un accompagnement « personnalisé » et un financement « aux risques » durant 2 ans labellisé par une certification AFAQ iso 9001 version 2015 (certification 2024-2027) depuis 2009, soit 17 ans de certification.</a:t>
            </a:r>
          </a:p>
          <a:p>
            <a:pPr algn="just" eaLnBrk="1" hangingPunct="1">
              <a:spcBef>
                <a:spcPct val="20000"/>
              </a:spcBef>
              <a:buClr>
                <a:schemeClr val="tx1"/>
              </a:buClr>
              <a:buSzPct val="115000"/>
            </a:pPr>
            <a:r>
              <a:rPr lang="fr-FR" altLang="fr-FR" sz="1200" b="1">
                <a:latin typeface="Calibri" panose="020F0502020204030204" pitchFamily="34" charset="0"/>
              </a:rPr>
              <a:t>Son intervention est toujours assujettie à l’autorisation des établissements qui décident de l’orientation du transfert de leur technologie via une « Création » ou via un « licencing vers l’industrie »</a:t>
            </a:r>
          </a:p>
          <a:p>
            <a:pPr algn="just" eaLnBrk="1" hangingPunct="1">
              <a:spcBef>
                <a:spcPct val="20000"/>
              </a:spcBef>
              <a:buClr>
                <a:schemeClr val="tx1"/>
              </a:buClr>
              <a:buSzPct val="115000"/>
            </a:pPr>
            <a:r>
              <a:rPr lang="fr-FR" altLang="fr-FR" sz="1200">
                <a:latin typeface="Calibri" panose="020F0502020204030204" pitchFamily="34" charset="0"/>
              </a:rPr>
              <a:t>Nous avons la volonté de traduire avec détermination et conviction les enjeux portés par la loi sur l’innovation de 1999 avec près de 100% de projets incubés issus ou liés à la recherche publique depuis sa création, essentiellement DeepTech.</a:t>
            </a:r>
            <a:endParaRPr lang="fr-FR" altLang="fr-FR" sz="1200" b="1">
              <a:latin typeface="Calibri" panose="020F0502020204030204" pitchFamily="34" charset="0"/>
            </a:endParaRPr>
          </a:p>
        </p:txBody>
      </p:sp>
      <p:pic>
        <p:nvPicPr>
          <p:cNvPr id="5128" name="Picture 9" descr="C:\Documents and Settings\communication\Bureau\rectanglearrondibleuclair.jpg">
            <a:extLst>
              <a:ext uri="{FF2B5EF4-FFF2-40B4-BE49-F238E27FC236}">
                <a16:creationId xmlns:a16="http://schemas.microsoft.com/office/drawing/2014/main" id="{870C486A-3871-4959-A55B-8E0FD368F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841500"/>
            <a:ext cx="11906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0" descr="C:\Documents and Settings\communication\Bureau\rectanglearrondigris.jpg">
            <a:extLst>
              <a:ext uri="{FF2B5EF4-FFF2-40B4-BE49-F238E27FC236}">
                <a16:creationId xmlns:a16="http://schemas.microsoft.com/office/drawing/2014/main" id="{02FE3A1E-6B33-4A4D-AD72-D8E225727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1" y="2105026"/>
            <a:ext cx="1190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C:\Documents and Settings\communication\Bureau\rectanglearrondigris.jpg">
            <a:extLst>
              <a:ext uri="{FF2B5EF4-FFF2-40B4-BE49-F238E27FC236}">
                <a16:creationId xmlns:a16="http://schemas.microsoft.com/office/drawing/2014/main" id="{C6AEB219-384F-402F-8ABA-1D4E8B91A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1" y="2560638"/>
            <a:ext cx="119063"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C:\Documents and Settings\communication\Bureau\rectanglearrondibleu.jpg">
            <a:extLst>
              <a:ext uri="{FF2B5EF4-FFF2-40B4-BE49-F238E27FC236}">
                <a16:creationId xmlns:a16="http://schemas.microsoft.com/office/drawing/2014/main" id="{A93501B2-5202-4A49-A445-8A2FAB660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577976"/>
            <a:ext cx="128588"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9" descr="C:\Documents and Settings\communication\Bureau\rectanglearrondibleuclair.jpg">
            <a:extLst>
              <a:ext uri="{FF2B5EF4-FFF2-40B4-BE49-F238E27FC236}">
                <a16:creationId xmlns:a16="http://schemas.microsoft.com/office/drawing/2014/main" id="{DE99E817-7E41-48BA-A0F0-85B8B5DB4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2897188"/>
            <a:ext cx="11906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Image 4">
            <a:extLst>
              <a:ext uri="{FF2B5EF4-FFF2-40B4-BE49-F238E27FC236}">
                <a16:creationId xmlns:a16="http://schemas.microsoft.com/office/drawing/2014/main" id="{D23D218A-46C6-43B6-97D4-8ECA2222B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3863" y="3324226"/>
            <a:ext cx="17700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Image 6">
            <a:extLst>
              <a:ext uri="{FF2B5EF4-FFF2-40B4-BE49-F238E27FC236}">
                <a16:creationId xmlns:a16="http://schemas.microsoft.com/office/drawing/2014/main" id="{8BC6A723-76F2-4927-A9DA-61BA23FD20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7964" y="3262313"/>
            <a:ext cx="5857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Image 2">
            <a:extLst>
              <a:ext uri="{FF2B5EF4-FFF2-40B4-BE49-F238E27FC236}">
                <a16:creationId xmlns:a16="http://schemas.microsoft.com/office/drawing/2014/main" id="{621EA6B0-5DE9-4C0E-8C36-39C22F36ED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7814" y="4090988"/>
            <a:ext cx="84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ZoneTexte 8">
            <a:extLst>
              <a:ext uri="{FF2B5EF4-FFF2-40B4-BE49-F238E27FC236}">
                <a16:creationId xmlns:a16="http://schemas.microsoft.com/office/drawing/2014/main" id="{D69C5AD0-3B44-4CA2-9D51-22230F6E77BB}"/>
              </a:ext>
            </a:extLst>
          </p:cNvPr>
          <p:cNvSpPr txBox="1">
            <a:spLocks noChangeArrowheads="1"/>
          </p:cNvSpPr>
          <p:nvPr/>
        </p:nvSpPr>
        <p:spPr bwMode="auto">
          <a:xfrm>
            <a:off x="8645525" y="4213225"/>
            <a:ext cx="12906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000" i="1">
                <a:latin typeface="Calibri" panose="020F0502020204030204" pitchFamily="34" charset="0"/>
              </a:rPr>
              <a:t>Traxens lève à nouveau 23 M€ en 2022</a:t>
            </a:r>
          </a:p>
        </p:txBody>
      </p:sp>
      <p:pic>
        <p:nvPicPr>
          <p:cNvPr id="5137" name="Picture 69" descr="FSE">
            <a:extLst>
              <a:ext uri="{FF2B5EF4-FFF2-40B4-BE49-F238E27FC236}">
                <a16:creationId xmlns:a16="http://schemas.microsoft.com/office/drawing/2014/main" id="{576CEE1A-25F8-43F6-8486-06B815FE8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5114" y="376238"/>
            <a:ext cx="3762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32" descr="Résultat de recherche d'images pour &quot;region sud&quot;">
            <a:extLst>
              <a:ext uri="{FF2B5EF4-FFF2-40B4-BE49-F238E27FC236}">
                <a16:creationId xmlns:a16="http://schemas.microsoft.com/office/drawing/2014/main" id="{88FC3A10-B0AE-4BBA-A503-9ED2E58F8B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1526" y="214314"/>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9" descr="ministère">
            <a:extLst>
              <a:ext uri="{FF2B5EF4-FFF2-40B4-BE49-F238E27FC236}">
                <a16:creationId xmlns:a16="http://schemas.microsoft.com/office/drawing/2014/main" id="{F8853F06-C704-40BA-A88E-81ACD91284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1539" y="384176"/>
            <a:ext cx="5032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Image 2">
            <a:extLst>
              <a:ext uri="{FF2B5EF4-FFF2-40B4-BE49-F238E27FC236}">
                <a16:creationId xmlns:a16="http://schemas.microsoft.com/office/drawing/2014/main" id="{9253C5EE-10A2-4B9F-8E99-268CDA79C3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2196" t="32381" r="13139" b="32932"/>
          <a:stretch>
            <a:fillRect/>
          </a:stretch>
        </p:blipFill>
        <p:spPr bwMode="auto">
          <a:xfrm>
            <a:off x="8377238" y="406400"/>
            <a:ext cx="11477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6" descr="Image">
            <a:extLst>
              <a:ext uri="{FF2B5EF4-FFF2-40B4-BE49-F238E27FC236}">
                <a16:creationId xmlns:a16="http://schemas.microsoft.com/office/drawing/2014/main" id="{43F12129-CAC1-4353-8E44-3FD68735E2A9}"/>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7874000" y="350838"/>
            <a:ext cx="4905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Text Box 8">
            <a:extLst>
              <a:ext uri="{FF2B5EF4-FFF2-40B4-BE49-F238E27FC236}">
                <a16:creationId xmlns:a16="http://schemas.microsoft.com/office/drawing/2014/main" id="{C6E7AB50-DA49-488C-94E9-D8A99ABCB71D}"/>
              </a:ext>
            </a:extLst>
          </p:cNvPr>
          <p:cNvSpPr txBox="1">
            <a:spLocks noChangeArrowheads="1"/>
          </p:cNvSpPr>
          <p:nvPr/>
        </p:nvSpPr>
        <p:spPr bwMode="auto">
          <a:xfrm>
            <a:off x="1703389" y="4581526"/>
            <a:ext cx="8232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chemeClr val="tx1"/>
              </a:buClr>
              <a:buSzPct val="115000"/>
            </a:pPr>
            <a:r>
              <a:rPr lang="fr-FR" altLang="fr-FR" sz="1600" b="1">
                <a:latin typeface="Calibri" panose="020F0502020204030204" pitchFamily="34" charset="0"/>
              </a:rPr>
              <a:t>276 projets incubés</a:t>
            </a:r>
          </a:p>
          <a:p>
            <a:pPr eaLnBrk="1" hangingPunct="1">
              <a:buClr>
                <a:schemeClr val="tx1"/>
              </a:buClr>
              <a:buSzPct val="115000"/>
            </a:pPr>
            <a:endParaRPr lang="fr-FR" altLang="fr-FR" sz="1100" b="1">
              <a:latin typeface="Calibri" panose="020F0502020204030204" pitchFamily="34" charset="0"/>
            </a:endParaRPr>
          </a:p>
          <a:p>
            <a:pPr eaLnBrk="1" hangingPunct="1">
              <a:buClr>
                <a:schemeClr val="tx1"/>
              </a:buClr>
              <a:buSzPct val="115000"/>
            </a:pPr>
            <a:r>
              <a:rPr lang="fr-FR" altLang="fr-FR" sz="1600" b="1">
                <a:latin typeface="Calibri" panose="020F0502020204030204" pitchFamily="34" charset="0"/>
              </a:rPr>
              <a:t>231 sociétés créées</a:t>
            </a:r>
            <a:br>
              <a:rPr lang="fr-FR" altLang="fr-FR" sz="1600" b="1">
                <a:latin typeface="Calibri" panose="020F0502020204030204" pitchFamily="34" charset="0"/>
              </a:rPr>
            </a:br>
            <a:endParaRPr lang="fr-FR" altLang="fr-FR" sz="800" b="1">
              <a:latin typeface="Calibri" panose="020F0502020204030204" pitchFamily="34" charset="0"/>
            </a:endParaRPr>
          </a:p>
          <a:p>
            <a:pPr eaLnBrk="1" hangingPunct="1">
              <a:buClr>
                <a:schemeClr val="tx1"/>
              </a:buClr>
              <a:buSzPct val="115000"/>
            </a:pPr>
            <a:r>
              <a:rPr lang="fr-FR" altLang="fr-FR" sz="1200">
                <a:latin typeface="Calibri" panose="020F0502020204030204" pitchFamily="34" charset="0"/>
              </a:rPr>
              <a:t>+ de </a:t>
            </a:r>
            <a:r>
              <a:rPr lang="fr-FR" altLang="fr-FR" sz="1200" b="1">
                <a:latin typeface="Calibri" panose="020F0502020204030204" pitchFamily="34" charset="0"/>
              </a:rPr>
              <a:t>2 250 </a:t>
            </a:r>
            <a:r>
              <a:rPr lang="fr-FR" altLang="fr-FR" sz="1200">
                <a:latin typeface="Calibri" panose="020F0502020204030204" pitchFamily="34" charset="0"/>
              </a:rPr>
              <a:t>emplois directs </a:t>
            </a:r>
            <a:r>
              <a:rPr lang="fr-FR" altLang="fr-FR" sz="800">
                <a:latin typeface="Calibri" panose="020F0502020204030204" pitchFamily="34" charset="0"/>
              </a:rPr>
              <a:t>(1 550 encore existants) </a:t>
            </a:r>
          </a:p>
          <a:p>
            <a:pPr eaLnBrk="1" hangingPunct="1">
              <a:buClr>
                <a:schemeClr val="tx1"/>
              </a:buClr>
              <a:buSzPct val="115000"/>
            </a:pPr>
            <a:r>
              <a:rPr lang="fr-FR" altLang="fr-FR" sz="1200">
                <a:latin typeface="Calibri" panose="020F0502020204030204" pitchFamily="34" charset="0"/>
              </a:rPr>
              <a:t>+ de </a:t>
            </a:r>
            <a:r>
              <a:rPr lang="fr-FR" altLang="fr-FR" sz="1200" b="1">
                <a:latin typeface="Calibri" panose="020F0502020204030204" pitchFamily="34" charset="0"/>
              </a:rPr>
              <a:t>200</a:t>
            </a:r>
            <a:r>
              <a:rPr lang="fr-FR" altLang="fr-FR" sz="1200">
                <a:latin typeface="Calibri" panose="020F0502020204030204" pitchFamily="34" charset="0"/>
              </a:rPr>
              <a:t> brevets, Codes sources et/ou savoir-faire</a:t>
            </a:r>
          </a:p>
          <a:p>
            <a:pPr eaLnBrk="1" hangingPunct="1">
              <a:buClr>
                <a:schemeClr val="tx1"/>
              </a:buClr>
              <a:buSzPct val="115000"/>
            </a:pPr>
            <a:r>
              <a:rPr lang="fr-FR" altLang="fr-FR" sz="1200">
                <a:latin typeface="Calibri" panose="020F0502020204030204" pitchFamily="34" charset="0"/>
              </a:rPr>
              <a:t>+ de </a:t>
            </a:r>
            <a:r>
              <a:rPr lang="fr-FR" altLang="fr-FR" sz="1200" b="1">
                <a:latin typeface="Calibri" panose="020F0502020204030204" pitchFamily="34" charset="0"/>
              </a:rPr>
              <a:t>57%</a:t>
            </a:r>
            <a:r>
              <a:rPr lang="fr-FR" altLang="fr-FR" sz="1200">
                <a:latin typeface="Calibri" panose="020F0502020204030204" pitchFamily="34" charset="0"/>
              </a:rPr>
              <a:t> des projets lauréats du concours CNACETI ou I-Lab </a:t>
            </a:r>
            <a:r>
              <a:rPr lang="fr-FR" altLang="fr-FR" sz="1000" i="1">
                <a:latin typeface="Calibri" panose="020F0502020204030204" pitchFamily="34" charset="0"/>
              </a:rPr>
              <a:t>( dont lauréat « émergence » CNACETI &amp; BFT « émergence » DeepTech)</a:t>
            </a:r>
          </a:p>
          <a:p>
            <a:pPr eaLnBrk="1" hangingPunct="1">
              <a:buClr>
                <a:schemeClr val="tx1"/>
              </a:buClr>
              <a:buSzPct val="115000"/>
            </a:pPr>
            <a:r>
              <a:rPr lang="fr-FR" altLang="fr-FR" sz="1200">
                <a:latin typeface="Calibri" panose="020F0502020204030204" pitchFamily="34" charset="0"/>
              </a:rPr>
              <a:t>+ de </a:t>
            </a:r>
            <a:r>
              <a:rPr lang="fr-FR" altLang="fr-FR" sz="1200" b="1">
                <a:latin typeface="Calibri" panose="020F0502020204030204" pitchFamily="34" charset="0"/>
              </a:rPr>
              <a:t>82 %</a:t>
            </a:r>
            <a:r>
              <a:rPr lang="fr-FR" altLang="fr-FR" sz="1200">
                <a:latin typeface="Calibri" panose="020F0502020204030204" pitchFamily="34" charset="0"/>
              </a:rPr>
              <a:t> des projets incubés sont convertis en entreprises </a:t>
            </a:r>
            <a:endParaRPr lang="fr-FR" altLang="fr-FR" sz="1200" b="1">
              <a:latin typeface="Calibri" panose="020F0502020204030204" pitchFamily="34" charset="0"/>
            </a:endParaRPr>
          </a:p>
          <a:p>
            <a:pPr eaLnBrk="1" hangingPunct="1">
              <a:buClr>
                <a:schemeClr val="tx1"/>
              </a:buClr>
              <a:buSzPct val="115000"/>
            </a:pPr>
            <a:r>
              <a:rPr lang="fr-FR" altLang="fr-FR" sz="1200">
                <a:latin typeface="Calibri" panose="020F0502020204030204" pitchFamily="34" charset="0"/>
              </a:rPr>
              <a:t>+ de </a:t>
            </a:r>
            <a:r>
              <a:rPr lang="fr-FR" altLang="fr-FR" sz="1200" b="1">
                <a:latin typeface="Calibri" panose="020F0502020204030204" pitchFamily="34" charset="0"/>
              </a:rPr>
              <a:t>50 % </a:t>
            </a:r>
            <a:r>
              <a:rPr lang="fr-FR" altLang="fr-FR" sz="1200">
                <a:latin typeface="Calibri" panose="020F0502020204030204" pitchFamily="34" charset="0"/>
              </a:rPr>
              <a:t>des entreprises toujours en activité depuis 2000 et un taux de survie à 5 ans de l’ordre de </a:t>
            </a:r>
            <a:r>
              <a:rPr lang="fr-FR" altLang="fr-FR" sz="1200" b="1">
                <a:latin typeface="Calibri" panose="020F0502020204030204" pitchFamily="34" charset="0"/>
              </a:rPr>
              <a:t>90%</a:t>
            </a:r>
            <a:r>
              <a:rPr lang="fr-FR" altLang="fr-FR" sz="1200" b="1">
                <a:solidFill>
                  <a:srgbClr val="FF0000"/>
                </a:solidFill>
                <a:latin typeface="Calibri" panose="020F0502020204030204" pitchFamily="34" charset="0"/>
              </a:rPr>
              <a:t> </a:t>
            </a:r>
          </a:p>
        </p:txBody>
      </p:sp>
      <p:sp>
        <p:nvSpPr>
          <p:cNvPr id="5143" name="Rectangle 11">
            <a:extLst>
              <a:ext uri="{FF2B5EF4-FFF2-40B4-BE49-F238E27FC236}">
                <a16:creationId xmlns:a16="http://schemas.microsoft.com/office/drawing/2014/main" id="{7D7FD6BD-BA88-4CC2-B4E5-2B8D6F1BBFA9}"/>
              </a:ext>
            </a:extLst>
          </p:cNvPr>
          <p:cNvSpPr>
            <a:spLocks noChangeArrowheads="1"/>
          </p:cNvSpPr>
          <p:nvPr/>
        </p:nvSpPr>
        <p:spPr bwMode="auto">
          <a:xfrm>
            <a:off x="1255713" y="3146426"/>
            <a:ext cx="43624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a:tabLst>
                <a:tab pos="6907213" algn="ctr"/>
              </a:tabLst>
              <a:defRPr>
                <a:solidFill>
                  <a:schemeClr val="tx1"/>
                </a:solidFill>
                <a:latin typeface="Arial" panose="020B0604020202020204" pitchFamily="34" charset="0"/>
                <a:cs typeface="Arial" panose="020B0604020202020204" pitchFamily="34" charset="0"/>
              </a:defRPr>
            </a:lvl1pPr>
            <a:lvl2pPr marL="742950" indent="-285750">
              <a:tabLst>
                <a:tab pos="6907213" algn="ctr"/>
              </a:tabLst>
              <a:defRPr>
                <a:solidFill>
                  <a:schemeClr val="tx1"/>
                </a:solidFill>
                <a:latin typeface="Arial" panose="020B0604020202020204" pitchFamily="34" charset="0"/>
                <a:cs typeface="Arial" panose="020B0604020202020204" pitchFamily="34" charset="0"/>
              </a:defRPr>
            </a:lvl2pPr>
            <a:lvl3pPr marL="1143000" indent="-228600">
              <a:tabLst>
                <a:tab pos="6907213" algn="ctr"/>
              </a:tabLst>
              <a:defRPr>
                <a:solidFill>
                  <a:schemeClr val="tx1"/>
                </a:solidFill>
                <a:latin typeface="Arial" panose="020B0604020202020204" pitchFamily="34" charset="0"/>
                <a:cs typeface="Arial" panose="020B0604020202020204" pitchFamily="34" charset="0"/>
              </a:defRPr>
            </a:lvl3pPr>
            <a:lvl4pPr marL="1600200" indent="-228600">
              <a:tabLst>
                <a:tab pos="6907213" algn="ctr"/>
              </a:tabLst>
              <a:defRPr>
                <a:solidFill>
                  <a:schemeClr val="tx1"/>
                </a:solidFill>
                <a:latin typeface="Arial" panose="020B0604020202020204" pitchFamily="34" charset="0"/>
                <a:cs typeface="Arial" panose="020B0604020202020204" pitchFamily="34" charset="0"/>
              </a:defRPr>
            </a:lvl4pPr>
            <a:lvl5pPr marL="2057400" indent="-228600">
              <a:tabLst>
                <a:tab pos="6907213" algn="ct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907213" algn="ctr"/>
              </a:tabLs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fr-FR" altLang="fr-FR" sz="2400" b="1" i="1">
                <a:solidFill>
                  <a:srgbClr val="336699"/>
                </a:solidFill>
                <a:latin typeface="Calibri" panose="020F0502020204030204" pitchFamily="34" charset="0"/>
              </a:rPr>
              <a:t>Membre et partenaire de …</a:t>
            </a:r>
            <a:endParaRPr lang="fr-FR" altLang="fr-FR">
              <a:latin typeface="Calibri" panose="020F0502020204030204" pitchFamily="34" charset="0"/>
            </a:endParaRPr>
          </a:p>
        </p:txBody>
      </p:sp>
      <p:pic>
        <p:nvPicPr>
          <p:cNvPr id="5144" name="Image 3" descr="Une image contenant texte, Police, capture d’écran, carte de visite&#10;&#10;Le contenu généré par l’IA peut être incorrect.">
            <a:extLst>
              <a:ext uri="{FF2B5EF4-FFF2-40B4-BE49-F238E27FC236}">
                <a16:creationId xmlns:a16="http://schemas.microsoft.com/office/drawing/2014/main" id="{C6EC89A4-E842-4E12-9B68-13233DC30E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2464" y="3614738"/>
            <a:ext cx="115728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5" name="ZoneTexte 8">
            <a:extLst>
              <a:ext uri="{FF2B5EF4-FFF2-40B4-BE49-F238E27FC236}">
                <a16:creationId xmlns:a16="http://schemas.microsoft.com/office/drawing/2014/main" id="{5B20E526-55B6-4DC5-AF7B-6985890CB711}"/>
              </a:ext>
            </a:extLst>
          </p:cNvPr>
          <p:cNvSpPr txBox="1">
            <a:spLocks noChangeArrowheads="1"/>
          </p:cNvSpPr>
          <p:nvPr/>
        </p:nvSpPr>
        <p:spPr bwMode="auto">
          <a:xfrm>
            <a:off x="4997451" y="4864100"/>
            <a:ext cx="308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000" i="1">
                <a:latin typeface="Calibri" panose="020F0502020204030204" pitchFamily="34" charset="0"/>
              </a:rPr>
              <a:t>Wise integration lève 2,7 M€ en 2021, 15 M€ en janvier 2024 et réalise une série B en fin d’année 2024</a:t>
            </a:r>
          </a:p>
        </p:txBody>
      </p:sp>
      <p:pic>
        <p:nvPicPr>
          <p:cNvPr id="5146" name="Picture 33" descr="HEXANA Crée Un Système Nucléaire Modulaire Et Flexible De 4e Génération">
            <a:extLst>
              <a:ext uri="{FF2B5EF4-FFF2-40B4-BE49-F238E27FC236}">
                <a16:creationId xmlns:a16="http://schemas.microsoft.com/office/drawing/2014/main" id="{19B87271-62FA-46A7-B2B1-56A12F69116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47101" y="4773613"/>
            <a:ext cx="121761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31" descr=" ">
            <a:extLst>
              <a:ext uri="{FF2B5EF4-FFF2-40B4-BE49-F238E27FC236}">
                <a16:creationId xmlns:a16="http://schemas.microsoft.com/office/drawing/2014/main" id="{77DED700-7386-446F-8B0F-3EB799D9D42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18475" y="4683125"/>
            <a:ext cx="6111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536AE177-8AEE-4AF4-8877-106322D1FA58}"/>
              </a:ext>
            </a:extLst>
          </p:cNvPr>
          <p:cNvPicPr>
            <a:picLocks noChangeAspect="1"/>
          </p:cNvPicPr>
          <p:nvPr/>
        </p:nvPicPr>
        <p:blipFill>
          <a:blip r:embed="rId18" cstate="screen"/>
          <a:stretch>
            <a:fillRect/>
          </a:stretch>
        </p:blipFill>
        <p:spPr>
          <a:xfrm>
            <a:off x="5187950" y="4213225"/>
            <a:ext cx="908050" cy="508000"/>
          </a:xfrm>
          <a:prstGeom prst="rect">
            <a:avLst/>
          </a:prstGeom>
          <a:ln>
            <a:solidFill>
              <a:schemeClr val="bg2">
                <a:lumMod val="60000"/>
                <a:lumOff val="40000"/>
              </a:schemeClr>
            </a:solidFill>
          </a:ln>
        </p:spPr>
      </p:pic>
      <p:pic>
        <p:nvPicPr>
          <p:cNvPr id="5149" name="Picture 33" descr="CEA_Officiel on Twitter: &quot;Connaissez-vous @IntegrationWise, cette start-up  essaimée du @CEA_Leti ? Rym Hamoumou et Thierry Bouchet ont mis au point un  #chargeur universel #USB-C de 100 watts 😀 ! Il adapte la">
            <a:extLst>
              <a:ext uri="{FF2B5EF4-FFF2-40B4-BE49-F238E27FC236}">
                <a16:creationId xmlns:a16="http://schemas.microsoft.com/office/drawing/2014/main" id="{C03E5B6C-55EB-4229-AF25-B5D8C512A81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5375" y="3749675"/>
            <a:ext cx="12827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Image 18">
            <a:extLst>
              <a:ext uri="{FF2B5EF4-FFF2-40B4-BE49-F238E27FC236}">
                <a16:creationId xmlns:a16="http://schemas.microsoft.com/office/drawing/2014/main" id="{3CEC5E29-9999-4705-8207-947CBD43A5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92951" y="4460875"/>
            <a:ext cx="7461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1" name="ZoneTexte 8">
            <a:extLst>
              <a:ext uri="{FF2B5EF4-FFF2-40B4-BE49-F238E27FC236}">
                <a16:creationId xmlns:a16="http://schemas.microsoft.com/office/drawing/2014/main" id="{0DA88A46-9BBB-42C3-B3B5-A75DB2613D38}"/>
              </a:ext>
            </a:extLst>
          </p:cNvPr>
          <p:cNvSpPr txBox="1">
            <a:spLocks noChangeArrowheads="1"/>
          </p:cNvSpPr>
          <p:nvPr/>
        </p:nvSpPr>
        <p:spPr bwMode="auto">
          <a:xfrm>
            <a:off x="7342188" y="5281613"/>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000" i="1">
                <a:latin typeface="Calibri" panose="020F0502020204030204" pitchFamily="34" charset="0"/>
              </a:rPr>
              <a:t>Hexana lève 25 M€ en 2025</a:t>
            </a:r>
          </a:p>
        </p:txBody>
      </p:sp>
      <p:pic>
        <p:nvPicPr>
          <p:cNvPr id="5152" name="Picture 35" descr="Home">
            <a:extLst>
              <a:ext uri="{FF2B5EF4-FFF2-40B4-BE49-F238E27FC236}">
                <a16:creationId xmlns:a16="http://schemas.microsoft.com/office/drawing/2014/main" id="{A7212A03-C7B7-49A4-8E4F-3CAEBD9328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92464" y="3690938"/>
            <a:ext cx="11572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BDC1-AAAB-B3E6-E695-685F175E28B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3348D3-371D-A275-4570-E5450E379BB6}"/>
              </a:ext>
            </a:extLst>
          </p:cNvPr>
          <p:cNvSpPr>
            <a:spLocks noGrp="1"/>
          </p:cNvSpPr>
          <p:nvPr>
            <p:ph type="body" sz="quarter" idx="20"/>
          </p:nvPr>
        </p:nvSpPr>
        <p:spPr/>
        <p:txBody>
          <a:bodyPr/>
          <a:lstStyle/>
          <a:p>
            <a:r>
              <a:rPr lang="fr-FR"/>
              <a:t>Intervenant partenaire</a:t>
            </a:r>
          </a:p>
        </p:txBody>
      </p:sp>
      <p:pic>
        <p:nvPicPr>
          <p:cNvPr id="11" name="Espace réservé pour une image  10">
            <a:extLst>
              <a:ext uri="{FF2B5EF4-FFF2-40B4-BE49-F238E27FC236}">
                <a16:creationId xmlns:a16="http://schemas.microsoft.com/office/drawing/2014/main" id="{1F3C595F-DD0A-E010-2AF7-F79FB757E40B}"/>
              </a:ext>
            </a:extLst>
          </p:cNvPr>
          <p:cNvPicPr>
            <a:picLocks noGrp="1" noChangeAspect="1"/>
          </p:cNvPicPr>
          <p:nvPr>
            <p:ph type="pic" sz="quarter" idx="22"/>
          </p:nvPr>
        </p:nvPicPr>
        <p:blipFill>
          <a:blip r:embed="rId2"/>
          <a:srcRect/>
          <a:stretch/>
        </p:blipFill>
        <p:spPr>
          <a:xfrm>
            <a:off x="1501549" y="2143715"/>
            <a:ext cx="2576512" cy="2576512"/>
          </a:xfrm>
        </p:spPr>
      </p:pic>
      <p:sp>
        <p:nvSpPr>
          <p:cNvPr id="4" name="Espace réservé du texte 3">
            <a:extLst>
              <a:ext uri="{FF2B5EF4-FFF2-40B4-BE49-F238E27FC236}">
                <a16:creationId xmlns:a16="http://schemas.microsoft.com/office/drawing/2014/main" id="{A19790EB-DD40-2D1D-5170-1AE1E3CB13D4}"/>
              </a:ext>
            </a:extLst>
          </p:cNvPr>
          <p:cNvSpPr>
            <a:spLocks noGrp="1"/>
          </p:cNvSpPr>
          <p:nvPr>
            <p:ph type="body" sz="quarter" idx="25"/>
          </p:nvPr>
        </p:nvSpPr>
        <p:spPr/>
        <p:txBody>
          <a:bodyPr/>
          <a:lstStyle/>
          <a:p>
            <a:r>
              <a:rPr lang="fr-FR"/>
              <a:t>Charlie BARLA</a:t>
            </a:r>
          </a:p>
        </p:txBody>
      </p:sp>
      <p:sp>
        <p:nvSpPr>
          <p:cNvPr id="5" name="Espace réservé du texte 4">
            <a:extLst>
              <a:ext uri="{FF2B5EF4-FFF2-40B4-BE49-F238E27FC236}">
                <a16:creationId xmlns:a16="http://schemas.microsoft.com/office/drawing/2014/main" id="{19BDD80D-6A3D-D693-0AA0-5E4BAE625A6F}"/>
              </a:ext>
            </a:extLst>
          </p:cNvPr>
          <p:cNvSpPr>
            <a:spLocks noGrp="1"/>
          </p:cNvSpPr>
          <p:nvPr>
            <p:ph type="body" sz="quarter" idx="26"/>
          </p:nvPr>
        </p:nvSpPr>
        <p:spPr/>
        <p:txBody>
          <a:bodyPr/>
          <a:lstStyle/>
          <a:p>
            <a:r>
              <a:rPr lang="fr-FR"/>
              <a:t>« Premiers résultats du PUI Provence »</a:t>
            </a:r>
          </a:p>
        </p:txBody>
      </p:sp>
      <p:pic>
        <p:nvPicPr>
          <p:cNvPr id="3" name="Espace réservé pour une image  2"/>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0222" b="10222"/>
          <a:stretch>
            <a:fillRect/>
          </a:stretch>
        </p:blipFill>
        <p:spPr/>
      </p:pic>
      <p:sp>
        <p:nvSpPr>
          <p:cNvPr id="7" name="Espace réservé de la date 6">
            <a:extLst>
              <a:ext uri="{FF2B5EF4-FFF2-40B4-BE49-F238E27FC236}">
                <a16:creationId xmlns:a16="http://schemas.microsoft.com/office/drawing/2014/main" id="{DB42F4F0-08A8-519E-CA32-2EDEA258EE15}"/>
              </a:ext>
            </a:extLst>
          </p:cNvPr>
          <p:cNvSpPr>
            <a:spLocks noGrp="1"/>
          </p:cNvSpPr>
          <p:nvPr>
            <p:ph type="dt" sz="half" idx="2"/>
          </p:nvPr>
        </p:nvSpPr>
        <p:spPr/>
        <p:txBody>
          <a:bodyPr/>
          <a:lstStyle/>
          <a:p>
            <a:fld id="{C3F7AEA7-927C-3A44-8255-E235BB05B5F5}" type="datetime1">
              <a:rPr lang="fr-FR" smtClean="0"/>
              <a:pPr/>
              <a:t>17/02/2026</a:t>
            </a:fld>
            <a:endParaRPr lang="fr-FR"/>
          </a:p>
        </p:txBody>
      </p:sp>
      <p:sp>
        <p:nvSpPr>
          <p:cNvPr id="8" name="Espace réservé du numéro de diapositive 7">
            <a:extLst>
              <a:ext uri="{FF2B5EF4-FFF2-40B4-BE49-F238E27FC236}">
                <a16:creationId xmlns:a16="http://schemas.microsoft.com/office/drawing/2014/main" id="{117C129E-31F4-0F21-DDFA-CAF27C07F421}"/>
              </a:ext>
            </a:extLst>
          </p:cNvPr>
          <p:cNvSpPr>
            <a:spLocks noGrp="1"/>
          </p:cNvSpPr>
          <p:nvPr>
            <p:ph type="sldNum" sz="quarter" idx="29"/>
          </p:nvPr>
        </p:nvSpPr>
        <p:spPr/>
        <p:txBody>
          <a:bodyPr/>
          <a:lstStyle/>
          <a:p>
            <a:fld id="{52D2E2B4-40A2-954D-BBCC-ABFE8C38BCC8}" type="slidenum">
              <a:rPr lang="fr-FR" smtClean="0"/>
              <a:pPr/>
              <a:t>65</a:t>
            </a:fld>
            <a:endParaRPr lang="fr-FR"/>
          </a:p>
        </p:txBody>
      </p:sp>
      <p:sp>
        <p:nvSpPr>
          <p:cNvPr id="9" name="Espace réservé du texte 8">
            <a:extLst>
              <a:ext uri="{FF2B5EF4-FFF2-40B4-BE49-F238E27FC236}">
                <a16:creationId xmlns:a16="http://schemas.microsoft.com/office/drawing/2014/main" id="{3F530396-9501-CA36-0A1C-1506C81D1C4A}"/>
              </a:ext>
            </a:extLst>
          </p:cNvPr>
          <p:cNvSpPr>
            <a:spLocks noGrp="1"/>
          </p:cNvSpPr>
          <p:nvPr>
            <p:ph type="body" sz="quarter" idx="27"/>
          </p:nvPr>
        </p:nvSpPr>
        <p:spPr>
          <a:xfrm>
            <a:off x="4446001" y="3431971"/>
            <a:ext cx="5776851" cy="1581150"/>
          </a:xfrm>
        </p:spPr>
        <p:txBody>
          <a:bodyPr/>
          <a:lstStyle/>
          <a:p>
            <a:r>
              <a:rPr lang="fr-FR"/>
              <a:t>Expert numérique et transformation digitale des organisations</a:t>
            </a:r>
          </a:p>
          <a:p>
            <a:r>
              <a:rPr lang="fr-FR"/>
              <a:t>chargé de mission auprès de Monsieur </a:t>
            </a:r>
            <a:r>
              <a:rPr lang="fr-FR" err="1"/>
              <a:t>Abderrahim</a:t>
            </a:r>
            <a:r>
              <a:rPr lang="fr-FR"/>
              <a:t> </a:t>
            </a:r>
            <a:r>
              <a:rPr lang="fr-FR" err="1"/>
              <a:t>Outass</a:t>
            </a:r>
            <a:r>
              <a:rPr lang="fr-FR"/>
              <a:t>, Maire-Adjoint aux relations internationales</a:t>
            </a:r>
          </a:p>
        </p:txBody>
      </p:sp>
      <p:sp>
        <p:nvSpPr>
          <p:cNvPr id="10" name="AutoShape 2" descr="https://frc-powerpoint.officeapps.live.com/pods/GetClipboardImage.ashx?Id=5e44230e-dff9-4cd3-8fef-affec3fa3f49&amp;DC=GFR1&amp;pkey=39eb7095-1549-46a5-b4c9-b652684fd93e&amp;wdwaccluster=GFR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620529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F4378D-5977-4546-9B7C-859DB4DAC757}"/>
              </a:ext>
            </a:extLst>
          </p:cNvPr>
          <p:cNvSpPr>
            <a:spLocks noGrp="1"/>
          </p:cNvSpPr>
          <p:nvPr>
            <p:ph type="body" sz="quarter" idx="10"/>
          </p:nvPr>
        </p:nvSpPr>
        <p:spPr/>
        <p:txBody>
          <a:bodyPr/>
          <a:lstStyle/>
          <a:p>
            <a:r>
              <a:rPr lang="fr-FR"/>
              <a:t>Club Innov Provence</a:t>
            </a:r>
          </a:p>
          <a:p>
            <a:r>
              <a:rPr lang="fr-FR"/>
              <a:t>							</a:t>
            </a:r>
            <a:r>
              <a:rPr lang="fr-FR" sz="2133"/>
              <a:t>10/02/2026</a:t>
            </a:r>
            <a:endParaRPr lang="fr-FR"/>
          </a:p>
          <a:p>
            <a:endParaRPr lang="fr-FR"/>
          </a:p>
        </p:txBody>
      </p:sp>
    </p:spTree>
    <p:extLst>
      <p:ext uri="{BB962C8B-B14F-4D97-AF65-F5344CB8AC3E}">
        <p14:creationId xmlns:p14="http://schemas.microsoft.com/office/powerpoint/2010/main" val="600971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itre 2">
            <a:extLst>
              <a:ext uri="{FF2B5EF4-FFF2-40B4-BE49-F238E27FC236}">
                <a16:creationId xmlns:a16="http://schemas.microsoft.com/office/drawing/2014/main" id="{12FD1B19-2C1A-49A7-3FD3-3A3E19A3D02C}"/>
              </a:ext>
            </a:extLst>
          </p:cNvPr>
          <p:cNvSpPr txBox="1">
            <a:spLocks/>
          </p:cNvSpPr>
          <p:nvPr/>
        </p:nvSpPr>
        <p:spPr bwMode="auto">
          <a:xfrm>
            <a:off x="-1524184" y="202017"/>
            <a:ext cx="13019499" cy="642935"/>
          </a:xfrm>
          <a:prstGeom prst="rect">
            <a:avLst/>
          </a:prstGeom>
          <a:noFill/>
          <a:ln>
            <a:noFill/>
          </a:ln>
        </p:spPr>
        <p:txBody>
          <a:bodyPr vert="horz" wrap="square" lIns="0" tIns="0" rIns="0" bIns="0" numCol="1" anchor="t" anchorCtr="0" compatLnSpc="1">
            <a:prstTxWarp prst="textNoShape">
              <a:avLst/>
            </a:prstTxWarp>
          </a:bodyPr>
          <a:lstStyle>
            <a:lvl1pPr algn="l" defTabSz="457200">
              <a:spcBef>
                <a:spcPts val="0"/>
              </a:spcBef>
              <a:spcAft>
                <a:spcPts val="0"/>
              </a:spcAft>
              <a:defRPr sz="2600" b="1">
                <a:solidFill>
                  <a:srgbClr val="313E56"/>
                </a:solidFill>
                <a:latin typeface="Arial"/>
                <a:ea typeface="ＭＳ Ｐゴシック"/>
                <a:cs typeface="Arial"/>
              </a:defRPr>
            </a:lvl1pPr>
            <a:lvl2pPr algn="l" defTabSz="457200">
              <a:spcBef>
                <a:spcPts val="0"/>
              </a:spcBef>
              <a:spcAft>
                <a:spcPts val="0"/>
              </a:spcAft>
              <a:defRPr sz="2600" b="1">
                <a:solidFill>
                  <a:srgbClr val="313E56"/>
                </a:solidFill>
                <a:latin typeface="Arial"/>
                <a:ea typeface="ＭＳ Ｐゴシック"/>
                <a:cs typeface="Verdana"/>
              </a:defRPr>
            </a:lvl2pPr>
            <a:lvl3pPr algn="l" defTabSz="457200">
              <a:spcBef>
                <a:spcPts val="0"/>
              </a:spcBef>
              <a:spcAft>
                <a:spcPts val="0"/>
              </a:spcAft>
              <a:defRPr sz="2600" b="1">
                <a:solidFill>
                  <a:srgbClr val="313E56"/>
                </a:solidFill>
                <a:latin typeface="Arial"/>
                <a:ea typeface="ＭＳ Ｐゴシック"/>
                <a:cs typeface="Verdana"/>
              </a:defRPr>
            </a:lvl3pPr>
            <a:lvl4pPr algn="l" defTabSz="457200">
              <a:spcBef>
                <a:spcPts val="0"/>
              </a:spcBef>
              <a:spcAft>
                <a:spcPts val="0"/>
              </a:spcAft>
              <a:defRPr sz="2600" b="1">
                <a:solidFill>
                  <a:srgbClr val="313E56"/>
                </a:solidFill>
                <a:latin typeface="Arial"/>
                <a:ea typeface="ＭＳ Ｐゴシック"/>
                <a:cs typeface="Verdana"/>
              </a:defRPr>
            </a:lvl4pPr>
            <a:lvl5pPr algn="l" defTabSz="457200">
              <a:spcBef>
                <a:spcPts val="0"/>
              </a:spcBef>
              <a:spcAft>
                <a:spcPts val="0"/>
              </a:spcAft>
              <a:defRPr sz="2600" b="1">
                <a:solidFill>
                  <a:srgbClr val="313E56"/>
                </a:solidFill>
                <a:latin typeface="Arial"/>
                <a:ea typeface="ＭＳ Ｐゴシック"/>
                <a:cs typeface="Verdana"/>
              </a:defRPr>
            </a:lvl5pPr>
            <a:lvl6pPr marL="457200" algn="l" defTabSz="457200">
              <a:spcBef>
                <a:spcPts val="0"/>
              </a:spcBef>
              <a:spcAft>
                <a:spcPts val="0"/>
              </a:spcAft>
              <a:defRPr sz="2600" b="1">
                <a:solidFill>
                  <a:srgbClr val="2663B4"/>
                </a:solidFill>
                <a:latin typeface="Verdana"/>
                <a:ea typeface="ＭＳ Ｐゴシック"/>
              </a:defRPr>
            </a:lvl6pPr>
            <a:lvl7pPr marL="914400" algn="l" defTabSz="457200">
              <a:spcBef>
                <a:spcPts val="0"/>
              </a:spcBef>
              <a:spcAft>
                <a:spcPts val="0"/>
              </a:spcAft>
              <a:defRPr sz="2600" b="1">
                <a:solidFill>
                  <a:srgbClr val="2663B4"/>
                </a:solidFill>
                <a:latin typeface="Verdana"/>
                <a:ea typeface="ＭＳ Ｐゴシック"/>
              </a:defRPr>
            </a:lvl7pPr>
            <a:lvl8pPr marL="1371600" algn="l" defTabSz="457200">
              <a:spcBef>
                <a:spcPts val="0"/>
              </a:spcBef>
              <a:spcAft>
                <a:spcPts val="0"/>
              </a:spcAft>
              <a:defRPr sz="2600" b="1">
                <a:solidFill>
                  <a:srgbClr val="2663B4"/>
                </a:solidFill>
                <a:latin typeface="Verdana"/>
                <a:ea typeface="ＭＳ Ｐゴシック"/>
              </a:defRPr>
            </a:lvl8pPr>
            <a:lvl9pPr marL="1828800" algn="l" defTabSz="457200">
              <a:spcBef>
                <a:spcPts val="0"/>
              </a:spcBef>
              <a:spcAft>
                <a:spcPts val="0"/>
              </a:spcAft>
              <a:defRPr sz="2600" b="1">
                <a:solidFill>
                  <a:srgbClr val="2663B4"/>
                </a:solidFill>
                <a:latin typeface="Verdana"/>
                <a:ea typeface="ＭＳ Ｐゴシック"/>
              </a:defRPr>
            </a:lvl9pPr>
          </a:lstStyle>
          <a:p>
            <a:pPr algn="ctr">
              <a:defRPr/>
            </a:pPr>
            <a:r>
              <a:rPr lang="fr-FR" sz="2400">
                <a:solidFill>
                  <a:srgbClr val="9971AC"/>
                </a:solidFill>
              </a:rPr>
              <a:t>4 Actions au service du renforcement des liens publics / privés</a:t>
            </a:r>
            <a:endParaRPr lang="fr-FR" sz="2667">
              <a:solidFill>
                <a:srgbClr val="9971AC"/>
              </a:solidFill>
            </a:endParaRPr>
          </a:p>
        </p:txBody>
      </p:sp>
      <p:sp>
        <p:nvSpPr>
          <p:cNvPr id="13" name="Espace réservé du numéro de diapositive 4">
            <a:extLst>
              <a:ext uri="{FF2B5EF4-FFF2-40B4-BE49-F238E27FC236}">
                <a16:creationId xmlns:a16="http://schemas.microsoft.com/office/drawing/2014/main" id="{95FD5384-30FC-44C4-8385-5F55AF096145}"/>
              </a:ext>
            </a:extLst>
          </p:cNvPr>
          <p:cNvSpPr txBox="1">
            <a:spLocks/>
          </p:cNvSpPr>
          <p:nvPr/>
        </p:nvSpPr>
        <p:spPr bwMode="auto">
          <a:xfrm>
            <a:off x="9688515" y="300040"/>
            <a:ext cx="454025" cy="141287"/>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a:spcBef>
                <a:spcPts val="0"/>
              </a:spcBef>
              <a:spcAft>
                <a:spcPts val="0"/>
              </a:spcAft>
              <a:defRPr sz="800" b="1">
                <a:solidFill>
                  <a:schemeClr val="bg1"/>
                </a:solidFill>
                <a:latin typeface="Arial"/>
                <a:ea typeface="ＭＳ Ｐゴシック"/>
                <a:cs typeface="Arial"/>
              </a:defRPr>
            </a:lvl1pPr>
            <a:lvl2pPr marL="457200" algn="l" defTabSz="457200">
              <a:spcBef>
                <a:spcPts val="0"/>
              </a:spcBef>
              <a:spcAft>
                <a:spcPts val="0"/>
              </a:spcAft>
              <a:defRPr>
                <a:solidFill>
                  <a:schemeClr val="tx1"/>
                </a:solidFill>
                <a:latin typeface="Arial"/>
                <a:ea typeface="ＭＳ Ｐゴシック"/>
                <a:cs typeface="ＭＳ Ｐゴシック"/>
              </a:defRPr>
            </a:lvl2pPr>
            <a:lvl3pPr marL="914400" algn="l" defTabSz="457200">
              <a:spcBef>
                <a:spcPts val="0"/>
              </a:spcBef>
              <a:spcAft>
                <a:spcPts val="0"/>
              </a:spcAft>
              <a:defRPr>
                <a:solidFill>
                  <a:schemeClr val="tx1"/>
                </a:solidFill>
                <a:latin typeface="Arial"/>
                <a:ea typeface="ＭＳ Ｐゴシック"/>
                <a:cs typeface="ＭＳ Ｐゴシック"/>
              </a:defRPr>
            </a:lvl3pPr>
            <a:lvl4pPr marL="1371600" algn="l" defTabSz="457200">
              <a:spcBef>
                <a:spcPts val="0"/>
              </a:spcBef>
              <a:spcAft>
                <a:spcPts val="0"/>
              </a:spcAft>
              <a:defRPr>
                <a:solidFill>
                  <a:schemeClr val="tx1"/>
                </a:solidFill>
                <a:latin typeface="Arial"/>
                <a:ea typeface="ＭＳ Ｐゴシック"/>
                <a:cs typeface="ＭＳ Ｐゴシック"/>
              </a:defRPr>
            </a:lvl4pPr>
            <a:lvl5pPr marL="1828800" algn="l" defTabSz="457200">
              <a:spcBef>
                <a:spcPts val="0"/>
              </a:spcBef>
              <a:spcAft>
                <a:spcPts val="0"/>
              </a:spcAft>
              <a:defRPr>
                <a:solidFill>
                  <a:schemeClr val="tx1"/>
                </a:solidFill>
                <a:latin typeface="Arial"/>
                <a:ea typeface="ＭＳ Ｐゴシック"/>
                <a:cs typeface="ＭＳ Ｐゴシック"/>
              </a:defRPr>
            </a:lvl5pPr>
            <a:lvl6pPr marL="2286000" algn="l" defTabSz="457200">
              <a:defRPr>
                <a:solidFill>
                  <a:schemeClr val="tx1"/>
                </a:solidFill>
                <a:latin typeface="Arial"/>
                <a:ea typeface="ＭＳ Ｐゴシック"/>
                <a:cs typeface="ＭＳ Ｐゴシック"/>
              </a:defRPr>
            </a:lvl6pPr>
            <a:lvl7pPr marL="2743200" algn="l" defTabSz="457200">
              <a:defRPr>
                <a:solidFill>
                  <a:schemeClr val="tx1"/>
                </a:solidFill>
                <a:latin typeface="Arial"/>
                <a:ea typeface="ＭＳ Ｐゴシック"/>
                <a:cs typeface="ＭＳ Ｐゴシック"/>
              </a:defRPr>
            </a:lvl7pPr>
            <a:lvl8pPr marL="3200400" algn="l" defTabSz="457200">
              <a:defRPr>
                <a:solidFill>
                  <a:schemeClr val="tx1"/>
                </a:solidFill>
                <a:latin typeface="Arial"/>
                <a:ea typeface="ＭＳ Ｐゴシック"/>
                <a:cs typeface="ＭＳ Ｐゴシック"/>
              </a:defRPr>
            </a:lvl8pPr>
            <a:lvl9pPr marL="3657600" algn="l" defTabSz="457200">
              <a:defRPr>
                <a:solidFill>
                  <a:schemeClr val="tx1"/>
                </a:solidFill>
                <a:latin typeface="Arial"/>
                <a:ea typeface="ＭＳ Ｐゴシック"/>
                <a:cs typeface="ＭＳ Ｐゴシック"/>
              </a:defRPr>
            </a:lvl9pPr>
          </a:lstStyle>
          <a:p>
            <a:pPr>
              <a:defRPr/>
            </a:pPr>
            <a:fld id="{1105F73E-D302-7A49-9D49-5CFFB39DEAD8}" type="slidenum">
              <a:rPr lang="fr-FR"/>
              <a:pPr>
                <a:defRPr/>
              </a:pPr>
              <a:t>67</a:t>
            </a:fld>
            <a:endParaRPr lang="fr-FR"/>
          </a:p>
        </p:txBody>
      </p:sp>
      <p:sp>
        <p:nvSpPr>
          <p:cNvPr id="20" name="Rectangle 19">
            <a:extLst>
              <a:ext uri="{FF2B5EF4-FFF2-40B4-BE49-F238E27FC236}">
                <a16:creationId xmlns:a16="http://schemas.microsoft.com/office/drawing/2014/main" id="{AAFE21A2-1246-46A0-A269-07A380ABC161}"/>
              </a:ext>
            </a:extLst>
          </p:cNvPr>
          <p:cNvSpPr/>
          <p:nvPr/>
        </p:nvSpPr>
        <p:spPr bwMode="auto">
          <a:xfrm>
            <a:off x="4006799" y="1225050"/>
            <a:ext cx="3831079" cy="549193"/>
          </a:xfrm>
          <a:prstGeom prst="rect">
            <a:avLst/>
          </a:prstGeom>
          <a:solidFill>
            <a:srgbClr val="2A9D8F"/>
          </a:solidFill>
          <a:ln w="28575">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Action 2. Recherche partenariale </a:t>
            </a:r>
            <a:r>
              <a:rPr lang="fr-FR">
                <a:latin typeface="Calibri" panose="020F0502020204030204" pitchFamily="34" charset="0"/>
                <a:ea typeface="Times New Roman" panose="02020603050405020304" pitchFamily="18" charset="0"/>
              </a:rPr>
              <a:t>(1,459 M€)</a:t>
            </a:r>
            <a:endParaRPr lang="fr-FR" b="1"/>
          </a:p>
        </p:txBody>
      </p:sp>
      <p:sp>
        <p:nvSpPr>
          <p:cNvPr id="24" name="Rectangle 23">
            <a:extLst>
              <a:ext uri="{FF2B5EF4-FFF2-40B4-BE49-F238E27FC236}">
                <a16:creationId xmlns:a16="http://schemas.microsoft.com/office/drawing/2014/main" id="{907FC6DC-BC7F-4959-AF04-33BA9E2872A0}"/>
              </a:ext>
            </a:extLst>
          </p:cNvPr>
          <p:cNvSpPr/>
          <p:nvPr/>
        </p:nvSpPr>
        <p:spPr bwMode="auto">
          <a:xfrm>
            <a:off x="7976470" y="1225050"/>
            <a:ext cx="3776212" cy="549193"/>
          </a:xfrm>
          <a:prstGeom prst="rect">
            <a:avLst/>
          </a:prstGeom>
          <a:solidFill>
            <a:srgbClr val="E9C46A"/>
          </a:solidFill>
          <a:ln w="28575">
            <a:solidFill>
              <a:srgbClr val="E9C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Action 3. Création d’entreprises </a:t>
            </a:r>
            <a:r>
              <a:rPr lang="fr-FR" b="1" i="1"/>
              <a:t>deeptech </a:t>
            </a:r>
            <a:r>
              <a:rPr lang="fr-FR">
                <a:latin typeface="Calibri" panose="020F0502020204030204" pitchFamily="34" charset="0"/>
                <a:ea typeface="Times New Roman" panose="02020603050405020304" pitchFamily="18" charset="0"/>
              </a:rPr>
              <a:t>(1,993 M€)</a:t>
            </a:r>
            <a:endParaRPr lang="fr-FR" b="1"/>
          </a:p>
        </p:txBody>
      </p:sp>
      <p:sp>
        <p:nvSpPr>
          <p:cNvPr id="25" name="Rectangle 24">
            <a:extLst>
              <a:ext uri="{FF2B5EF4-FFF2-40B4-BE49-F238E27FC236}">
                <a16:creationId xmlns:a16="http://schemas.microsoft.com/office/drawing/2014/main" id="{4675DB58-B082-401C-8C2A-AD783DBEE21E}"/>
              </a:ext>
            </a:extLst>
          </p:cNvPr>
          <p:cNvSpPr/>
          <p:nvPr/>
        </p:nvSpPr>
        <p:spPr bwMode="auto">
          <a:xfrm>
            <a:off x="1659321" y="4768591"/>
            <a:ext cx="9367723" cy="380507"/>
          </a:xfrm>
          <a:prstGeom prst="rect">
            <a:avLst/>
          </a:prstGeom>
          <a:solidFill>
            <a:srgbClr val="F4A261"/>
          </a:solidFill>
          <a:ln w="28575">
            <a:solidFill>
              <a:srgbClr val="F4A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Action 4. Label Qualité Innovation </a:t>
            </a:r>
            <a:r>
              <a:rPr lang="fr-FR"/>
              <a:t>(0,807 M€)</a:t>
            </a:r>
          </a:p>
        </p:txBody>
      </p:sp>
      <p:sp>
        <p:nvSpPr>
          <p:cNvPr id="26" name="Rectangle 25">
            <a:extLst>
              <a:ext uri="{FF2B5EF4-FFF2-40B4-BE49-F238E27FC236}">
                <a16:creationId xmlns:a16="http://schemas.microsoft.com/office/drawing/2014/main" id="{732A1784-F723-47E4-AB3A-7D34CDF2805C}"/>
              </a:ext>
            </a:extLst>
          </p:cNvPr>
          <p:cNvSpPr/>
          <p:nvPr/>
        </p:nvSpPr>
        <p:spPr bwMode="auto">
          <a:xfrm>
            <a:off x="4006797" y="1785550"/>
            <a:ext cx="3831079" cy="887854"/>
          </a:xfrm>
          <a:prstGeom prst="rect">
            <a:avLst/>
          </a:prstGeom>
          <a:noFill/>
          <a:ln w="28575">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600" b="1">
                <a:solidFill>
                  <a:srgbClr val="2F5495"/>
                </a:solidFill>
              </a:rPr>
              <a:t>Développer une stratégie partagée de </a:t>
            </a:r>
            <a:r>
              <a:rPr lang="fr-FR" sz="1600" b="1" i="1">
                <a:solidFill>
                  <a:srgbClr val="2F5495"/>
                </a:solidFill>
              </a:rPr>
              <a:t>business </a:t>
            </a:r>
            <a:r>
              <a:rPr lang="fr-FR" sz="1600" b="1" i="1" err="1">
                <a:solidFill>
                  <a:srgbClr val="2F5495"/>
                </a:solidFill>
              </a:rPr>
              <a:t>development</a:t>
            </a:r>
            <a:r>
              <a:rPr lang="fr-FR" sz="1600" b="1">
                <a:solidFill>
                  <a:srgbClr val="2F5495"/>
                </a:solidFill>
              </a:rPr>
              <a:t> </a:t>
            </a:r>
            <a:r>
              <a:rPr lang="fr-FR" sz="1600">
                <a:solidFill>
                  <a:srgbClr val="2F5495"/>
                </a:solidFill>
              </a:rPr>
              <a:t>en renforçant et mutualisant nos ressources et nos outils</a:t>
            </a:r>
          </a:p>
        </p:txBody>
      </p:sp>
      <p:sp>
        <p:nvSpPr>
          <p:cNvPr id="27" name="Rectangle 26">
            <a:extLst>
              <a:ext uri="{FF2B5EF4-FFF2-40B4-BE49-F238E27FC236}">
                <a16:creationId xmlns:a16="http://schemas.microsoft.com/office/drawing/2014/main" id="{E9879D9F-AADA-4C93-9440-4620443B714E}"/>
              </a:ext>
            </a:extLst>
          </p:cNvPr>
          <p:cNvSpPr/>
          <p:nvPr/>
        </p:nvSpPr>
        <p:spPr bwMode="auto">
          <a:xfrm>
            <a:off x="7976470" y="1796888"/>
            <a:ext cx="3776212" cy="887853"/>
          </a:xfrm>
          <a:prstGeom prst="rect">
            <a:avLst/>
          </a:prstGeom>
          <a:noFill/>
          <a:ln w="28575">
            <a:solidFill>
              <a:srgbClr val="E9C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600" b="1">
                <a:solidFill>
                  <a:srgbClr val="2F5495"/>
                </a:solidFill>
              </a:rPr>
              <a:t>Optimiser la valorisation de nos inventions </a:t>
            </a:r>
            <a:r>
              <a:rPr lang="fr-FR" sz="1600">
                <a:solidFill>
                  <a:srgbClr val="2F5495"/>
                </a:solidFill>
              </a:rPr>
              <a:t>en renforçant le continuum de soutien à l’innovation</a:t>
            </a:r>
          </a:p>
        </p:txBody>
      </p:sp>
      <p:sp>
        <p:nvSpPr>
          <p:cNvPr id="28" name="Rectangle 27">
            <a:extLst>
              <a:ext uri="{FF2B5EF4-FFF2-40B4-BE49-F238E27FC236}">
                <a16:creationId xmlns:a16="http://schemas.microsoft.com/office/drawing/2014/main" id="{A4E4A67F-95BC-4D2F-B59A-3D3DAD8EF4E5}"/>
              </a:ext>
            </a:extLst>
          </p:cNvPr>
          <p:cNvSpPr/>
          <p:nvPr/>
        </p:nvSpPr>
        <p:spPr bwMode="auto">
          <a:xfrm>
            <a:off x="1659321" y="5159847"/>
            <a:ext cx="9367723" cy="827587"/>
          </a:xfrm>
          <a:prstGeom prst="rect">
            <a:avLst/>
          </a:prstGeom>
          <a:noFill/>
          <a:ln w="28575">
            <a:solidFill>
              <a:srgbClr val="F4A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accent1">
                    <a:lumMod val="75000"/>
                  </a:schemeClr>
                </a:solidFill>
                <a:latin typeface="Verdana" panose="020B0604030504040204" pitchFamily="34" charset="0"/>
                <a:ea typeface="Times New Roman" panose="02020603050405020304" pitchFamily="18" charset="0"/>
                <a:cs typeface="Times New Roman" panose="02020603050405020304" pitchFamily="18" charset="0"/>
              </a:rPr>
              <a:t>Accroître la visibilité des projets innovants, l’efficience des processus de valorisation et l’alignement des stratégies d’innovations </a:t>
            </a:r>
            <a:r>
              <a:rPr lang="fr-FR" sz="1400">
                <a:solidFill>
                  <a:schemeClr val="accent1">
                    <a:lumMod val="75000"/>
                  </a:schemeClr>
                </a:solidFill>
                <a:latin typeface="Verdana" panose="020B0604030504040204" pitchFamily="34" charset="0"/>
                <a:ea typeface="Times New Roman" panose="02020603050405020304" pitchFamily="18" charset="0"/>
                <a:cs typeface="Times New Roman" panose="02020603050405020304" pitchFamily="18" charset="0"/>
              </a:rPr>
              <a:t>entre les partenaires du PUI Provence</a:t>
            </a:r>
            <a:endParaRPr lang="fr-FR" sz="1200">
              <a:solidFill>
                <a:schemeClr val="accent1">
                  <a:lumMod val="75000"/>
                </a:schemeClr>
              </a:solidFill>
            </a:endParaRPr>
          </a:p>
        </p:txBody>
      </p:sp>
      <p:sp>
        <p:nvSpPr>
          <p:cNvPr id="29" name="Rectangle 28">
            <a:extLst>
              <a:ext uri="{FF2B5EF4-FFF2-40B4-BE49-F238E27FC236}">
                <a16:creationId xmlns:a16="http://schemas.microsoft.com/office/drawing/2014/main" id="{5CBBC726-7D5C-43FB-8E7B-1BEF0649BC0E}"/>
              </a:ext>
            </a:extLst>
          </p:cNvPr>
          <p:cNvSpPr/>
          <p:nvPr/>
        </p:nvSpPr>
        <p:spPr bwMode="auto">
          <a:xfrm>
            <a:off x="185981" y="1230674"/>
            <a:ext cx="3761389" cy="511914"/>
          </a:xfrm>
          <a:prstGeom prst="rect">
            <a:avLst/>
          </a:prstGeom>
          <a:solidFill>
            <a:srgbClr val="264653"/>
          </a:solidFill>
          <a:ln w="28575">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latin typeface="Calibri" panose="020F0502020204030204" pitchFamily="34" charset="0"/>
                <a:ea typeface="Times New Roman" panose="02020603050405020304" pitchFamily="18" charset="0"/>
              </a:rPr>
              <a:t>Action 1. Sensibilisation et formation </a:t>
            </a:r>
            <a:r>
              <a:rPr lang="fr-FR">
                <a:latin typeface="Calibri" panose="020F0502020204030204" pitchFamily="34" charset="0"/>
                <a:ea typeface="Times New Roman" panose="02020603050405020304" pitchFamily="18" charset="0"/>
              </a:rPr>
              <a:t>(1,262 M€)</a:t>
            </a:r>
            <a:endParaRPr lang="fr-FR" b="1"/>
          </a:p>
        </p:txBody>
      </p:sp>
      <p:sp>
        <p:nvSpPr>
          <p:cNvPr id="30" name="Rectangle 29">
            <a:extLst>
              <a:ext uri="{FF2B5EF4-FFF2-40B4-BE49-F238E27FC236}">
                <a16:creationId xmlns:a16="http://schemas.microsoft.com/office/drawing/2014/main" id="{F7558DAB-8D45-425B-ADA5-90707C1CCDFE}"/>
              </a:ext>
            </a:extLst>
          </p:cNvPr>
          <p:cNvSpPr/>
          <p:nvPr/>
        </p:nvSpPr>
        <p:spPr bwMode="auto">
          <a:xfrm>
            <a:off x="185981" y="1747963"/>
            <a:ext cx="3761389" cy="925441"/>
          </a:xfrm>
          <a:prstGeom prst="rect">
            <a:avLst/>
          </a:prstGeom>
          <a:noFill/>
          <a:ln w="28575">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2F5495"/>
                </a:solidFill>
              </a:rPr>
              <a:t>Renforcer l’acculturation de nos personnels académiques, personnels de soutien et étudiants </a:t>
            </a:r>
            <a:r>
              <a:rPr lang="fr-FR" sz="1600">
                <a:solidFill>
                  <a:srgbClr val="2F5495"/>
                </a:solidFill>
              </a:rPr>
              <a:t>à l’innovation</a:t>
            </a:r>
          </a:p>
        </p:txBody>
      </p:sp>
      <p:sp>
        <p:nvSpPr>
          <p:cNvPr id="31" name="ZoneTexte 30">
            <a:extLst>
              <a:ext uri="{FF2B5EF4-FFF2-40B4-BE49-F238E27FC236}">
                <a16:creationId xmlns:a16="http://schemas.microsoft.com/office/drawing/2014/main" id="{39033045-0154-4D9C-85C1-F370DD79B5AE}"/>
              </a:ext>
            </a:extLst>
          </p:cNvPr>
          <p:cNvSpPr txBox="1"/>
          <p:nvPr/>
        </p:nvSpPr>
        <p:spPr bwMode="auto">
          <a:xfrm>
            <a:off x="1" y="2742376"/>
            <a:ext cx="3947369" cy="2123658"/>
          </a:xfrm>
          <a:prstGeom prst="rect">
            <a:avLst/>
          </a:prstGeom>
          <a:noFill/>
        </p:spPr>
        <p:txBody>
          <a:bodyPr wrap="square" rtlCol="0">
            <a:spAutoFit/>
          </a:bodyPr>
          <a:lstStyle/>
          <a:p>
            <a:pPr algn="ctr"/>
            <a:r>
              <a:rPr lang="fr-FR" sz="1200" b="1">
                <a:solidFill>
                  <a:srgbClr val="000000"/>
                </a:solidFill>
              </a:rPr>
              <a:t>DU Innovations CISAM+ (FI et FC)</a:t>
            </a:r>
          </a:p>
          <a:p>
            <a:pPr algn="ctr"/>
            <a:endParaRPr lang="fr-FR" sz="1200">
              <a:solidFill>
                <a:srgbClr val="000000"/>
              </a:solidFill>
            </a:endParaRPr>
          </a:p>
          <a:p>
            <a:pPr algn="ctr"/>
            <a:r>
              <a:rPr lang="fr-FR" sz="1200" b="1">
                <a:solidFill>
                  <a:srgbClr val="000000"/>
                </a:solidFill>
              </a:rPr>
              <a:t>PhD Bootcamp (doctorants)</a:t>
            </a:r>
          </a:p>
          <a:p>
            <a:pPr algn="ctr"/>
            <a:endParaRPr lang="fr-FR" sz="1200">
              <a:solidFill>
                <a:srgbClr val="000000"/>
              </a:solidFill>
            </a:endParaRPr>
          </a:p>
          <a:p>
            <a:pPr algn="ctr"/>
            <a:r>
              <a:rPr lang="fr-FR" sz="1200" b="1">
                <a:solidFill>
                  <a:srgbClr val="000000"/>
                </a:solidFill>
              </a:rPr>
              <a:t>Personnels de recherche (Deeptech </a:t>
            </a:r>
            <a:r>
              <a:rPr lang="fr-FR" sz="1200" b="1" err="1">
                <a:solidFill>
                  <a:srgbClr val="000000"/>
                </a:solidFill>
              </a:rPr>
              <a:t>Trasnsform</a:t>
            </a:r>
            <a:r>
              <a:rPr lang="fr-FR" sz="1200" b="1">
                <a:solidFill>
                  <a:srgbClr val="000000"/>
                </a:solidFill>
              </a:rPr>
              <a:t> IAE)</a:t>
            </a:r>
          </a:p>
          <a:p>
            <a:pPr algn="ctr"/>
            <a:endParaRPr lang="fr-FR" sz="1200">
              <a:solidFill>
                <a:srgbClr val="000000"/>
              </a:solidFill>
            </a:endParaRPr>
          </a:p>
          <a:p>
            <a:pPr algn="ctr"/>
            <a:r>
              <a:rPr lang="fr-FR" sz="1200" b="1">
                <a:solidFill>
                  <a:srgbClr val="000000"/>
                </a:solidFill>
              </a:rPr>
              <a:t>Nomination de référents innovations (120 UR): détection les résultats recherche pour le transfert de technologies (collaboration, PI avec entreprises existantes ou création de startup Deeptech)</a:t>
            </a:r>
          </a:p>
          <a:p>
            <a:pPr algn="ctr"/>
            <a:endParaRPr lang="fr-FR" sz="1200">
              <a:solidFill>
                <a:srgbClr val="000000"/>
              </a:solidFill>
            </a:endParaRPr>
          </a:p>
        </p:txBody>
      </p:sp>
      <p:sp>
        <p:nvSpPr>
          <p:cNvPr id="32" name="ZoneTexte 31">
            <a:extLst>
              <a:ext uri="{FF2B5EF4-FFF2-40B4-BE49-F238E27FC236}">
                <a16:creationId xmlns:a16="http://schemas.microsoft.com/office/drawing/2014/main" id="{1ECB1E92-A2C7-47B7-9AEB-BDDB9D3EF72E}"/>
              </a:ext>
            </a:extLst>
          </p:cNvPr>
          <p:cNvSpPr txBox="1"/>
          <p:nvPr/>
        </p:nvSpPr>
        <p:spPr bwMode="auto">
          <a:xfrm>
            <a:off x="3998995" y="2755025"/>
            <a:ext cx="3838880" cy="1754326"/>
          </a:xfrm>
          <a:prstGeom prst="rect">
            <a:avLst/>
          </a:prstGeom>
          <a:noFill/>
        </p:spPr>
        <p:txBody>
          <a:bodyPr wrap="square" rtlCol="0">
            <a:spAutoFit/>
          </a:bodyPr>
          <a:lstStyle/>
          <a:p>
            <a:pPr algn="ctr"/>
            <a:r>
              <a:rPr lang="fr-FR" sz="1200" u="sng">
                <a:solidFill>
                  <a:srgbClr val="000000"/>
                </a:solidFill>
              </a:rPr>
              <a:t>Outils SI partagés entre tous les membres fondateurs (</a:t>
            </a:r>
            <a:r>
              <a:rPr lang="fr-FR" sz="1200" u="sng" err="1">
                <a:solidFill>
                  <a:srgbClr val="000000"/>
                </a:solidFill>
              </a:rPr>
              <a:t>préDI</a:t>
            </a:r>
            <a:r>
              <a:rPr lang="fr-FR" sz="1200" u="sng">
                <a:solidFill>
                  <a:srgbClr val="000000"/>
                </a:solidFill>
              </a:rPr>
              <a:t> numérique, recherche de subventions </a:t>
            </a:r>
            <a:r>
              <a:rPr lang="fr-FR" sz="1200" u="sng" err="1">
                <a:solidFill>
                  <a:srgbClr val="000000"/>
                </a:solidFill>
              </a:rPr>
              <a:t>Research</a:t>
            </a:r>
            <a:r>
              <a:rPr lang="fr-FR" sz="1200" u="sng">
                <a:solidFill>
                  <a:srgbClr val="000000"/>
                </a:solidFill>
              </a:rPr>
              <a:t> </a:t>
            </a:r>
            <a:r>
              <a:rPr lang="fr-FR" sz="1200" u="sng" err="1">
                <a:solidFill>
                  <a:srgbClr val="000000"/>
                </a:solidFill>
              </a:rPr>
              <a:t>Connect</a:t>
            </a:r>
            <a:r>
              <a:rPr lang="fr-FR" sz="1200" u="sng">
                <a:solidFill>
                  <a:srgbClr val="000000"/>
                </a:solidFill>
              </a:rPr>
              <a:t>, Bases de données valorisation)</a:t>
            </a:r>
          </a:p>
          <a:p>
            <a:pPr algn="ctr"/>
            <a:endParaRPr lang="fr-FR" sz="1200">
              <a:solidFill>
                <a:srgbClr val="000000"/>
              </a:solidFill>
            </a:endParaRPr>
          </a:p>
          <a:p>
            <a:pPr algn="ctr"/>
            <a:r>
              <a:rPr lang="fr-FR" sz="1200" b="1">
                <a:solidFill>
                  <a:srgbClr val="000000"/>
                </a:solidFill>
              </a:rPr>
              <a:t>20 chargés d’affaire (dont ingénieur transfert CNRS) pour le site Aix Marseille et Avignon</a:t>
            </a:r>
          </a:p>
          <a:p>
            <a:pPr algn="ctr"/>
            <a:endParaRPr lang="fr-FR" sz="1200">
              <a:solidFill>
                <a:srgbClr val="000000"/>
              </a:solidFill>
            </a:endParaRPr>
          </a:p>
          <a:p>
            <a:pPr algn="ctr"/>
            <a:r>
              <a:rPr lang="fr-FR" sz="1200">
                <a:solidFill>
                  <a:srgbClr val="000000"/>
                </a:solidFill>
              </a:rPr>
              <a:t>Cartographie CESAM pour AU et </a:t>
            </a:r>
            <a:r>
              <a:rPr lang="fr-FR" sz="1200" err="1">
                <a:solidFill>
                  <a:srgbClr val="000000"/>
                </a:solidFill>
              </a:rPr>
              <a:t>Inrae</a:t>
            </a:r>
            <a:endParaRPr lang="fr-FR" sz="1200">
              <a:solidFill>
                <a:srgbClr val="000000"/>
              </a:solidFill>
            </a:endParaRPr>
          </a:p>
          <a:p>
            <a:pPr algn="ctr"/>
            <a:r>
              <a:rPr lang="fr-FR" sz="1200">
                <a:solidFill>
                  <a:srgbClr val="000000"/>
                </a:solidFill>
                <a:hlinkClick r:id="rId2">
                  <a:extLst>
                    <a:ext uri="{A12FA001-AC4F-418D-AE19-62706E023703}">
                      <ahyp:hlinkClr xmlns:ahyp="http://schemas.microsoft.com/office/drawing/2018/hyperlinkcolor" val="tx"/>
                    </a:ext>
                  </a:extLst>
                </a:hlinkClick>
              </a:rPr>
              <a:t>https://cesam-carto.univ-amu.fr/</a:t>
            </a:r>
            <a:r>
              <a:rPr lang="fr-FR" sz="1200">
                <a:solidFill>
                  <a:srgbClr val="000000"/>
                </a:solidFill>
              </a:rPr>
              <a:t>  </a:t>
            </a:r>
          </a:p>
        </p:txBody>
      </p:sp>
      <p:sp>
        <p:nvSpPr>
          <p:cNvPr id="33" name="ZoneTexte 32">
            <a:extLst>
              <a:ext uri="{FF2B5EF4-FFF2-40B4-BE49-F238E27FC236}">
                <a16:creationId xmlns:a16="http://schemas.microsoft.com/office/drawing/2014/main" id="{A96414BE-62DF-47EB-8EDF-246E4C15C741}"/>
              </a:ext>
            </a:extLst>
          </p:cNvPr>
          <p:cNvSpPr txBox="1"/>
          <p:nvPr/>
        </p:nvSpPr>
        <p:spPr bwMode="auto">
          <a:xfrm>
            <a:off x="7913802" y="2745596"/>
            <a:ext cx="3838880" cy="1754326"/>
          </a:xfrm>
          <a:prstGeom prst="rect">
            <a:avLst/>
          </a:prstGeom>
          <a:noFill/>
        </p:spPr>
        <p:txBody>
          <a:bodyPr wrap="square" rtlCol="0">
            <a:spAutoFit/>
          </a:bodyPr>
          <a:lstStyle/>
          <a:p>
            <a:pPr algn="ctr"/>
            <a:r>
              <a:rPr lang="fr-FR" sz="1200" b="1">
                <a:solidFill>
                  <a:srgbClr val="000000"/>
                </a:solidFill>
              </a:rPr>
              <a:t>Renforcement dispositif PEPITE PROVENCE et incubateur Impulse</a:t>
            </a:r>
          </a:p>
          <a:p>
            <a:pPr algn="ctr"/>
            <a:endParaRPr lang="fr-FR" sz="1200">
              <a:solidFill>
                <a:srgbClr val="000000"/>
              </a:solidFill>
            </a:endParaRPr>
          </a:p>
          <a:p>
            <a:pPr algn="ctr"/>
            <a:r>
              <a:rPr lang="fr-FR" sz="1200" u="sng">
                <a:solidFill>
                  <a:srgbClr val="000000"/>
                </a:solidFill>
              </a:rPr>
              <a:t>Matching CSO / CTO / CEO pour création de startups Deeptech</a:t>
            </a:r>
          </a:p>
          <a:p>
            <a:pPr algn="ctr"/>
            <a:endParaRPr lang="fr-FR" sz="1200" u="sng">
              <a:solidFill>
                <a:srgbClr val="000000"/>
              </a:solidFill>
            </a:endParaRPr>
          </a:p>
          <a:p>
            <a:pPr algn="ctr"/>
            <a:r>
              <a:rPr lang="fr-FR" sz="1200" u="sng">
                <a:solidFill>
                  <a:srgbClr val="000000"/>
                </a:solidFill>
              </a:rPr>
              <a:t>Recherche investisseurs pour la levée de fonds</a:t>
            </a:r>
          </a:p>
          <a:p>
            <a:pPr algn="ctr"/>
            <a:endParaRPr lang="fr-FR" sz="1200">
              <a:solidFill>
                <a:srgbClr val="000000"/>
              </a:solidFill>
            </a:endParaRPr>
          </a:p>
          <a:p>
            <a:pPr algn="ctr"/>
            <a:r>
              <a:rPr lang="fr-FR" sz="1200" u="sng">
                <a:solidFill>
                  <a:srgbClr val="000000"/>
                </a:solidFill>
              </a:rPr>
              <a:t>Fond d’investissement universitaire France 2030</a:t>
            </a:r>
          </a:p>
        </p:txBody>
      </p:sp>
      <p:sp>
        <p:nvSpPr>
          <p:cNvPr id="34" name="ZoneTexte 33">
            <a:extLst>
              <a:ext uri="{FF2B5EF4-FFF2-40B4-BE49-F238E27FC236}">
                <a16:creationId xmlns:a16="http://schemas.microsoft.com/office/drawing/2014/main" id="{C63AAEDC-BAAE-40DF-8A6E-66B52549ED67}"/>
              </a:ext>
            </a:extLst>
          </p:cNvPr>
          <p:cNvSpPr txBox="1"/>
          <p:nvPr/>
        </p:nvSpPr>
        <p:spPr bwMode="auto">
          <a:xfrm>
            <a:off x="1565330" y="5998183"/>
            <a:ext cx="9461714" cy="646331"/>
          </a:xfrm>
          <a:prstGeom prst="rect">
            <a:avLst/>
          </a:prstGeom>
          <a:noFill/>
        </p:spPr>
        <p:txBody>
          <a:bodyPr wrap="square" rtlCol="0">
            <a:spAutoFit/>
          </a:bodyPr>
          <a:lstStyle/>
          <a:p>
            <a:pPr algn="ctr"/>
            <a:r>
              <a:rPr lang="fr-FR" sz="1200">
                <a:solidFill>
                  <a:srgbClr val="000000"/>
                </a:solidFill>
              </a:rPr>
              <a:t>Label alloué par palier de montée en TRL </a:t>
            </a:r>
          </a:p>
          <a:p>
            <a:pPr algn="ctr"/>
            <a:endParaRPr lang="fr-FR" sz="1200">
              <a:solidFill>
                <a:srgbClr val="000000"/>
              </a:solidFill>
            </a:endParaRPr>
          </a:p>
          <a:p>
            <a:pPr algn="ctr"/>
            <a:r>
              <a:rPr lang="fr-FR" sz="1200" u="sng">
                <a:solidFill>
                  <a:srgbClr val="000000"/>
                </a:solidFill>
              </a:rPr>
              <a:t>Prestations avec Pôles de compétitivité et/ou experts de l’industrialisation des technologies issues des laboratoires de recherche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2DFE8E9-1845-4BE6-A00B-F4BCC5FC5C12}"/>
              </a:ext>
            </a:extLst>
          </p:cNvPr>
          <p:cNvGraphicFramePr>
            <a:graphicFrameLocks noGrp="1"/>
          </p:cNvGraphicFramePr>
          <p:nvPr/>
        </p:nvGraphicFramePr>
        <p:xfrm>
          <a:off x="782664" y="395206"/>
          <a:ext cx="10445858" cy="5951304"/>
        </p:xfrm>
        <a:graphic>
          <a:graphicData uri="http://schemas.openxmlformats.org/drawingml/2006/table">
            <a:tbl>
              <a:tblPr/>
              <a:tblGrid>
                <a:gridCol w="3256502">
                  <a:extLst>
                    <a:ext uri="{9D8B030D-6E8A-4147-A177-3AD203B41FA5}">
                      <a16:colId xmlns:a16="http://schemas.microsoft.com/office/drawing/2014/main" val="2120337646"/>
                    </a:ext>
                  </a:extLst>
                </a:gridCol>
                <a:gridCol w="2342176">
                  <a:extLst>
                    <a:ext uri="{9D8B030D-6E8A-4147-A177-3AD203B41FA5}">
                      <a16:colId xmlns:a16="http://schemas.microsoft.com/office/drawing/2014/main" val="402562371"/>
                    </a:ext>
                  </a:extLst>
                </a:gridCol>
                <a:gridCol w="2843180">
                  <a:extLst>
                    <a:ext uri="{9D8B030D-6E8A-4147-A177-3AD203B41FA5}">
                      <a16:colId xmlns:a16="http://schemas.microsoft.com/office/drawing/2014/main" val="154135388"/>
                    </a:ext>
                  </a:extLst>
                </a:gridCol>
                <a:gridCol w="2004000">
                  <a:extLst>
                    <a:ext uri="{9D8B030D-6E8A-4147-A177-3AD203B41FA5}">
                      <a16:colId xmlns:a16="http://schemas.microsoft.com/office/drawing/2014/main" val="3048010143"/>
                    </a:ext>
                  </a:extLst>
                </a:gridCol>
              </a:tblGrid>
              <a:tr h="320790">
                <a:tc gridSpan="4">
                  <a:txBody>
                    <a:bodyPr/>
                    <a:lstStyle/>
                    <a:p>
                      <a:pPr algn="ctr" fontAlgn="ctr"/>
                      <a:r>
                        <a:rPr lang="fr-FR" sz="2000" b="1" i="0" u="none" strike="noStrike">
                          <a:solidFill>
                            <a:srgbClr val="000000"/>
                          </a:solidFill>
                          <a:effectLst/>
                          <a:latin typeface="Calibri" panose="020F0502020204030204" pitchFamily="34" charset="0"/>
                        </a:rPr>
                        <a:t>Réseau des </a:t>
                      </a:r>
                      <a:r>
                        <a:rPr lang="fr-FR" sz="2000" b="1" i="0" u="none" strike="noStrike" err="1">
                          <a:solidFill>
                            <a:srgbClr val="000000"/>
                          </a:solidFill>
                          <a:effectLst/>
                          <a:latin typeface="Calibri" panose="020F0502020204030204" pitchFamily="34" charset="0"/>
                        </a:rPr>
                        <a:t>Chargé·es</a:t>
                      </a:r>
                      <a:r>
                        <a:rPr lang="fr-FR" sz="2000" b="1" i="0" u="none" strike="noStrike">
                          <a:solidFill>
                            <a:srgbClr val="000000"/>
                          </a:solidFill>
                          <a:effectLst/>
                          <a:latin typeface="Calibri" panose="020F0502020204030204" pitchFamily="34" charset="0"/>
                        </a:rPr>
                        <a:t> d'Affaires du PUI PROVENCE</a:t>
                      </a:r>
                    </a:p>
                  </a:txBody>
                  <a:tcPr marL="6270" marR="6270" marT="6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90480963"/>
                  </a:ext>
                </a:extLst>
              </a:tr>
              <a:tr h="259812">
                <a:tc>
                  <a:txBody>
                    <a:bodyPr/>
                    <a:lstStyle/>
                    <a:p>
                      <a:pPr algn="ctr" fontAlgn="ctr"/>
                      <a:r>
                        <a:rPr lang="fr-FR" sz="1200" b="1" i="0" u="none" strike="noStrike">
                          <a:solidFill>
                            <a:srgbClr val="000000"/>
                          </a:solidFill>
                          <a:effectLst/>
                          <a:latin typeface="Calibri" panose="020F0502020204030204" pitchFamily="34" charset="0"/>
                        </a:rPr>
                        <a:t>Domaine thématique / Filière industrielle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1200" b="1" i="0" u="none" strike="noStrike">
                          <a:solidFill>
                            <a:srgbClr val="000000"/>
                          </a:solidFill>
                          <a:effectLst/>
                          <a:latin typeface="Calibri" panose="020F0502020204030204" pitchFamily="34" charset="0"/>
                        </a:rPr>
                        <a:t>Prénom NOM</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1200" b="1" i="0" u="none" strike="noStrike">
                          <a:solidFill>
                            <a:srgbClr val="000000"/>
                          </a:solidFill>
                          <a:effectLst/>
                          <a:latin typeface="Calibri" panose="020F0502020204030204" pitchFamily="34" charset="0"/>
                        </a:rPr>
                        <a:t>Email</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1200" b="1" i="0" u="none" strike="noStrike">
                          <a:solidFill>
                            <a:srgbClr val="000000"/>
                          </a:solidFill>
                          <a:effectLst/>
                          <a:latin typeface="Calibri" panose="020F0502020204030204" pitchFamily="34" charset="0"/>
                        </a:rPr>
                        <a:t>Tél</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888050732"/>
                  </a:ext>
                </a:extLst>
              </a:tr>
              <a:tr h="259812">
                <a:tc>
                  <a:txBody>
                    <a:bodyPr/>
                    <a:lstStyle/>
                    <a:p>
                      <a:pPr algn="ctr" fontAlgn="ctr"/>
                      <a:r>
                        <a:rPr lang="fr-FR" sz="1200" b="0" i="0" u="none" strike="noStrike" err="1">
                          <a:solidFill>
                            <a:srgbClr val="000000"/>
                          </a:solidFill>
                          <a:effectLst/>
                          <a:latin typeface="Calibri" panose="020F0502020204030204" pitchFamily="34" charset="0"/>
                        </a:rPr>
                        <a:t>MedTech</a:t>
                      </a:r>
                      <a:r>
                        <a:rPr lang="fr-FR" sz="1200" b="0" i="0" u="none" strike="noStrike">
                          <a:solidFill>
                            <a:srgbClr val="000000"/>
                          </a:solidFill>
                          <a:effectLst/>
                          <a:latin typeface="Calibri" panose="020F0502020204030204" pitchFamily="34" charset="0"/>
                        </a:rPr>
                        <a:t> (dispositifs médicaux &amp; santé numérique)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none" strike="noStrike">
                          <a:solidFill>
                            <a:srgbClr val="000000"/>
                          </a:solidFill>
                          <a:effectLst/>
                          <a:latin typeface="Calibri" panose="020F0502020204030204" pitchFamily="34" charset="0"/>
                        </a:rPr>
                        <a:t>Léa BECHINI</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sng" strike="noStrike">
                          <a:solidFill>
                            <a:schemeClr val="bg2"/>
                          </a:solidFill>
                          <a:effectLst/>
                          <a:latin typeface="Calibri" panose="020F0502020204030204" pitchFamily="34" charset="0"/>
                          <a:hlinkClick r:id="rId2">
                            <a:extLst>
                              <a:ext uri="{A12FA001-AC4F-418D-AE19-62706E023703}">
                                <ahyp:hlinkClr xmlns:ahyp="http://schemas.microsoft.com/office/drawing/2018/hyperlinkcolor" val="tx"/>
                              </a:ext>
                            </a:extLst>
                          </a:hlinkClick>
                        </a:rPr>
                        <a:t>lea.BECHINI@univ-amu.fr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100" b="0" i="0" u="none" strike="noStrike">
                          <a:solidFill>
                            <a:srgbClr val="000000"/>
                          </a:solidFill>
                          <a:effectLst/>
                          <a:latin typeface="Verdana" panose="020B0604030504040204" pitchFamily="34" charset="0"/>
                        </a:rPr>
                        <a:t>06 46 23 71 24</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95329921"/>
                  </a:ext>
                </a:extLst>
              </a:tr>
              <a:tr h="259812">
                <a:tc>
                  <a:txBody>
                    <a:bodyPr/>
                    <a:lstStyle/>
                    <a:p>
                      <a:pPr algn="ctr" fontAlgn="ctr"/>
                      <a:r>
                        <a:rPr lang="fr-FR" sz="1200" b="0" i="0" u="none" strike="noStrike">
                          <a:solidFill>
                            <a:srgbClr val="000000"/>
                          </a:solidFill>
                          <a:effectLst/>
                          <a:latin typeface="Calibri" panose="020F0502020204030204" pitchFamily="34" charset="0"/>
                        </a:rPr>
                        <a:t>Cancérologie et immunologie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none" strike="noStrike">
                          <a:solidFill>
                            <a:srgbClr val="000000"/>
                          </a:solidFill>
                          <a:effectLst/>
                          <a:latin typeface="Calibri" panose="020F0502020204030204" pitchFamily="34" charset="0"/>
                        </a:rPr>
                        <a:t>Laure VERRIER-LACHAUD </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sng" strike="noStrike">
                          <a:solidFill>
                            <a:schemeClr val="bg2"/>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laure.verrier@cnrs.fr </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100" b="0" i="0" u="none" strike="noStrike">
                          <a:solidFill>
                            <a:srgbClr val="000000"/>
                          </a:solidFill>
                          <a:effectLst/>
                          <a:latin typeface="Verdana" panose="020B0604030504040204" pitchFamily="34" charset="0"/>
                          <a:ea typeface="Verdana" panose="020B0604030504040204" pitchFamily="34" charset="0"/>
                        </a:rPr>
                        <a:t>06 79 44 06 80</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3701895"/>
                  </a:ext>
                </a:extLst>
              </a:tr>
              <a:tr h="280590">
                <a:tc>
                  <a:txBody>
                    <a:bodyPr/>
                    <a:lstStyle/>
                    <a:p>
                      <a:pPr algn="ctr" fontAlgn="ctr"/>
                      <a:r>
                        <a:rPr lang="fr-FR" sz="1200" b="0" i="0" u="none" strike="noStrike">
                          <a:solidFill>
                            <a:srgbClr val="000000"/>
                          </a:solidFill>
                          <a:effectLst/>
                          <a:latin typeface="Calibri" panose="020F0502020204030204" pitchFamily="34" charset="0"/>
                        </a:rPr>
                        <a:t>Immunologie, MIB</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none" strike="noStrike">
                          <a:solidFill>
                            <a:srgbClr val="000000"/>
                          </a:solidFill>
                          <a:effectLst/>
                          <a:latin typeface="Calibri" panose="020F0502020204030204" pitchFamily="34" charset="0"/>
                        </a:rPr>
                        <a:t>Christel NAVARRO</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sng" strike="noStrike">
                          <a:solidFill>
                            <a:schemeClr val="bg2"/>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christel.NAVARRO@univ-amu.fr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kern="1200">
                          <a:solidFill>
                            <a:schemeClr val="tx1"/>
                          </a:solidFill>
                          <a:effectLst/>
                          <a:latin typeface="+mn-lt"/>
                          <a:ea typeface="+mn-ea"/>
                          <a:cs typeface="+mn-cs"/>
                        </a:rPr>
                        <a:t> </a:t>
                      </a:r>
                      <a:r>
                        <a:rPr lang="fr-FR" sz="1100" b="0" i="0" u="none" strike="noStrike" kern="1200">
                          <a:solidFill>
                            <a:srgbClr val="000000"/>
                          </a:solidFill>
                          <a:effectLst/>
                          <a:latin typeface="Verdana" panose="020B0604030504040204" pitchFamily="34" charset="0"/>
                          <a:ea typeface="Verdana" panose="020B0604030504040204" pitchFamily="34" charset="0"/>
                          <a:cs typeface="+mn-cs"/>
                        </a:rPr>
                        <a:t>06 10 51 24 71 </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482231643"/>
                  </a:ext>
                </a:extLst>
              </a:tr>
              <a:tr h="25981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i="0" u="none" strike="noStrike">
                          <a:solidFill>
                            <a:srgbClr val="000000"/>
                          </a:solidFill>
                          <a:effectLst/>
                          <a:latin typeface="Calibri" panose="020F0502020204030204" pitchFamily="34" charset="0"/>
                        </a:rPr>
                        <a:t>Immunologie, Cancérologie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none" strike="noStrike">
                          <a:solidFill>
                            <a:srgbClr val="000000"/>
                          </a:solidFill>
                          <a:effectLst/>
                          <a:latin typeface="Calibri" panose="020F0502020204030204" pitchFamily="34" charset="0"/>
                        </a:rPr>
                        <a:t>Thomas MILLER</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sng" strike="noStrike">
                          <a:solidFill>
                            <a:schemeClr val="bg2"/>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millert@ipc.unicancer.fr</a:t>
                      </a:r>
                      <a:r>
                        <a:rPr lang="fr-FR" sz="1200" b="0" i="0" u="sng" strike="noStrike">
                          <a:solidFill>
                            <a:schemeClr val="bg2"/>
                          </a:solidFill>
                          <a:effectLst/>
                          <a:latin typeface="Calibri" panose="020F0502020204030204" pitchFamily="34" charset="0"/>
                        </a:rPr>
                        <a:t> </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100" b="0" i="0" u="none" strike="noStrike">
                          <a:solidFill>
                            <a:srgbClr val="000000"/>
                          </a:solidFill>
                          <a:effectLst/>
                          <a:latin typeface="Verdana" panose="020B0604030504040204" pitchFamily="34" charset="0"/>
                          <a:ea typeface="Verdana" panose="020B0604030504040204" pitchFamily="34" charset="0"/>
                        </a:rPr>
                        <a:t>07 81 47 32 42</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92685163"/>
                  </a:ext>
                </a:extLst>
              </a:tr>
              <a:tr h="259812">
                <a:tc>
                  <a:txBody>
                    <a:bodyPr/>
                    <a:lstStyle/>
                    <a:p>
                      <a:pPr algn="ctr" fontAlgn="ctr"/>
                      <a:r>
                        <a:rPr lang="fr-FR" sz="1200" b="0" i="0" u="none" strike="noStrike">
                          <a:solidFill>
                            <a:srgbClr val="000000"/>
                          </a:solidFill>
                          <a:effectLst/>
                          <a:latin typeface="Calibri" panose="020F0502020204030204" pitchFamily="34" charset="0"/>
                        </a:rPr>
                        <a:t>Imagerie médicale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none" strike="noStrike">
                          <a:solidFill>
                            <a:srgbClr val="000000"/>
                          </a:solidFill>
                          <a:effectLst/>
                          <a:latin typeface="Calibri" panose="020F0502020204030204" pitchFamily="34" charset="0"/>
                        </a:rPr>
                        <a:t>Ella De GAULEJAC</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sng" strike="noStrike">
                          <a:solidFill>
                            <a:schemeClr val="bg2"/>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ella.DE-GAULEJAC@univ-amu.fr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marL="0" algn="ctr" defTabSz="914400" rtl="0" eaLnBrk="1" fontAlgn="ctr" latinLnBrk="0" hangingPunct="1"/>
                      <a:r>
                        <a:rPr lang="fr-FR" sz="1100" b="0" i="0" u="none" strike="noStrike" kern="1200">
                          <a:solidFill>
                            <a:srgbClr val="000000"/>
                          </a:solidFill>
                          <a:effectLst/>
                          <a:latin typeface="Verdana" panose="020B0604030504040204" pitchFamily="34" charset="0"/>
                          <a:ea typeface="Verdana" panose="020B0604030504040204" pitchFamily="34" charset="0"/>
                          <a:cs typeface="+mn-cs"/>
                        </a:rPr>
                        <a:t>06 21 42 49 02 </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747326957"/>
                  </a:ext>
                </a:extLst>
              </a:tr>
              <a:tr h="259812">
                <a:tc>
                  <a:txBody>
                    <a:bodyPr/>
                    <a:lstStyle/>
                    <a:p>
                      <a:pPr algn="ctr" fontAlgn="ctr"/>
                      <a:r>
                        <a:rPr lang="fr-FR" sz="1200" b="0" i="0" u="none" strike="noStrike">
                          <a:solidFill>
                            <a:srgbClr val="000000"/>
                          </a:solidFill>
                          <a:effectLst/>
                          <a:latin typeface="Calibri" panose="020F0502020204030204" pitchFamily="34" charset="0"/>
                        </a:rPr>
                        <a:t>Sport, Santé, Bien-être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none" strike="noStrike">
                          <a:solidFill>
                            <a:srgbClr val="000000"/>
                          </a:solidFill>
                          <a:effectLst/>
                          <a:latin typeface="Calibri" panose="020F0502020204030204" pitchFamily="34" charset="0"/>
                        </a:rPr>
                        <a:t>Giuseppe LAMANNA</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200" b="0" i="0" u="sng" strike="noStrike">
                          <a:solidFill>
                            <a:schemeClr val="bg2"/>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giuseppe.lamanna@univ-amu.fr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100" b="0" i="0" u="none" strike="noStrike">
                          <a:solidFill>
                            <a:srgbClr val="000000"/>
                          </a:solidFill>
                          <a:effectLst/>
                          <a:latin typeface="Verdana" panose="020B0604030504040204" pitchFamily="34" charset="0"/>
                        </a:rPr>
                        <a:t>06 78 84 77 00</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34771773"/>
                  </a:ext>
                </a:extLst>
              </a:tr>
              <a:tr h="372030">
                <a:tc>
                  <a:txBody>
                    <a:bodyPr/>
                    <a:lstStyle/>
                    <a:p>
                      <a:pPr algn="ctr" fontAlgn="ctr"/>
                      <a:r>
                        <a:rPr lang="fr-FR" sz="1200" b="0" i="0" u="none" strike="noStrike">
                          <a:solidFill>
                            <a:schemeClr val="bg2"/>
                          </a:solidFill>
                          <a:effectLst/>
                          <a:latin typeface="Calibri" panose="020F0502020204030204" pitchFamily="34" charset="0"/>
                        </a:rPr>
                        <a:t>Technologies cognitives, évaluations comportementales cognitives et langages</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fr-FR" sz="1200" b="0" i="0" u="none" strike="noStrike">
                          <a:solidFill>
                            <a:schemeClr val="bg2"/>
                          </a:solidFill>
                          <a:effectLst/>
                          <a:latin typeface="Calibri" panose="020F0502020204030204" pitchFamily="34" charset="0"/>
                        </a:rPr>
                        <a:t>Sirine HASSEN</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fr-FR" sz="1200" b="0" i="0" u="sng" strike="noStrike">
                          <a:solidFill>
                            <a:schemeClr val="bg2"/>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sirine.hassen@institut-cognition.com</a:t>
                      </a:r>
                      <a:r>
                        <a:rPr lang="fr-FR" sz="1200" b="0" i="0" u="sng" strike="noStrike">
                          <a:solidFill>
                            <a:schemeClr val="bg2"/>
                          </a:solidFill>
                          <a:effectLst/>
                          <a:latin typeface="Calibri" panose="020F0502020204030204" pitchFamily="34" charset="0"/>
                        </a:rPr>
                        <a:t> </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fr-FR" sz="1100" b="0" i="0" u="none" strike="noStrike">
                          <a:solidFill>
                            <a:schemeClr val="bg2"/>
                          </a:solidFill>
                          <a:effectLst/>
                          <a:latin typeface="Verdana" panose="020B0604030504040204" pitchFamily="34" charset="0"/>
                        </a:rPr>
                        <a:t>06 23 82 12 20</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79508482"/>
                  </a:ext>
                </a:extLst>
              </a:tr>
              <a:tr h="372030">
                <a:tc>
                  <a:txBody>
                    <a:bodyPr/>
                    <a:lstStyle/>
                    <a:p>
                      <a:pPr algn="ctr" fontAlgn="ctr"/>
                      <a:r>
                        <a:rPr lang="fr-FR" sz="1200" b="0" i="0" u="none" strike="noStrike">
                          <a:solidFill>
                            <a:srgbClr val="000000"/>
                          </a:solidFill>
                          <a:effectLst/>
                          <a:latin typeface="Calibri" panose="020F0502020204030204" pitchFamily="34" charset="0"/>
                        </a:rPr>
                        <a:t>Économie verte (environnement, énergies, physique-chimie, ingénierie)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Yohan MARTINETTO</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sng" strike="noStrike">
                          <a:solidFill>
                            <a:schemeClr val="bg2"/>
                          </a:solidFill>
                          <a:effectLst/>
                          <a:latin typeface="Calibri" panose="020F0502020204030204" pitchFamily="34" charset="0"/>
                          <a:hlinkClick r:id="rId9">
                            <a:extLst>
                              <a:ext uri="{A12FA001-AC4F-418D-AE19-62706E023703}">
                                <ahyp:hlinkClr xmlns:ahyp="http://schemas.microsoft.com/office/drawing/2018/hyperlinkcolor" val="tx"/>
                              </a:ext>
                            </a:extLst>
                          </a:hlinkClick>
                        </a:rPr>
                        <a:t> yohan.martinetto@univ-amu.fr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100" b="0" i="0" u="none" strike="noStrike">
                          <a:solidFill>
                            <a:srgbClr val="000000"/>
                          </a:solidFill>
                          <a:effectLst/>
                          <a:latin typeface="Verdana" panose="020B0604030504040204" pitchFamily="34" charset="0"/>
                        </a:rPr>
                        <a:t>06 10 99 77 13</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01095996"/>
                  </a:ext>
                </a:extLst>
              </a:tr>
              <a:tr h="259812">
                <a:tc>
                  <a:txBody>
                    <a:bodyPr/>
                    <a:lstStyle/>
                    <a:p>
                      <a:pPr algn="ctr" fontAlgn="ctr"/>
                      <a:r>
                        <a:rPr lang="fr-FR" sz="1200" b="0" i="0" u="none" strike="noStrike">
                          <a:solidFill>
                            <a:srgbClr val="000000"/>
                          </a:solidFill>
                          <a:effectLst/>
                          <a:latin typeface="Calibri" panose="020F0502020204030204" pitchFamily="34" charset="0"/>
                        </a:rPr>
                        <a:t>Economie Bleue </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Eric THIBAUT</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0" algn="ctr" defTabSz="914400" rtl="0" eaLnBrk="1" fontAlgn="ctr" latinLnBrk="0" hangingPunct="1"/>
                      <a:r>
                        <a:rPr lang="de-DE" sz="1200" b="0" i="0" u="sng" strike="noStrike" kern="1200">
                          <a:solidFill>
                            <a:schemeClr val="bg2"/>
                          </a:solidFill>
                          <a:effectLst/>
                          <a:latin typeface="Calibri" panose="020F0502020204030204" pitchFamily="34" charset="0"/>
                          <a:ea typeface="+mn-ea"/>
                          <a:cs typeface="+mn-cs"/>
                        </a:rPr>
                        <a:t>eric.thibaut@univ-amu.fr</a:t>
                      </a:r>
                      <a:endParaRPr lang="fr-FR" sz="1200" b="0" i="0" u="sng" strike="noStrike" kern="1200">
                        <a:solidFill>
                          <a:schemeClr val="bg2"/>
                        </a:solidFill>
                        <a:effectLst/>
                        <a:latin typeface="Calibri" panose="020F0502020204030204" pitchFamily="34" charset="0"/>
                        <a:ea typeface="+mn-ea"/>
                        <a:cs typeface="+mn-cs"/>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0" algn="ctr" defTabSz="914400" rtl="0" eaLnBrk="1" fontAlgn="ctr" latinLnBrk="0" hangingPunct="1"/>
                      <a:r>
                        <a:rPr lang="fr-FR" sz="1100" b="0" i="0" u="none" strike="noStrike" kern="1200">
                          <a:solidFill>
                            <a:srgbClr val="000000"/>
                          </a:solidFill>
                          <a:effectLst/>
                          <a:latin typeface="Verdana" panose="020B0604030504040204" pitchFamily="34" charset="0"/>
                          <a:ea typeface="+mn-ea"/>
                          <a:cs typeface="+mn-cs"/>
                        </a:rPr>
                        <a:t>06 85 84 84 75</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24970030"/>
                  </a:ext>
                </a:extLst>
              </a:tr>
              <a:tr h="259812">
                <a:tc>
                  <a:txBody>
                    <a:bodyPr/>
                    <a:lstStyle/>
                    <a:p>
                      <a:pPr algn="ctr" fontAlgn="ctr"/>
                      <a:r>
                        <a:rPr lang="fr-FR" sz="1200" b="0" i="0" u="none" strike="noStrike">
                          <a:solidFill>
                            <a:srgbClr val="000000"/>
                          </a:solidFill>
                          <a:effectLst/>
                          <a:latin typeface="Calibri" panose="020F0502020204030204" pitchFamily="34" charset="0"/>
                        </a:rPr>
                        <a:t>Mécanique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Georges CAILLIBOTTE</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sng" strike="noStrike">
                          <a:solidFill>
                            <a:schemeClr val="bg2"/>
                          </a:solidFill>
                          <a:effectLst/>
                          <a:latin typeface="Calibri" panose="020F0502020204030204" pitchFamily="34" charset="0"/>
                          <a:hlinkClick r:id="rId10">
                            <a:extLst>
                              <a:ext uri="{A12FA001-AC4F-418D-AE19-62706E023703}">
                                <ahyp:hlinkClr xmlns:ahyp="http://schemas.microsoft.com/office/drawing/2018/hyperlinkcolor" val="tx"/>
                              </a:ext>
                            </a:extLst>
                          </a:hlinkClick>
                        </a:rPr>
                        <a:t>georges.caillibotte@cnrs.fr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100" b="0" i="0" u="none" strike="noStrike">
                          <a:solidFill>
                            <a:srgbClr val="000000"/>
                          </a:solidFill>
                          <a:effectLst/>
                          <a:latin typeface="Verdana" panose="020B0604030504040204" pitchFamily="34" charset="0"/>
                        </a:rPr>
                        <a:t>06 16 26 67 23</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63267665"/>
                  </a:ext>
                </a:extLst>
              </a:tr>
              <a:tr h="259812">
                <a:tc>
                  <a:txBody>
                    <a:bodyPr/>
                    <a:lstStyle/>
                    <a:p>
                      <a:pPr algn="ctr" fontAlgn="ctr"/>
                      <a:r>
                        <a:rPr lang="fr-FR" sz="1200" b="0" i="0" u="none" strike="noStrike">
                          <a:solidFill>
                            <a:srgbClr val="000000"/>
                          </a:solidFill>
                          <a:effectLst/>
                          <a:latin typeface="Calibri" panose="020F0502020204030204" pitchFamily="34" charset="0"/>
                        </a:rPr>
                        <a:t>Science des matériaux et nanotechnologies</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Benoit LEDUC</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sng" strike="noStrike">
                          <a:solidFill>
                            <a:schemeClr val="bg2"/>
                          </a:solidFill>
                          <a:effectLst/>
                          <a:latin typeface="Calibri" panose="020F0502020204030204" pitchFamily="34" charset="0"/>
                          <a:hlinkClick r:id="rId11">
                            <a:extLst>
                              <a:ext uri="{A12FA001-AC4F-418D-AE19-62706E023703}">
                                <ahyp:hlinkClr xmlns:ahyp="http://schemas.microsoft.com/office/drawing/2018/hyperlinkcolor" val="tx"/>
                              </a:ext>
                            </a:extLst>
                          </a:hlinkClick>
                        </a:rPr>
                        <a:t>benoit.leduc@cnrs.fr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100" b="0" i="0" u="none" strike="noStrike">
                          <a:solidFill>
                            <a:srgbClr val="000000"/>
                          </a:solidFill>
                          <a:effectLst/>
                          <a:latin typeface="Verdana" panose="020B0604030504040204" pitchFamily="34" charset="0"/>
                        </a:rPr>
                        <a:t>06 13 33 48 50</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2623202"/>
                  </a:ext>
                </a:extLst>
              </a:tr>
              <a:tr h="259812">
                <a:tc>
                  <a:txBody>
                    <a:bodyPr/>
                    <a:lstStyle/>
                    <a:p>
                      <a:pPr algn="ctr" fontAlgn="ctr"/>
                      <a:r>
                        <a:rPr lang="fr-FR" sz="1200" b="0" i="0" u="none" strike="noStrike">
                          <a:solidFill>
                            <a:srgbClr val="000000"/>
                          </a:solidFill>
                          <a:effectLst/>
                          <a:latin typeface="Calibri" panose="020F0502020204030204" pitchFamily="34" charset="0"/>
                        </a:rPr>
                        <a:t>Naturalité</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Sylvie MODESTE</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sng" strike="noStrike">
                          <a:solidFill>
                            <a:schemeClr val="bg2"/>
                          </a:solidFill>
                          <a:effectLst/>
                          <a:latin typeface="Calibri" panose="020F0502020204030204" pitchFamily="34" charset="0"/>
                          <a:hlinkClick r:id="rId12">
                            <a:extLst>
                              <a:ext uri="{A12FA001-AC4F-418D-AE19-62706E023703}">
                                <ahyp:hlinkClr xmlns:ahyp="http://schemas.microsoft.com/office/drawing/2018/hyperlinkcolor" val="tx"/>
                              </a:ext>
                            </a:extLst>
                          </a:hlinkClick>
                        </a:rPr>
                        <a:t>sylvie.modeste@inrae.fr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100" b="0" i="0" u="none" strike="noStrike">
                          <a:solidFill>
                            <a:srgbClr val="000000"/>
                          </a:solidFill>
                          <a:effectLst/>
                          <a:latin typeface="Verdana" panose="020B0604030504040204" pitchFamily="34" charset="0"/>
                          <a:ea typeface="Verdana" panose="020B0604030504040204" pitchFamily="34" charset="0"/>
                        </a:rPr>
                        <a:t>06 98 29 76 65</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83832413"/>
                  </a:ext>
                </a:extLst>
              </a:tr>
              <a:tr h="259812">
                <a:tc>
                  <a:txBody>
                    <a:bodyPr/>
                    <a:lstStyle/>
                    <a:p>
                      <a:pPr algn="ctr" fontAlgn="ctr"/>
                      <a:r>
                        <a:rPr lang="fr-FR" sz="1200" b="0" i="0" u="none" strike="noStrike">
                          <a:solidFill>
                            <a:srgbClr val="000000"/>
                          </a:solidFill>
                          <a:effectLst/>
                          <a:latin typeface="Calibri" panose="020F0502020204030204" pitchFamily="34" charset="0"/>
                        </a:rPr>
                        <a:t>Risques et environnement</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Sophia MURAT-EL-HOUDIGUI </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sng" strike="noStrike">
                          <a:solidFill>
                            <a:schemeClr val="bg2"/>
                          </a:solidFill>
                          <a:effectLst/>
                          <a:latin typeface="Calibri" panose="020F0502020204030204" pitchFamily="34" charset="0"/>
                          <a:hlinkClick r:id="rId13">
                            <a:extLst>
                              <a:ext uri="{A12FA001-AC4F-418D-AE19-62706E023703}">
                                <ahyp:hlinkClr xmlns:ahyp="http://schemas.microsoft.com/office/drawing/2018/hyperlinkcolor" val="tx"/>
                              </a:ext>
                            </a:extLst>
                          </a:hlinkClick>
                        </a:rPr>
                        <a:t>sophia.murat-el-houdigui@inrae.fr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100" b="0" i="0" u="none" strike="noStrike">
                          <a:solidFill>
                            <a:srgbClr val="000000"/>
                          </a:solidFill>
                          <a:effectLst/>
                          <a:latin typeface="Verdana" panose="020B0604030504040204" pitchFamily="34" charset="0"/>
                        </a:rPr>
                        <a:t>04 42 66 99 31</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83883726"/>
                  </a:ext>
                </a:extLst>
              </a:tr>
              <a:tr h="25981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i="0" u="none" strike="noStrike">
                          <a:solidFill>
                            <a:srgbClr val="000000"/>
                          </a:solidFill>
                          <a:effectLst/>
                          <a:latin typeface="Calibri" panose="020F0502020204030204" pitchFamily="34" charset="0"/>
                        </a:rPr>
                        <a:t>Acoustique</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none" strike="noStrike">
                          <a:solidFill>
                            <a:srgbClr val="000000"/>
                          </a:solidFill>
                          <a:effectLst/>
                          <a:latin typeface="Calibri" panose="020F0502020204030204" pitchFamily="34" charset="0"/>
                        </a:rPr>
                        <a:t>Guillaume MAHENC</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200" b="0" i="0" u="sng" strike="noStrike">
                          <a:solidFill>
                            <a:schemeClr val="bg2"/>
                          </a:solidFill>
                          <a:effectLst/>
                          <a:latin typeface="Calibri" panose="020F0502020204030204" pitchFamily="34" charset="0"/>
                          <a:hlinkClick r:id="rId14">
                            <a:extLst>
                              <a:ext uri="{A12FA001-AC4F-418D-AE19-62706E023703}">
                                <ahyp:hlinkClr xmlns:ahyp="http://schemas.microsoft.com/office/drawing/2018/hyperlinkcolor" val="tx"/>
                              </a:ext>
                            </a:extLst>
                          </a:hlinkClick>
                        </a:rPr>
                        <a:t>mahenc@lma.cnrs-mrs.fr</a:t>
                      </a:r>
                      <a:r>
                        <a:rPr lang="fr-FR" sz="1200" b="0" i="0" u="sng" strike="noStrike">
                          <a:solidFill>
                            <a:schemeClr val="bg2"/>
                          </a:solidFill>
                          <a:effectLst/>
                          <a:latin typeface="Calibri" panose="020F0502020204030204" pitchFamily="34" charset="0"/>
                        </a:rPr>
                        <a:t> </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0" algn="ctr" defTabSz="914400" rtl="0" eaLnBrk="1" fontAlgn="ctr" latinLnBrk="0" hangingPunct="1"/>
                      <a:r>
                        <a:rPr lang="fr-FR" sz="1100" b="0" i="0" u="none" strike="noStrike" kern="1200">
                          <a:solidFill>
                            <a:srgbClr val="000000"/>
                          </a:solidFill>
                          <a:effectLst/>
                          <a:latin typeface="Verdana" panose="020B0604030504040204" pitchFamily="34" charset="0"/>
                          <a:ea typeface="+mn-ea"/>
                          <a:cs typeface="+mn-cs"/>
                        </a:rPr>
                        <a:t>06 75 02 72 69 </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60135932"/>
                  </a:ext>
                </a:extLst>
              </a:tr>
              <a:tr h="372030">
                <a:tc>
                  <a:txBody>
                    <a:bodyPr/>
                    <a:lstStyle/>
                    <a:p>
                      <a:pPr algn="ctr" fontAlgn="ctr"/>
                      <a:r>
                        <a:rPr lang="fr-FR" sz="1200" b="0" i="0" u="none" strike="noStrike">
                          <a:solidFill>
                            <a:srgbClr val="000000"/>
                          </a:solidFill>
                          <a:effectLst/>
                          <a:latin typeface="Calibri" panose="020F0502020204030204" pitchFamily="34" charset="0"/>
                        </a:rPr>
                        <a:t>Ingénierie logicielle et valorisation (IA, data science, etc.)</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fr-FR" sz="1200" b="0" i="0" u="none" strike="noStrike">
                          <a:solidFill>
                            <a:srgbClr val="000000"/>
                          </a:solidFill>
                          <a:effectLst/>
                          <a:latin typeface="Calibri" panose="020F0502020204030204" pitchFamily="34" charset="0"/>
                        </a:rPr>
                        <a:t>Guillaume CHAVANNE</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fr-FR" sz="1200" b="0" i="0" u="sng" strike="noStrike">
                          <a:solidFill>
                            <a:schemeClr val="bg2"/>
                          </a:solidFill>
                          <a:effectLst/>
                          <a:latin typeface="Calibri" panose="020F0502020204030204" pitchFamily="34" charset="0"/>
                          <a:hlinkClick r:id="rId15">
                            <a:extLst>
                              <a:ext uri="{A12FA001-AC4F-418D-AE19-62706E023703}">
                                <ahyp:hlinkClr xmlns:ahyp="http://schemas.microsoft.com/office/drawing/2018/hyperlinkcolor" val="tx"/>
                              </a:ext>
                            </a:extLst>
                          </a:hlinkClick>
                        </a:rPr>
                        <a:t>guillaume.chavanne@lis-lab.fr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fr-FR" sz="1100" b="0" i="0" u="none" strike="noStrike">
                          <a:solidFill>
                            <a:srgbClr val="000000"/>
                          </a:solidFill>
                          <a:effectLst/>
                          <a:latin typeface="Verdana" panose="020B0604030504040204" pitchFamily="34" charset="0"/>
                        </a:rPr>
                        <a:t> </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9071097"/>
                  </a:ext>
                </a:extLst>
              </a:tr>
              <a:tr h="372030">
                <a:tc>
                  <a:txBody>
                    <a:bodyPr/>
                    <a:lstStyle/>
                    <a:p>
                      <a:pPr algn="ctr" fontAlgn="ctr"/>
                      <a:r>
                        <a:rPr lang="fr-FR" sz="1200" b="0" i="0" u="none" strike="noStrike">
                          <a:solidFill>
                            <a:srgbClr val="000000"/>
                          </a:solidFill>
                          <a:effectLst/>
                          <a:latin typeface="Calibri" panose="020F0502020204030204" pitchFamily="34" charset="0"/>
                        </a:rPr>
                        <a:t>Sciences humaines et sociales &amp; industries culturelles et créatives (</a:t>
                      </a:r>
                      <a:r>
                        <a:rPr lang="fr-FR" sz="1200" b="0" i="0" u="none" strike="noStrike" err="1">
                          <a:solidFill>
                            <a:srgbClr val="000000"/>
                          </a:solidFill>
                          <a:effectLst/>
                          <a:latin typeface="Calibri" panose="020F0502020204030204" pitchFamily="34" charset="0"/>
                        </a:rPr>
                        <a:t>amU</a:t>
                      </a:r>
                      <a:r>
                        <a:rPr lang="fr-FR" sz="1200" b="0" i="0" u="none" strike="noStrike">
                          <a:solidFill>
                            <a:srgbClr val="000000"/>
                          </a:solidFill>
                          <a:effectLst/>
                          <a:latin typeface="Calibri" panose="020F0502020204030204" pitchFamily="34" charset="0"/>
                        </a:rPr>
                        <a:t>)</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200" b="0" i="0" u="none" strike="noStrike">
                          <a:solidFill>
                            <a:srgbClr val="000000"/>
                          </a:solidFill>
                          <a:effectLst/>
                          <a:latin typeface="Calibri" panose="020F0502020204030204" pitchFamily="34" charset="0"/>
                        </a:rPr>
                        <a:t>Cheikh NDIAYE</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200" b="0" i="0" u="sng" strike="noStrike">
                          <a:solidFill>
                            <a:schemeClr val="bg2"/>
                          </a:solidFill>
                          <a:effectLst/>
                          <a:latin typeface="Calibri" panose="020F0502020204030204" pitchFamily="34" charset="0"/>
                          <a:hlinkClick r:id="rId16">
                            <a:extLst>
                              <a:ext uri="{A12FA001-AC4F-418D-AE19-62706E023703}">
                                <ahyp:hlinkClr xmlns:ahyp="http://schemas.microsoft.com/office/drawing/2018/hyperlinkcolor" val="tx"/>
                              </a:ext>
                            </a:extLst>
                          </a:hlinkClick>
                        </a:rPr>
                        <a:t>cheikh.NDIAYE@univ-amu.fr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100" b="0" i="0" u="none" strike="noStrike">
                          <a:solidFill>
                            <a:srgbClr val="000000"/>
                          </a:solidFill>
                          <a:effectLst/>
                          <a:latin typeface="Verdana" panose="020B0604030504040204" pitchFamily="34" charset="0"/>
                        </a:rPr>
                        <a:t>06 50 64 60 83</a:t>
                      </a: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88230742"/>
                  </a:ext>
                </a:extLst>
              </a:tr>
              <a:tr h="37203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i="0" u="none" strike="noStrike">
                          <a:solidFill>
                            <a:srgbClr val="000000"/>
                          </a:solidFill>
                          <a:effectLst/>
                          <a:latin typeface="Calibri" panose="020F0502020204030204" pitchFamily="34" charset="0"/>
                        </a:rPr>
                        <a:t>Sciences humaines et sociales &amp; industries culturelles et créatives (CNRS)</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200" b="0" i="0" u="none" strike="noStrike" kern="1200">
                          <a:solidFill>
                            <a:srgbClr val="000000"/>
                          </a:solidFill>
                          <a:effectLst/>
                          <a:latin typeface="Calibri" panose="020F0502020204030204" pitchFamily="34" charset="0"/>
                          <a:ea typeface="+mn-ea"/>
                          <a:cs typeface="+mn-cs"/>
                        </a:rPr>
                        <a:t>Jules</a:t>
                      </a:r>
                      <a:r>
                        <a:rPr lang="fr-FR" sz="1800" kern="1200">
                          <a:solidFill>
                            <a:schemeClr val="tx1"/>
                          </a:solidFill>
                          <a:effectLst/>
                          <a:latin typeface="+mn-lt"/>
                          <a:ea typeface="+mn-ea"/>
                          <a:cs typeface="+mn-cs"/>
                        </a:rPr>
                        <a:t> </a:t>
                      </a:r>
                      <a:r>
                        <a:rPr lang="fr-FR" sz="1200" b="0" i="0" u="none" strike="noStrike" kern="1200">
                          <a:solidFill>
                            <a:srgbClr val="000000"/>
                          </a:solidFill>
                          <a:effectLst/>
                          <a:latin typeface="Calibri" panose="020F0502020204030204" pitchFamily="34" charset="0"/>
                          <a:ea typeface="+mn-ea"/>
                          <a:cs typeface="+mn-cs"/>
                        </a:rPr>
                        <a:t>ESPIAU</a:t>
                      </a:r>
                      <a:r>
                        <a:rPr lang="fr-FR" sz="1800" kern="1200">
                          <a:solidFill>
                            <a:schemeClr val="tx1"/>
                          </a:solidFill>
                          <a:effectLst/>
                          <a:latin typeface="+mn-lt"/>
                          <a:ea typeface="+mn-ea"/>
                          <a:cs typeface="+mn-cs"/>
                        </a:rPr>
                        <a:t> </a:t>
                      </a:r>
                      <a:r>
                        <a:rPr lang="fr-FR" sz="1200" b="0" i="0" u="none" strike="noStrike" kern="1200">
                          <a:solidFill>
                            <a:srgbClr val="000000"/>
                          </a:solidFill>
                          <a:effectLst/>
                          <a:latin typeface="Calibri" panose="020F0502020204030204" pitchFamily="34" charset="0"/>
                          <a:ea typeface="+mn-ea"/>
                          <a:cs typeface="+mn-cs"/>
                        </a:rPr>
                        <a:t>DE</a:t>
                      </a:r>
                      <a:r>
                        <a:rPr lang="fr-FR" sz="1800" kern="1200">
                          <a:solidFill>
                            <a:schemeClr val="tx1"/>
                          </a:solidFill>
                          <a:effectLst/>
                          <a:latin typeface="+mn-lt"/>
                          <a:ea typeface="+mn-ea"/>
                          <a:cs typeface="+mn-cs"/>
                        </a:rPr>
                        <a:t> </a:t>
                      </a:r>
                      <a:r>
                        <a:rPr lang="fr-FR" sz="1200" b="0" i="0" u="none" strike="noStrike" kern="1200">
                          <a:solidFill>
                            <a:srgbClr val="000000"/>
                          </a:solidFill>
                          <a:effectLst/>
                          <a:latin typeface="Calibri" panose="020F0502020204030204" pitchFamily="34" charset="0"/>
                          <a:ea typeface="+mn-ea"/>
                          <a:cs typeface="+mn-cs"/>
                        </a:rPr>
                        <a:t>LAMAESTRE</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200" u="sng" kern="1200">
                          <a:solidFill>
                            <a:schemeClr val="bg2"/>
                          </a:solidFill>
                          <a:effectLst/>
                          <a:latin typeface="+mn-lt"/>
                          <a:ea typeface="+mn-ea"/>
                          <a:cs typeface="+mn-cs"/>
                          <a:hlinkClick r:id="rId17">
                            <a:extLst>
                              <a:ext uri="{A12FA001-AC4F-418D-AE19-62706E023703}">
                                <ahyp:hlinkClr xmlns:ahyp="http://schemas.microsoft.com/office/drawing/2018/hyperlinkcolor" val="tx"/>
                              </a:ext>
                            </a:extLst>
                          </a:hlinkClick>
                        </a:rPr>
                        <a:t>jules.espiau@cnrs.fr</a:t>
                      </a:r>
                      <a:endParaRPr lang="fr-FR" sz="1200" b="0" i="0" u="sng" strike="noStrike">
                        <a:solidFill>
                          <a:schemeClr val="bg2"/>
                        </a:solidFill>
                        <a:effectLst/>
                        <a:latin typeface="Calibri" panose="020F0502020204030204" pitchFamily="34" charset="0"/>
                      </a:endParaRP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endParaRPr lang="fr-FR" sz="1100" b="0" i="0" u="none" strike="noStrike">
                        <a:solidFill>
                          <a:srgbClr val="000000"/>
                        </a:solidFill>
                        <a:effectLst/>
                        <a:latin typeface="Verdana" panose="020B0604030504040204" pitchFamily="34" charset="0"/>
                      </a:endParaRP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5292909"/>
                  </a:ext>
                </a:extLst>
              </a:tr>
              <a:tr h="37203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i="0" u="none" strike="noStrike">
                          <a:solidFill>
                            <a:srgbClr val="000000"/>
                          </a:solidFill>
                          <a:effectLst/>
                          <a:latin typeface="Calibri" panose="020F0502020204030204" pitchFamily="34" charset="0"/>
                        </a:rPr>
                        <a:t>Sciences humaines et sociales &amp; industries culturelles et créatives (AU)</a:t>
                      </a:r>
                    </a:p>
                  </a:txBody>
                  <a:tcPr marL="6270" marR="6270" marT="627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200" b="0" i="0" u="none" strike="noStrike">
                          <a:solidFill>
                            <a:srgbClr val="000000"/>
                          </a:solidFill>
                          <a:effectLst/>
                          <a:latin typeface="Calibri" panose="020F0502020204030204" pitchFamily="34" charset="0"/>
                        </a:rPr>
                        <a:t>Luca MESSINA</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algn="ctr" defTabSz="914400" rtl="0" eaLnBrk="1" fontAlgn="ctr" latinLnBrk="0" hangingPunct="1"/>
                      <a:r>
                        <a:rPr lang="fr-FR" sz="1200" u="sng" kern="1200">
                          <a:solidFill>
                            <a:schemeClr val="bg2"/>
                          </a:solidFill>
                          <a:effectLst/>
                          <a:latin typeface="+mn-lt"/>
                          <a:ea typeface="+mn-ea"/>
                          <a:cs typeface="+mn-cs"/>
                        </a:rPr>
                        <a:t>luca.messina@univ-avignon.fr</a:t>
                      </a:r>
                    </a:p>
                  </a:txBody>
                  <a:tcPr marL="6270" marR="6270" marT="6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endParaRPr lang="fr-FR" sz="1100" b="0" i="0" u="none" strike="noStrike">
                        <a:solidFill>
                          <a:srgbClr val="000000"/>
                        </a:solidFill>
                        <a:effectLst/>
                        <a:latin typeface="Verdana" panose="020B0604030504040204" pitchFamily="34" charset="0"/>
                      </a:endParaRPr>
                    </a:p>
                  </a:txBody>
                  <a:tcPr marL="6270" marR="6270" marT="627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9601146"/>
                  </a:ext>
                </a:extLst>
              </a:tr>
            </a:tbl>
          </a:graphicData>
        </a:graphic>
      </p:graphicFrame>
    </p:spTree>
    <p:extLst>
      <p:ext uri="{BB962C8B-B14F-4D97-AF65-F5344CB8AC3E}">
        <p14:creationId xmlns:p14="http://schemas.microsoft.com/office/powerpoint/2010/main" val="172479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F4378D-5977-4546-9B7C-859DB4DAC757}"/>
              </a:ext>
            </a:extLst>
          </p:cNvPr>
          <p:cNvSpPr>
            <a:spLocks noGrp="1"/>
          </p:cNvSpPr>
          <p:nvPr>
            <p:ph type="body" sz="quarter" idx="10"/>
          </p:nvPr>
        </p:nvSpPr>
        <p:spPr>
          <a:xfrm>
            <a:off x="1619738" y="3429000"/>
            <a:ext cx="10861675" cy="966258"/>
          </a:xfrm>
        </p:spPr>
        <p:txBody>
          <a:bodyPr/>
          <a:lstStyle/>
          <a:p>
            <a:r>
              <a:rPr lang="fr-FR"/>
              <a:t>Merci pour votre temps</a:t>
            </a:r>
          </a:p>
          <a:p>
            <a:r>
              <a:rPr lang="fr-FR"/>
              <a:t>							</a:t>
            </a:r>
            <a:r>
              <a:rPr lang="fr-FR" sz="2133"/>
              <a:t>18/11/2025</a:t>
            </a:r>
            <a:endParaRPr lang="fr-FR"/>
          </a:p>
          <a:p>
            <a:endParaRPr lang="fr-FR"/>
          </a:p>
        </p:txBody>
      </p:sp>
    </p:spTree>
    <p:extLst>
      <p:ext uri="{BB962C8B-B14F-4D97-AF65-F5344CB8AC3E}">
        <p14:creationId xmlns:p14="http://schemas.microsoft.com/office/powerpoint/2010/main" val="10472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A0C1-24B2-DD55-5D8C-8980D124A17A}"/>
              </a:ext>
            </a:extLst>
          </p:cNvPr>
          <p:cNvSpPr>
            <a:spLocks noGrp="1"/>
          </p:cNvSpPr>
          <p:nvPr>
            <p:ph type="title"/>
          </p:nvPr>
        </p:nvSpPr>
        <p:spPr>
          <a:xfrm>
            <a:off x="402779" y="544533"/>
            <a:ext cx="9758363" cy="1315092"/>
          </a:xfrm>
        </p:spPr>
        <p:txBody>
          <a:bodyPr>
            <a:normAutofit fontScale="90000"/>
          </a:bodyPr>
          <a:lstStyle/>
          <a:p>
            <a:pPr algn="ctr"/>
            <a:r>
              <a:rPr lang="fr-FR"/>
              <a:t>Quelle souveraineté sans maitrise des technologies qui sous-tendent l’innovation de rupture ?</a:t>
            </a:r>
          </a:p>
        </p:txBody>
      </p:sp>
      <p:sp>
        <p:nvSpPr>
          <p:cNvPr id="3" name="Content Placeholder 2">
            <a:extLst>
              <a:ext uri="{FF2B5EF4-FFF2-40B4-BE49-F238E27FC236}">
                <a16:creationId xmlns:a16="http://schemas.microsoft.com/office/drawing/2014/main" id="{0AE199DB-A0E5-1CFF-6B1B-BFDACA9EF568}"/>
              </a:ext>
            </a:extLst>
          </p:cNvPr>
          <p:cNvSpPr>
            <a:spLocks noGrp="1"/>
          </p:cNvSpPr>
          <p:nvPr>
            <p:ph idx="1"/>
          </p:nvPr>
        </p:nvSpPr>
        <p:spPr>
          <a:xfrm>
            <a:off x="402776" y="2111829"/>
            <a:ext cx="11525521" cy="4350615"/>
          </a:xfrm>
        </p:spPr>
        <p:txBody>
          <a:bodyPr/>
          <a:lstStyle/>
          <a:p>
            <a:r>
              <a:rPr lang="fr-FR" sz="2600"/>
              <a:t>Spoutnik 1, premier satellite soviétique (4 octobre 1957), dont le lancement fut vécu comme un véritable traumatisme par les États-Unis, le New York Times comparant cet événement à un « Pearl Harbor technologique ».</a:t>
            </a:r>
          </a:p>
          <a:p>
            <a:r>
              <a:rPr lang="fr-FR" sz="2600"/>
              <a:t>Réaction du Président Eisenhower : création de l’ARPA (7 février 1958) qui deviendra l’Agence pour les projets de recherche avancée de défense (DARPA) en 1972. La course à l’Espace (et aux armements…) est lancée.</a:t>
            </a:r>
          </a:p>
          <a:p>
            <a:r>
              <a:rPr lang="fr-FR" sz="2600"/>
              <a:t>La souveraineté technologique devient clairement une condition de la souveraineté politique (et économique).</a:t>
            </a:r>
          </a:p>
          <a:p>
            <a:r>
              <a:rPr lang="fr-FR" sz="2600"/>
              <a:t>La crise du COVID, la guerre en Ukraine, les risques qui pèsent sur Taiwan et autres tensions internationales ont conduit l’Europe à réévaluer sa stratégie. </a:t>
            </a:r>
          </a:p>
        </p:txBody>
      </p:sp>
    </p:spTree>
    <p:extLst>
      <p:ext uri="{BB962C8B-B14F-4D97-AF65-F5344CB8AC3E}">
        <p14:creationId xmlns:p14="http://schemas.microsoft.com/office/powerpoint/2010/main" val="107556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CA4BFE-7061-49E2-9C08-9C2386855003}"/>
              </a:ext>
            </a:extLst>
          </p:cNvPr>
          <p:cNvSpPr>
            <a:spLocks noGrp="1"/>
          </p:cNvSpPr>
          <p:nvPr>
            <p:ph type="body" sz="quarter" idx="30"/>
          </p:nvPr>
        </p:nvSpPr>
        <p:spPr/>
        <p:txBody>
          <a:bodyPr lIns="91440" tIns="45720" rIns="91440" bIns="45720" anchor="t">
            <a:noAutofit/>
          </a:bodyPr>
          <a:lstStyle/>
          <a:p>
            <a:r>
              <a:rPr lang="fr-FR">
                <a:latin typeface="Poppins"/>
                <a:cs typeface="Poppins"/>
              </a:rPr>
              <a:t>BREVES</a:t>
            </a:r>
          </a:p>
          <a:p>
            <a:r>
              <a:rPr lang="fr-FR" sz="1800">
                <a:latin typeface="Poppins"/>
                <a:cs typeface="Poppins"/>
              </a:rPr>
              <a:t>#1</a:t>
            </a:r>
            <a:endParaRPr lang="fr-FR">
              <a:latin typeface="Poppins"/>
              <a:cs typeface="Poppins"/>
            </a:endParaRPr>
          </a:p>
        </p:txBody>
      </p:sp>
      <p:pic>
        <p:nvPicPr>
          <p:cNvPr id="13" name="Espace réservé pour une image  12">
            <a:extLst>
              <a:ext uri="{FF2B5EF4-FFF2-40B4-BE49-F238E27FC236}">
                <a16:creationId xmlns:a16="http://schemas.microsoft.com/office/drawing/2014/main" id="{B85BCB97-C717-4793-91DB-6B23B7B16F02}"/>
              </a:ext>
            </a:extLst>
          </p:cNvPr>
          <p:cNvPicPr>
            <a:picLocks noGrp="1"/>
          </p:cNvPicPr>
          <p:nvPr>
            <p:ph type="pic" sz="quarter" idx="31"/>
          </p:nvPr>
        </p:nvPicPr>
        <p:blipFill>
          <a:blip r:embed="rId3"/>
          <a:srcRect/>
          <a:stretch/>
        </p:blipFill>
        <p:spPr>
          <a:xfrm>
            <a:off x="2826859" y="1282246"/>
            <a:ext cx="1962000" cy="1962000"/>
          </a:xfrm>
        </p:spPr>
      </p:pic>
      <p:sp>
        <p:nvSpPr>
          <p:cNvPr id="6" name="Espace réservé du texte 5">
            <a:extLst>
              <a:ext uri="{FF2B5EF4-FFF2-40B4-BE49-F238E27FC236}">
                <a16:creationId xmlns:a16="http://schemas.microsoft.com/office/drawing/2014/main" id="{4BEC6192-289C-45B0-A0F6-1CC0370E8F71}"/>
              </a:ext>
            </a:extLst>
          </p:cNvPr>
          <p:cNvSpPr>
            <a:spLocks noGrp="1"/>
          </p:cNvSpPr>
          <p:nvPr>
            <p:ph type="body" sz="quarter" idx="41"/>
          </p:nvPr>
        </p:nvSpPr>
        <p:spPr>
          <a:xfrm>
            <a:off x="2506895" y="3630083"/>
            <a:ext cx="2601928" cy="1023941"/>
          </a:xfrm>
        </p:spPr>
        <p:txBody>
          <a:bodyPr lIns="91440" tIns="45720" rIns="91440" bIns="45720" anchor="t"/>
          <a:lstStyle/>
          <a:p>
            <a:pPr algn="ctr"/>
            <a:r>
              <a:rPr lang="fr-FR">
                <a:latin typeface="Poppins"/>
                <a:cs typeface="Poppins"/>
              </a:rPr>
              <a:t>Marie BREZISKI</a:t>
            </a:r>
            <a:endParaRPr lang="fr-FR"/>
          </a:p>
        </p:txBody>
      </p:sp>
      <p:sp>
        <p:nvSpPr>
          <p:cNvPr id="7" name="Espace réservé du texte 6">
            <a:extLst>
              <a:ext uri="{FF2B5EF4-FFF2-40B4-BE49-F238E27FC236}">
                <a16:creationId xmlns:a16="http://schemas.microsoft.com/office/drawing/2014/main" id="{B0596A49-F78F-449E-97C5-77503BF1F08E}"/>
              </a:ext>
            </a:extLst>
          </p:cNvPr>
          <p:cNvSpPr>
            <a:spLocks noGrp="1"/>
          </p:cNvSpPr>
          <p:nvPr>
            <p:ph type="body" sz="quarter" idx="42"/>
          </p:nvPr>
        </p:nvSpPr>
        <p:spPr>
          <a:xfrm>
            <a:off x="2506896" y="4471461"/>
            <a:ext cx="2601927" cy="365125"/>
          </a:xfrm>
        </p:spPr>
        <p:txBody>
          <a:bodyPr lIns="91440" tIns="45720" rIns="91440" bIns="45720" anchor="t"/>
          <a:lstStyle/>
          <a:p>
            <a:pPr algn="ctr"/>
            <a:r>
              <a:rPr lang="fr-FR" sz="1600" i="1">
                <a:latin typeface="Poppins"/>
                <a:cs typeface="Poppins"/>
              </a:rPr>
              <a:t>Ecole des Mines Saint-Etienne Campus Provence</a:t>
            </a:r>
            <a:endParaRPr lang="fr-FR"/>
          </a:p>
          <a:p>
            <a:pPr algn="ctr"/>
            <a:r>
              <a:rPr lang="fr-FR" sz="1600" b="0">
                <a:latin typeface="Poppins"/>
                <a:cs typeface="Poppins"/>
              </a:rPr>
              <a:t>–</a:t>
            </a:r>
            <a:endParaRPr lang="fr-FR"/>
          </a:p>
          <a:p>
            <a:pPr algn="ctr"/>
            <a:r>
              <a:rPr lang="fr-FR" sz="1600">
                <a:latin typeface="Poppins"/>
                <a:cs typeface="Poppins"/>
              </a:rPr>
              <a:t>Responsable Relations industrielles et entrepreneuriat</a:t>
            </a:r>
          </a:p>
        </p:txBody>
      </p:sp>
      <p:sp>
        <p:nvSpPr>
          <p:cNvPr id="10" name="Espace réservé du texte 9">
            <a:extLst>
              <a:ext uri="{FF2B5EF4-FFF2-40B4-BE49-F238E27FC236}">
                <a16:creationId xmlns:a16="http://schemas.microsoft.com/office/drawing/2014/main" id="{25454288-AC8A-45B4-86CB-A99602C9BC92}"/>
              </a:ext>
            </a:extLst>
          </p:cNvPr>
          <p:cNvSpPr>
            <a:spLocks noGrp="1"/>
          </p:cNvSpPr>
          <p:nvPr>
            <p:ph type="body" sz="quarter" idx="45"/>
          </p:nvPr>
        </p:nvSpPr>
        <p:spPr>
          <a:xfrm>
            <a:off x="6881529" y="3630083"/>
            <a:ext cx="2601927" cy="657525"/>
          </a:xfrm>
        </p:spPr>
        <p:txBody>
          <a:bodyPr lIns="91440" tIns="45720" rIns="91440" bIns="45720" anchor="t"/>
          <a:lstStyle/>
          <a:p>
            <a:pPr algn="ctr"/>
            <a:r>
              <a:rPr lang="fr-FR">
                <a:latin typeface="Poppins"/>
                <a:cs typeface="Poppins"/>
              </a:rPr>
              <a:t>Nicolas CHEHANNE</a:t>
            </a:r>
          </a:p>
        </p:txBody>
      </p:sp>
      <p:pic>
        <p:nvPicPr>
          <p:cNvPr id="5" name="Picture Placeholder 4">
            <a:extLst>
              <a:ext uri="{FF2B5EF4-FFF2-40B4-BE49-F238E27FC236}">
                <a16:creationId xmlns:a16="http://schemas.microsoft.com/office/drawing/2014/main" id="{1D23EDC4-A610-14DF-4568-09F9E0BE0089}"/>
              </a:ext>
            </a:extLst>
          </p:cNvPr>
          <p:cNvPicPr>
            <a:picLocks noGrp="1" noChangeAspect="1"/>
          </p:cNvPicPr>
          <p:nvPr>
            <p:ph type="pic" sz="quarter" idx="38"/>
          </p:nvPr>
        </p:nvPicPr>
        <p:blipFill>
          <a:blip r:embed="rId4"/>
          <a:srcRect/>
          <a:stretch/>
        </p:blipFill>
        <p:spPr>
          <a:xfrm>
            <a:off x="7201378" y="1280529"/>
            <a:ext cx="1962228" cy="1962228"/>
          </a:xfrm>
        </p:spPr>
      </p:pic>
      <p:sp>
        <p:nvSpPr>
          <p:cNvPr id="12" name="Espace réservé du texte 10">
            <a:extLst>
              <a:ext uri="{FF2B5EF4-FFF2-40B4-BE49-F238E27FC236}">
                <a16:creationId xmlns:a16="http://schemas.microsoft.com/office/drawing/2014/main" id="{B5F1CB11-7AE0-4A07-8A1E-7B5A386F2D53}"/>
              </a:ext>
            </a:extLst>
          </p:cNvPr>
          <p:cNvSpPr txBox="1">
            <a:spLocks/>
          </p:cNvSpPr>
          <p:nvPr/>
        </p:nvSpPr>
        <p:spPr>
          <a:xfrm>
            <a:off x="6881528" y="4516162"/>
            <a:ext cx="2601927" cy="365125"/>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i="1" err="1">
                <a:latin typeface="Poppins"/>
                <a:cs typeface="Poppins"/>
              </a:rPr>
              <a:t>risingSUD</a:t>
            </a:r>
            <a:endParaRPr lang="fr-FR" sz="1600" i="1"/>
          </a:p>
          <a:p>
            <a:pPr algn="ctr"/>
            <a:r>
              <a:rPr lang="fr-FR" sz="1600">
                <a:latin typeface="Poppins"/>
                <a:cs typeface="Poppins"/>
              </a:rPr>
              <a:t>–</a:t>
            </a:r>
            <a:endParaRPr lang="fr-FR" sz="1600"/>
          </a:p>
          <a:p>
            <a:pPr algn="ctr"/>
            <a:r>
              <a:rPr lang="fr-FR" sz="1600">
                <a:latin typeface="Poppins"/>
                <a:cs typeface="Poppins"/>
              </a:rPr>
              <a:t>Directeur du pôle entreprises France Europe</a:t>
            </a:r>
          </a:p>
          <a:p>
            <a:pPr algn="ctr"/>
            <a:r>
              <a:rPr lang="fr-FR" sz="1600">
                <a:latin typeface="Poppins"/>
                <a:cs typeface="Poppins"/>
              </a:rPr>
              <a:t>Coordinateur Entreprise Europe Network</a:t>
            </a:r>
            <a:endParaRPr lang="fr-FR" sz="1600"/>
          </a:p>
        </p:txBody>
      </p:sp>
    </p:spTree>
    <p:extLst>
      <p:ext uri="{BB962C8B-B14F-4D97-AF65-F5344CB8AC3E}">
        <p14:creationId xmlns:p14="http://schemas.microsoft.com/office/powerpoint/2010/main" val="783260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F9041AB-A07C-9CA8-14F6-6F293133B995}"/>
              </a:ext>
            </a:extLst>
          </p:cNvPr>
          <p:cNvSpPr>
            <a:spLocks noGrp="1"/>
          </p:cNvSpPr>
          <p:nvPr>
            <p:ph type="ctrTitle"/>
          </p:nvPr>
        </p:nvSpPr>
        <p:spPr>
          <a:xfrm>
            <a:off x="451984" y="747813"/>
            <a:ext cx="10373242" cy="409893"/>
          </a:xfrm>
        </p:spPr>
        <p:txBody>
          <a:bodyPr>
            <a:noAutofit/>
          </a:bodyPr>
          <a:lstStyle/>
          <a:p>
            <a:r>
              <a:rPr lang="fr-FR" sz="2800" b="1">
                <a:solidFill>
                  <a:srgbClr val="5F259F"/>
                </a:solidFill>
              </a:rPr>
              <a:t>Mines Saint-Etienne, une école de l’Institut Mines Telecom</a:t>
            </a:r>
            <a:br>
              <a:rPr lang="fr-FR" sz="2800" b="1">
                <a:solidFill>
                  <a:srgbClr val="5F259F"/>
                </a:solidFill>
              </a:rPr>
            </a:br>
            <a:endParaRPr lang="fr-FR" sz="2800"/>
          </a:p>
        </p:txBody>
      </p:sp>
      <p:sp>
        <p:nvSpPr>
          <p:cNvPr id="6" name="Espace réservé du texte 5">
            <a:extLst>
              <a:ext uri="{FF2B5EF4-FFF2-40B4-BE49-F238E27FC236}">
                <a16:creationId xmlns:a16="http://schemas.microsoft.com/office/drawing/2014/main" id="{71D583E6-6D6E-1571-2FDC-D48D377C8C47}"/>
              </a:ext>
            </a:extLst>
          </p:cNvPr>
          <p:cNvSpPr>
            <a:spLocks noGrp="1"/>
          </p:cNvSpPr>
          <p:nvPr>
            <p:ph type="body" sz="quarter" idx="16"/>
          </p:nvPr>
        </p:nvSpPr>
        <p:spPr/>
        <p:txBody>
          <a:bodyPr/>
          <a:lstStyle/>
          <a:p>
            <a:r>
              <a:rPr lang="fr-FR"/>
              <a:t>TEAM – Incubateur Technologique</a:t>
            </a:r>
          </a:p>
        </p:txBody>
      </p:sp>
      <p:sp>
        <p:nvSpPr>
          <p:cNvPr id="9" name="Espace réservé du texte 8">
            <a:extLst>
              <a:ext uri="{FF2B5EF4-FFF2-40B4-BE49-F238E27FC236}">
                <a16:creationId xmlns:a16="http://schemas.microsoft.com/office/drawing/2014/main" id="{626E5F2B-B999-E262-D407-521E35FE3F63}"/>
              </a:ext>
            </a:extLst>
          </p:cNvPr>
          <p:cNvSpPr>
            <a:spLocks noGrp="1"/>
          </p:cNvSpPr>
          <p:nvPr>
            <p:ph type="body" sz="quarter" idx="4294967295"/>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F259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5F667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Cliquez pour modifier les styles du texte du masque</a:t>
            </a:r>
          </a:p>
          <a:p>
            <a:pPr lvl="1"/>
            <a:r>
              <a:rPr lang="fr-FR"/>
              <a:t>Deuxième niveau</a:t>
            </a:r>
          </a:p>
          <a:p>
            <a:pPr lvl="2"/>
            <a:r>
              <a:rPr lang="fr-FR"/>
              <a:t>Troisième niveau</a:t>
            </a:r>
          </a:p>
          <a:p>
            <a:pPr lvl="2"/>
            <a:endParaRPr lang="fr-FR"/>
          </a:p>
        </p:txBody>
      </p:sp>
      <p:sp>
        <p:nvSpPr>
          <p:cNvPr id="8" name="Triangle rectangle 7">
            <a:extLst>
              <a:ext uri="{FF2B5EF4-FFF2-40B4-BE49-F238E27FC236}">
                <a16:creationId xmlns:a16="http://schemas.microsoft.com/office/drawing/2014/main" id="{1671116E-F178-5EF9-4740-DDB91D1CF805}"/>
              </a:ext>
            </a:extLst>
          </p:cNvPr>
          <p:cNvSpPr/>
          <p:nvPr/>
        </p:nvSpPr>
        <p:spPr>
          <a:xfrm rot="10800000">
            <a:off x="10746155" y="0"/>
            <a:ext cx="1445846" cy="1445846"/>
          </a:xfrm>
          <a:prstGeom prst="rtTriangl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4">
            <a:extLst>
              <a:ext uri="{FF2B5EF4-FFF2-40B4-BE49-F238E27FC236}">
                <a16:creationId xmlns:a16="http://schemas.microsoft.com/office/drawing/2014/main" id="{97FC91E2-6AFC-43B4-9F49-B232D875C307}"/>
              </a:ext>
            </a:extLst>
          </p:cNvPr>
          <p:cNvSpPr/>
          <p:nvPr/>
        </p:nvSpPr>
        <p:spPr>
          <a:xfrm>
            <a:off x="182736" y="3894660"/>
            <a:ext cx="2719792" cy="1060807"/>
          </a:xfrm>
          <a:prstGeom prst="round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b="1"/>
              <a:t>Matériaux </a:t>
            </a:r>
          </a:p>
          <a:p>
            <a:pPr algn="ctr"/>
            <a:r>
              <a:rPr lang="fr-FR" sz="1100" i="1"/>
              <a:t>Alliage, fabrication additive métallique et céramique, caractérisation, corrosion et contrainte</a:t>
            </a:r>
          </a:p>
        </p:txBody>
      </p:sp>
      <p:sp>
        <p:nvSpPr>
          <p:cNvPr id="15" name="Rectangle à coins arrondis 5">
            <a:extLst>
              <a:ext uri="{FF2B5EF4-FFF2-40B4-BE49-F238E27FC236}">
                <a16:creationId xmlns:a16="http://schemas.microsoft.com/office/drawing/2014/main" id="{FD4020AB-CCF7-493D-938D-779B198D7BE8}"/>
              </a:ext>
            </a:extLst>
          </p:cNvPr>
          <p:cNvSpPr/>
          <p:nvPr/>
        </p:nvSpPr>
        <p:spPr>
          <a:xfrm>
            <a:off x="3027658" y="4955467"/>
            <a:ext cx="2719791" cy="1060807"/>
          </a:xfrm>
          <a:prstGeom prst="round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b="1"/>
              <a:t>Procédés naturels et industriels </a:t>
            </a:r>
          </a:p>
          <a:p>
            <a:pPr algn="ctr"/>
            <a:r>
              <a:rPr lang="fr-FR" sz="1100" i="1"/>
              <a:t>Énergie, décarbonation, poudre métallique, interaction matière</a:t>
            </a:r>
          </a:p>
        </p:txBody>
      </p:sp>
      <p:sp>
        <p:nvSpPr>
          <p:cNvPr id="16" name="Rectangle à coins arrondis 6">
            <a:extLst>
              <a:ext uri="{FF2B5EF4-FFF2-40B4-BE49-F238E27FC236}">
                <a16:creationId xmlns:a16="http://schemas.microsoft.com/office/drawing/2014/main" id="{02CEF362-887B-494C-BC4B-90F53D1C9913}"/>
              </a:ext>
            </a:extLst>
          </p:cNvPr>
          <p:cNvSpPr/>
          <p:nvPr/>
        </p:nvSpPr>
        <p:spPr>
          <a:xfrm>
            <a:off x="8717500" y="4929402"/>
            <a:ext cx="2719791" cy="1060807"/>
          </a:xfrm>
          <a:prstGeom prst="round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b="1"/>
              <a:t>Santé </a:t>
            </a:r>
          </a:p>
          <a:p>
            <a:pPr algn="ctr"/>
            <a:r>
              <a:rPr lang="fr-FR" sz="1100" i="1"/>
              <a:t>Simulation, IA et numérique, matériaux, particule inhalée, textile</a:t>
            </a:r>
          </a:p>
        </p:txBody>
      </p:sp>
      <p:sp>
        <p:nvSpPr>
          <p:cNvPr id="17" name="Rectangle à coins arrondis 7">
            <a:extLst>
              <a:ext uri="{FF2B5EF4-FFF2-40B4-BE49-F238E27FC236}">
                <a16:creationId xmlns:a16="http://schemas.microsoft.com/office/drawing/2014/main" id="{B7D77B31-17FB-4C72-A541-4E9EF13E0A63}"/>
              </a:ext>
            </a:extLst>
          </p:cNvPr>
          <p:cNvSpPr/>
          <p:nvPr/>
        </p:nvSpPr>
        <p:spPr>
          <a:xfrm>
            <a:off x="5872579" y="3891465"/>
            <a:ext cx="2719792" cy="1060807"/>
          </a:xfrm>
          <a:prstGeom prst="round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b="1"/>
              <a:t>Industrie et territoire du futur </a:t>
            </a:r>
          </a:p>
          <a:p>
            <a:pPr algn="ctr"/>
            <a:r>
              <a:rPr lang="fr-FR" sz="1100" i="1"/>
              <a:t>IA, web sémantique, mathématique, RSE, jumeau numérique, agilité, environnement</a:t>
            </a:r>
          </a:p>
        </p:txBody>
      </p:sp>
      <p:sp>
        <p:nvSpPr>
          <p:cNvPr id="18" name="Rectangle à coins arrondis 8">
            <a:extLst>
              <a:ext uri="{FF2B5EF4-FFF2-40B4-BE49-F238E27FC236}">
                <a16:creationId xmlns:a16="http://schemas.microsoft.com/office/drawing/2014/main" id="{DC7C1B9B-BD2F-43D9-AF7A-F5ECDCFB7518}"/>
              </a:ext>
            </a:extLst>
          </p:cNvPr>
          <p:cNvSpPr/>
          <p:nvPr/>
        </p:nvSpPr>
        <p:spPr>
          <a:xfrm>
            <a:off x="9283031" y="1206300"/>
            <a:ext cx="2719791" cy="1060807"/>
          </a:xfrm>
          <a:prstGeom prst="round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b="1">
                <a:solidFill>
                  <a:srgbClr val="5F259F"/>
                </a:solidFill>
              </a:rPr>
              <a:t>Microélectronique &amp; IoT </a:t>
            </a:r>
          </a:p>
          <a:p>
            <a:pPr algn="ctr"/>
            <a:r>
              <a:rPr lang="fr-FR" sz="1100" i="1"/>
              <a:t>Supports et fabrication, logistique, sécurisation , bioélectronique, IA embarquée</a:t>
            </a:r>
          </a:p>
        </p:txBody>
      </p:sp>
      <p:pic>
        <p:nvPicPr>
          <p:cNvPr id="19" name="Image 18">
            <a:extLst>
              <a:ext uri="{FF2B5EF4-FFF2-40B4-BE49-F238E27FC236}">
                <a16:creationId xmlns:a16="http://schemas.microsoft.com/office/drawing/2014/main" id="{25A2485C-C283-4776-93BA-9A31B6B01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9897" y="2381716"/>
            <a:ext cx="1750226" cy="1154056"/>
          </a:xfrm>
          <a:prstGeom prst="rect">
            <a:avLst/>
          </a:prstGeom>
        </p:spPr>
      </p:pic>
      <p:pic>
        <p:nvPicPr>
          <p:cNvPr id="21" name="Image 20">
            <a:extLst>
              <a:ext uri="{FF2B5EF4-FFF2-40B4-BE49-F238E27FC236}">
                <a16:creationId xmlns:a16="http://schemas.microsoft.com/office/drawing/2014/main" id="{CDD4EC26-53C2-4554-B2B7-787ADA4D9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7173" y="3981615"/>
            <a:ext cx="1320759" cy="880505"/>
          </a:xfrm>
          <a:prstGeom prst="rect">
            <a:avLst/>
          </a:prstGeom>
        </p:spPr>
      </p:pic>
      <p:pic>
        <p:nvPicPr>
          <p:cNvPr id="22" name="Image 21">
            <a:extLst>
              <a:ext uri="{FF2B5EF4-FFF2-40B4-BE49-F238E27FC236}">
                <a16:creationId xmlns:a16="http://schemas.microsoft.com/office/drawing/2014/main" id="{64E3435C-7D27-4D1D-8727-B8DC779CB5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80" y="5014369"/>
            <a:ext cx="1336306" cy="890871"/>
          </a:xfrm>
          <a:prstGeom prst="rect">
            <a:avLst/>
          </a:prstGeom>
        </p:spPr>
      </p:pic>
      <p:pic>
        <p:nvPicPr>
          <p:cNvPr id="23" name="Image 22">
            <a:extLst>
              <a:ext uri="{FF2B5EF4-FFF2-40B4-BE49-F238E27FC236}">
                <a16:creationId xmlns:a16="http://schemas.microsoft.com/office/drawing/2014/main" id="{570907FF-9B18-4809-9E67-69FE1B775D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3478" y="5046582"/>
            <a:ext cx="1317992" cy="878576"/>
          </a:xfrm>
          <a:prstGeom prst="rect">
            <a:avLst/>
          </a:prstGeom>
        </p:spPr>
      </p:pic>
      <p:pic>
        <p:nvPicPr>
          <p:cNvPr id="27" name="Image 26">
            <a:extLst>
              <a:ext uri="{FF2B5EF4-FFF2-40B4-BE49-F238E27FC236}">
                <a16:creationId xmlns:a16="http://schemas.microsoft.com/office/drawing/2014/main" id="{9077AC0D-8EF5-4E33-BF9C-63CA37176D7C}"/>
              </a:ext>
            </a:extLst>
          </p:cNvPr>
          <p:cNvPicPr>
            <a:picLocks noChangeAspect="1"/>
          </p:cNvPicPr>
          <p:nvPr/>
        </p:nvPicPr>
        <p:blipFill>
          <a:blip r:embed="rId8"/>
          <a:stretch>
            <a:fillRect/>
          </a:stretch>
        </p:blipFill>
        <p:spPr>
          <a:xfrm>
            <a:off x="9417018" y="3976837"/>
            <a:ext cx="1317992" cy="878661"/>
          </a:xfrm>
          <a:prstGeom prst="rect">
            <a:avLst/>
          </a:prstGeom>
        </p:spPr>
      </p:pic>
      <p:cxnSp>
        <p:nvCxnSpPr>
          <p:cNvPr id="3" name="Connecteur droit avec flèche 2">
            <a:extLst>
              <a:ext uri="{FF2B5EF4-FFF2-40B4-BE49-F238E27FC236}">
                <a16:creationId xmlns:a16="http://schemas.microsoft.com/office/drawing/2014/main" id="{544A5C15-2F8F-4704-83EC-3197128330FD}"/>
              </a:ext>
            </a:extLst>
          </p:cNvPr>
          <p:cNvCxnSpPr>
            <a:cxnSpLocks/>
          </p:cNvCxnSpPr>
          <p:nvPr/>
        </p:nvCxnSpPr>
        <p:spPr>
          <a:xfrm>
            <a:off x="5872579" y="1544320"/>
            <a:ext cx="3280075"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703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87275400-180F-4B95-97D2-64DB7FFC4424}"/>
              </a:ext>
            </a:extLst>
          </p:cNvPr>
          <p:cNvSpPr>
            <a:spLocks noGrp="1"/>
          </p:cNvSpPr>
          <p:nvPr>
            <p:ph type="body" sz="quarter" idx="16"/>
          </p:nvPr>
        </p:nvSpPr>
        <p:spPr/>
        <p:txBody>
          <a:bodyPr/>
          <a:lstStyle/>
          <a:p>
            <a:r>
              <a:rPr lang="fr-FR"/>
              <a:t>Incubateur Technologique TEAM M</a:t>
            </a:r>
          </a:p>
        </p:txBody>
      </p:sp>
      <p:pic>
        <p:nvPicPr>
          <p:cNvPr id="19" name="Image 18">
            <a:extLst>
              <a:ext uri="{FF2B5EF4-FFF2-40B4-BE49-F238E27FC236}">
                <a16:creationId xmlns:a16="http://schemas.microsoft.com/office/drawing/2014/main" id="{74580DC9-DF41-48A8-B4BA-9C35774DA839}"/>
              </a:ext>
            </a:extLst>
          </p:cNvPr>
          <p:cNvPicPr>
            <a:picLocks noChangeAspect="1"/>
          </p:cNvPicPr>
          <p:nvPr/>
        </p:nvPicPr>
        <p:blipFill>
          <a:blip r:embed="rId2"/>
          <a:stretch>
            <a:fillRect/>
          </a:stretch>
        </p:blipFill>
        <p:spPr>
          <a:xfrm>
            <a:off x="376373" y="0"/>
            <a:ext cx="5878286" cy="6858000"/>
          </a:xfrm>
          <a:prstGeom prst="rect">
            <a:avLst/>
          </a:prstGeom>
        </p:spPr>
      </p:pic>
      <p:sp>
        <p:nvSpPr>
          <p:cNvPr id="20" name="Rectangle à coins arrondis 8">
            <a:extLst>
              <a:ext uri="{FF2B5EF4-FFF2-40B4-BE49-F238E27FC236}">
                <a16:creationId xmlns:a16="http://schemas.microsoft.com/office/drawing/2014/main" id="{89309042-7D86-4EE2-B4D1-75FE2B0D2FF7}"/>
              </a:ext>
            </a:extLst>
          </p:cNvPr>
          <p:cNvSpPr/>
          <p:nvPr/>
        </p:nvSpPr>
        <p:spPr>
          <a:xfrm>
            <a:off x="6482080" y="2043737"/>
            <a:ext cx="5598160" cy="1805936"/>
          </a:xfrm>
          <a:prstGeom prst="round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b="1">
                <a:solidFill>
                  <a:srgbClr val="5F259F"/>
                </a:solidFill>
              </a:rPr>
              <a:t>Prochain appel à candidature </a:t>
            </a:r>
          </a:p>
          <a:p>
            <a:pPr algn="ctr"/>
            <a:r>
              <a:rPr lang="fr-FR" sz="2400" b="1">
                <a:solidFill>
                  <a:srgbClr val="5F259F"/>
                </a:solidFill>
              </a:rPr>
              <a:t>du 16 mars au 24 avril </a:t>
            </a:r>
          </a:p>
          <a:p>
            <a:pPr algn="ctr"/>
            <a:r>
              <a:rPr lang="fr-FR" sz="2400" b="1">
                <a:solidFill>
                  <a:srgbClr val="5F259F"/>
                </a:solidFill>
                <a:hlinkClick r:id="rId3"/>
              </a:rPr>
              <a:t>accelerer@emse.fr</a:t>
            </a:r>
            <a:r>
              <a:rPr lang="fr-FR" sz="2400" b="1">
                <a:solidFill>
                  <a:srgbClr val="5F259F"/>
                </a:solidFill>
              </a:rPr>
              <a:t> </a:t>
            </a:r>
          </a:p>
        </p:txBody>
      </p:sp>
      <p:pic>
        <p:nvPicPr>
          <p:cNvPr id="21" name="Image 20">
            <a:extLst>
              <a:ext uri="{FF2B5EF4-FFF2-40B4-BE49-F238E27FC236}">
                <a16:creationId xmlns:a16="http://schemas.microsoft.com/office/drawing/2014/main" id="{B9604700-38FC-4122-87F8-7A154A59C233}"/>
              </a:ext>
            </a:extLst>
          </p:cNvPr>
          <p:cNvPicPr>
            <a:picLocks noChangeAspect="1"/>
          </p:cNvPicPr>
          <p:nvPr/>
        </p:nvPicPr>
        <p:blipFill>
          <a:blip r:embed="rId4"/>
          <a:stretch>
            <a:fillRect/>
          </a:stretch>
        </p:blipFill>
        <p:spPr>
          <a:xfrm>
            <a:off x="8051084" y="3911295"/>
            <a:ext cx="2881076" cy="2987345"/>
          </a:xfrm>
          <a:prstGeom prst="rect">
            <a:avLst/>
          </a:prstGeom>
        </p:spPr>
      </p:pic>
      <p:pic>
        <p:nvPicPr>
          <p:cNvPr id="24" name="Image 23">
            <a:extLst>
              <a:ext uri="{FF2B5EF4-FFF2-40B4-BE49-F238E27FC236}">
                <a16:creationId xmlns:a16="http://schemas.microsoft.com/office/drawing/2014/main" id="{469E7B5A-2F1D-4B5A-A535-83A9576708D2}"/>
              </a:ext>
            </a:extLst>
          </p:cNvPr>
          <p:cNvPicPr>
            <a:picLocks noChangeAspect="1"/>
          </p:cNvPicPr>
          <p:nvPr/>
        </p:nvPicPr>
        <p:blipFill>
          <a:blip r:embed="rId5"/>
          <a:stretch>
            <a:fillRect/>
          </a:stretch>
        </p:blipFill>
        <p:spPr>
          <a:xfrm>
            <a:off x="7305040" y="150521"/>
            <a:ext cx="4191000" cy="1592580"/>
          </a:xfrm>
          <a:prstGeom prst="rect">
            <a:avLst/>
          </a:prstGeom>
        </p:spPr>
      </p:pic>
    </p:spTree>
    <p:extLst>
      <p:ext uri="{BB962C8B-B14F-4D97-AF65-F5344CB8AC3E}">
        <p14:creationId xmlns:p14="http://schemas.microsoft.com/office/powerpoint/2010/main" val="3939724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B8C2700-7D68-4525-80CA-256A3A26ADD2}"/>
              </a:ext>
            </a:extLst>
          </p:cNvPr>
          <p:cNvSpPr>
            <a:spLocks noGrp="1"/>
          </p:cNvSpPr>
          <p:nvPr>
            <p:ph type="body" sz="quarter" idx="10"/>
          </p:nvPr>
        </p:nvSpPr>
        <p:spPr>
          <a:xfrm>
            <a:off x="177664" y="1238734"/>
            <a:ext cx="7361056" cy="306808"/>
          </a:xfrm>
        </p:spPr>
        <p:txBody>
          <a:bodyPr>
            <a:normAutofit fontScale="92500" lnSpcReduction="10000"/>
          </a:bodyPr>
          <a:lstStyle/>
          <a:p>
            <a:r>
              <a:rPr lang="fr-FR"/>
              <a:t>Prochaines dates : </a:t>
            </a:r>
          </a:p>
        </p:txBody>
      </p:sp>
      <p:sp>
        <p:nvSpPr>
          <p:cNvPr id="4" name="Espace réservé du texte 3">
            <a:extLst>
              <a:ext uri="{FF2B5EF4-FFF2-40B4-BE49-F238E27FC236}">
                <a16:creationId xmlns:a16="http://schemas.microsoft.com/office/drawing/2014/main" id="{E7997DAA-EC24-4525-97B4-1C0F71FB7B97}"/>
              </a:ext>
            </a:extLst>
          </p:cNvPr>
          <p:cNvSpPr>
            <a:spLocks noGrp="1"/>
          </p:cNvSpPr>
          <p:nvPr>
            <p:ph type="body" sz="quarter" idx="17"/>
          </p:nvPr>
        </p:nvSpPr>
        <p:spPr>
          <a:xfrm>
            <a:off x="106544" y="1729217"/>
            <a:ext cx="7350896" cy="3890049"/>
          </a:xfrm>
        </p:spPr>
        <p:txBody>
          <a:bodyPr>
            <a:normAutofit lnSpcReduction="10000"/>
          </a:bodyPr>
          <a:lstStyle/>
          <a:p>
            <a:r>
              <a:rPr lang="fr-FR" sz="1900" b="1"/>
              <a:t>3 Mars 9H00 12H00</a:t>
            </a:r>
          </a:p>
          <a:p>
            <a:r>
              <a:rPr lang="fr-FR" sz="1900" b="1"/>
              <a:t>28 Avril 9H00 12H00</a:t>
            </a:r>
          </a:p>
          <a:p>
            <a:r>
              <a:rPr lang="fr-FR" sz="1900" b="1"/>
              <a:t>9 Juillet 9H00 12H00</a:t>
            </a:r>
          </a:p>
          <a:p>
            <a:endParaRPr lang="fr-FR"/>
          </a:p>
          <a:p>
            <a:pPr marL="0" indent="0">
              <a:buNone/>
            </a:pPr>
            <a:r>
              <a:rPr lang="fr-FR" b="1">
                <a:solidFill>
                  <a:srgbClr val="5F259F"/>
                </a:solidFill>
              </a:rPr>
              <a:t>Présentations de nos activités de formation, recherche,</a:t>
            </a:r>
          </a:p>
          <a:p>
            <a:pPr marL="0" indent="0">
              <a:buNone/>
            </a:pPr>
            <a:r>
              <a:rPr lang="fr-FR" b="1">
                <a:solidFill>
                  <a:srgbClr val="5F259F"/>
                </a:solidFill>
              </a:rPr>
              <a:t>Incubation technologique puis visites de nos plateformes :  </a:t>
            </a:r>
          </a:p>
          <a:p>
            <a:pPr>
              <a:buFontTx/>
              <a:buChar char="-"/>
            </a:pPr>
            <a:r>
              <a:rPr lang="fr-FR"/>
              <a:t>IOT Center</a:t>
            </a:r>
          </a:p>
          <a:p>
            <a:pPr>
              <a:buFontTx/>
              <a:buChar char="-"/>
            </a:pPr>
            <a:r>
              <a:rPr lang="fr-FR"/>
              <a:t>ID-FAB</a:t>
            </a:r>
          </a:p>
          <a:p>
            <a:pPr>
              <a:buFontTx/>
              <a:buChar char="-"/>
            </a:pPr>
            <a:r>
              <a:rPr lang="fr-FR"/>
              <a:t>Laboratoires Sécurité Matérielle</a:t>
            </a:r>
          </a:p>
          <a:p>
            <a:pPr>
              <a:buFontTx/>
              <a:buChar char="-"/>
            </a:pPr>
            <a:r>
              <a:rPr lang="fr-FR"/>
              <a:t>Salle Blanche</a:t>
            </a:r>
          </a:p>
          <a:p>
            <a:pPr>
              <a:buFontTx/>
              <a:buChar char="-"/>
            </a:pPr>
            <a:r>
              <a:rPr lang="fr-FR" err="1"/>
              <a:t>MicroPackS</a:t>
            </a:r>
            <a:endParaRPr lang="fr-FR"/>
          </a:p>
          <a:p>
            <a:pPr>
              <a:buFontTx/>
              <a:buChar char="-"/>
            </a:pPr>
            <a:endParaRPr lang="fr-FR"/>
          </a:p>
          <a:p>
            <a:pPr>
              <a:buFontTx/>
              <a:buChar char="-"/>
            </a:pPr>
            <a:endParaRPr lang="fr-FR"/>
          </a:p>
        </p:txBody>
      </p:sp>
      <p:sp>
        <p:nvSpPr>
          <p:cNvPr id="6" name="Titre 5">
            <a:extLst>
              <a:ext uri="{FF2B5EF4-FFF2-40B4-BE49-F238E27FC236}">
                <a16:creationId xmlns:a16="http://schemas.microsoft.com/office/drawing/2014/main" id="{DE06CEA5-18E4-4FA5-9ECC-09E48FB3EF4A}"/>
              </a:ext>
            </a:extLst>
          </p:cNvPr>
          <p:cNvSpPr>
            <a:spLocks noGrp="1"/>
          </p:cNvSpPr>
          <p:nvPr>
            <p:ph type="ctrTitle"/>
          </p:nvPr>
        </p:nvSpPr>
        <p:spPr>
          <a:xfrm>
            <a:off x="380864" y="737003"/>
            <a:ext cx="7350896" cy="409893"/>
          </a:xfrm>
        </p:spPr>
        <p:txBody>
          <a:bodyPr>
            <a:noAutofit/>
          </a:bodyPr>
          <a:lstStyle/>
          <a:p>
            <a:r>
              <a:rPr lang="fr-FR" sz="2000"/>
              <a:t>VISITE CAMPUS PROVENCE : </a:t>
            </a:r>
            <a:br>
              <a:rPr lang="fr-FR" sz="2000"/>
            </a:br>
            <a:r>
              <a:rPr lang="fr-FR" sz="2000"/>
              <a:t>Découvrir, explorer , collaborer </a:t>
            </a:r>
            <a:br>
              <a:rPr lang="fr-FR" sz="2000"/>
            </a:br>
            <a:endParaRPr lang="fr-FR"/>
          </a:p>
        </p:txBody>
      </p:sp>
      <p:pic>
        <p:nvPicPr>
          <p:cNvPr id="17" name="Image 16">
            <a:extLst>
              <a:ext uri="{FF2B5EF4-FFF2-40B4-BE49-F238E27FC236}">
                <a16:creationId xmlns:a16="http://schemas.microsoft.com/office/drawing/2014/main" id="{D02B6690-8759-45A8-A51B-222AF1E714B6}"/>
              </a:ext>
            </a:extLst>
          </p:cNvPr>
          <p:cNvPicPr>
            <a:picLocks noChangeAspect="1"/>
          </p:cNvPicPr>
          <p:nvPr/>
        </p:nvPicPr>
        <p:blipFill>
          <a:blip r:embed="rId2"/>
          <a:stretch>
            <a:fillRect/>
          </a:stretch>
        </p:blipFill>
        <p:spPr>
          <a:xfrm>
            <a:off x="6015397" y="383358"/>
            <a:ext cx="6176603" cy="6474642"/>
          </a:xfrm>
          <a:prstGeom prst="rect">
            <a:avLst/>
          </a:prstGeom>
        </p:spPr>
      </p:pic>
      <p:pic>
        <p:nvPicPr>
          <p:cNvPr id="19" name="Image 18">
            <a:extLst>
              <a:ext uri="{FF2B5EF4-FFF2-40B4-BE49-F238E27FC236}">
                <a16:creationId xmlns:a16="http://schemas.microsoft.com/office/drawing/2014/main" id="{D1FE05E3-1913-42A5-BD3A-D6130D6F79DE}"/>
              </a:ext>
            </a:extLst>
          </p:cNvPr>
          <p:cNvPicPr>
            <a:picLocks noChangeAspect="1"/>
          </p:cNvPicPr>
          <p:nvPr/>
        </p:nvPicPr>
        <p:blipFill>
          <a:blip r:embed="rId3"/>
          <a:stretch>
            <a:fillRect/>
          </a:stretch>
        </p:blipFill>
        <p:spPr>
          <a:xfrm>
            <a:off x="3781992" y="4400893"/>
            <a:ext cx="2387696" cy="2457107"/>
          </a:xfrm>
          <a:prstGeom prst="rect">
            <a:avLst/>
          </a:prstGeom>
        </p:spPr>
      </p:pic>
    </p:spTree>
    <p:extLst>
      <p:ext uri="{BB962C8B-B14F-4D97-AF65-F5344CB8AC3E}">
        <p14:creationId xmlns:p14="http://schemas.microsoft.com/office/powerpoint/2010/main" val="3081339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CA4BFE-7061-49E2-9C08-9C2386855003}"/>
              </a:ext>
            </a:extLst>
          </p:cNvPr>
          <p:cNvSpPr>
            <a:spLocks noGrp="1"/>
          </p:cNvSpPr>
          <p:nvPr>
            <p:ph type="body" sz="quarter" idx="30"/>
          </p:nvPr>
        </p:nvSpPr>
        <p:spPr/>
        <p:txBody>
          <a:bodyPr lIns="91440" tIns="45720" rIns="91440" bIns="45720" anchor="t">
            <a:noAutofit/>
          </a:bodyPr>
          <a:lstStyle/>
          <a:p>
            <a:r>
              <a:rPr lang="fr-FR">
                <a:latin typeface="Poppins"/>
                <a:cs typeface="Poppins"/>
              </a:rPr>
              <a:t>BREVES</a:t>
            </a:r>
          </a:p>
          <a:p>
            <a:r>
              <a:rPr lang="fr-FR" sz="1800">
                <a:latin typeface="Poppins"/>
                <a:cs typeface="Poppins"/>
              </a:rPr>
              <a:t>#1</a:t>
            </a:r>
            <a:endParaRPr lang="fr-FR">
              <a:latin typeface="Poppins"/>
              <a:cs typeface="Poppins"/>
            </a:endParaRPr>
          </a:p>
        </p:txBody>
      </p:sp>
      <p:pic>
        <p:nvPicPr>
          <p:cNvPr id="13" name="Espace réservé pour une image  12">
            <a:extLst>
              <a:ext uri="{FF2B5EF4-FFF2-40B4-BE49-F238E27FC236}">
                <a16:creationId xmlns:a16="http://schemas.microsoft.com/office/drawing/2014/main" id="{B85BCB97-C717-4793-91DB-6B23B7B16F02}"/>
              </a:ext>
            </a:extLst>
          </p:cNvPr>
          <p:cNvPicPr>
            <a:picLocks noGrp="1"/>
          </p:cNvPicPr>
          <p:nvPr>
            <p:ph type="pic" sz="quarter" idx="31"/>
          </p:nvPr>
        </p:nvPicPr>
        <p:blipFill>
          <a:blip r:embed="rId3"/>
          <a:srcRect/>
          <a:stretch/>
        </p:blipFill>
        <p:spPr>
          <a:xfrm>
            <a:off x="2826859" y="1282246"/>
            <a:ext cx="1962000" cy="1962000"/>
          </a:xfrm>
        </p:spPr>
      </p:pic>
      <p:sp>
        <p:nvSpPr>
          <p:cNvPr id="6" name="Espace réservé du texte 5">
            <a:extLst>
              <a:ext uri="{FF2B5EF4-FFF2-40B4-BE49-F238E27FC236}">
                <a16:creationId xmlns:a16="http://schemas.microsoft.com/office/drawing/2014/main" id="{4BEC6192-289C-45B0-A0F6-1CC0370E8F71}"/>
              </a:ext>
            </a:extLst>
          </p:cNvPr>
          <p:cNvSpPr>
            <a:spLocks noGrp="1"/>
          </p:cNvSpPr>
          <p:nvPr>
            <p:ph type="body" sz="quarter" idx="41"/>
          </p:nvPr>
        </p:nvSpPr>
        <p:spPr>
          <a:xfrm>
            <a:off x="2506895" y="3630083"/>
            <a:ext cx="2601928" cy="1023941"/>
          </a:xfrm>
        </p:spPr>
        <p:txBody>
          <a:bodyPr lIns="91440" tIns="45720" rIns="91440" bIns="45720" anchor="t"/>
          <a:lstStyle/>
          <a:p>
            <a:pPr algn="ctr"/>
            <a:r>
              <a:rPr lang="fr-FR">
                <a:latin typeface="Poppins"/>
                <a:cs typeface="Poppins"/>
              </a:rPr>
              <a:t>Marie BREZISKI</a:t>
            </a:r>
            <a:endParaRPr lang="fr-FR"/>
          </a:p>
        </p:txBody>
      </p:sp>
      <p:sp>
        <p:nvSpPr>
          <p:cNvPr id="7" name="Espace réservé du texte 6">
            <a:extLst>
              <a:ext uri="{FF2B5EF4-FFF2-40B4-BE49-F238E27FC236}">
                <a16:creationId xmlns:a16="http://schemas.microsoft.com/office/drawing/2014/main" id="{B0596A49-F78F-449E-97C5-77503BF1F08E}"/>
              </a:ext>
            </a:extLst>
          </p:cNvPr>
          <p:cNvSpPr>
            <a:spLocks noGrp="1"/>
          </p:cNvSpPr>
          <p:nvPr>
            <p:ph type="body" sz="quarter" idx="42"/>
          </p:nvPr>
        </p:nvSpPr>
        <p:spPr>
          <a:xfrm>
            <a:off x="2506896" y="4471461"/>
            <a:ext cx="2601927" cy="365125"/>
          </a:xfrm>
        </p:spPr>
        <p:txBody>
          <a:bodyPr lIns="91440" tIns="45720" rIns="91440" bIns="45720" anchor="t"/>
          <a:lstStyle/>
          <a:p>
            <a:pPr algn="ctr"/>
            <a:r>
              <a:rPr lang="fr-FR" sz="1600" i="1">
                <a:latin typeface="Poppins"/>
                <a:cs typeface="Poppins"/>
              </a:rPr>
              <a:t>Ecole des Mines Saint-Etienne Campus Provence</a:t>
            </a:r>
            <a:endParaRPr lang="fr-FR"/>
          </a:p>
          <a:p>
            <a:pPr algn="ctr"/>
            <a:r>
              <a:rPr lang="fr-FR" sz="1600" b="0">
                <a:latin typeface="Poppins"/>
                <a:cs typeface="Poppins"/>
              </a:rPr>
              <a:t>–</a:t>
            </a:r>
            <a:endParaRPr lang="fr-FR"/>
          </a:p>
          <a:p>
            <a:pPr algn="ctr"/>
            <a:r>
              <a:rPr lang="fr-FR" sz="1600">
                <a:latin typeface="Poppins"/>
                <a:cs typeface="Poppins"/>
              </a:rPr>
              <a:t>Responsable Relations industrielles et entrepreneuriat</a:t>
            </a:r>
          </a:p>
        </p:txBody>
      </p:sp>
      <p:sp>
        <p:nvSpPr>
          <p:cNvPr id="10" name="Espace réservé du texte 9">
            <a:extLst>
              <a:ext uri="{FF2B5EF4-FFF2-40B4-BE49-F238E27FC236}">
                <a16:creationId xmlns:a16="http://schemas.microsoft.com/office/drawing/2014/main" id="{25454288-AC8A-45B4-86CB-A99602C9BC92}"/>
              </a:ext>
            </a:extLst>
          </p:cNvPr>
          <p:cNvSpPr>
            <a:spLocks noGrp="1"/>
          </p:cNvSpPr>
          <p:nvPr>
            <p:ph type="body" sz="quarter" idx="45"/>
          </p:nvPr>
        </p:nvSpPr>
        <p:spPr>
          <a:xfrm>
            <a:off x="6881529" y="3630083"/>
            <a:ext cx="2601927" cy="657525"/>
          </a:xfrm>
        </p:spPr>
        <p:txBody>
          <a:bodyPr lIns="91440" tIns="45720" rIns="91440" bIns="45720" anchor="t"/>
          <a:lstStyle/>
          <a:p>
            <a:pPr algn="ctr"/>
            <a:r>
              <a:rPr lang="fr-FR">
                <a:latin typeface="Poppins"/>
                <a:cs typeface="Poppins"/>
              </a:rPr>
              <a:t>Nicolas CHEHANNE</a:t>
            </a:r>
          </a:p>
        </p:txBody>
      </p:sp>
      <p:pic>
        <p:nvPicPr>
          <p:cNvPr id="5" name="Picture Placeholder 4">
            <a:extLst>
              <a:ext uri="{FF2B5EF4-FFF2-40B4-BE49-F238E27FC236}">
                <a16:creationId xmlns:a16="http://schemas.microsoft.com/office/drawing/2014/main" id="{1D23EDC4-A610-14DF-4568-09F9E0BE0089}"/>
              </a:ext>
            </a:extLst>
          </p:cNvPr>
          <p:cNvPicPr>
            <a:picLocks noGrp="1" noChangeAspect="1"/>
          </p:cNvPicPr>
          <p:nvPr>
            <p:ph type="pic" sz="quarter" idx="38"/>
          </p:nvPr>
        </p:nvPicPr>
        <p:blipFill>
          <a:blip r:embed="rId4"/>
          <a:srcRect/>
          <a:stretch/>
        </p:blipFill>
        <p:spPr>
          <a:xfrm>
            <a:off x="7201378" y="1280529"/>
            <a:ext cx="1962228" cy="1962228"/>
          </a:xfrm>
        </p:spPr>
      </p:pic>
      <p:sp>
        <p:nvSpPr>
          <p:cNvPr id="12" name="Espace réservé du texte 10">
            <a:extLst>
              <a:ext uri="{FF2B5EF4-FFF2-40B4-BE49-F238E27FC236}">
                <a16:creationId xmlns:a16="http://schemas.microsoft.com/office/drawing/2014/main" id="{B5F1CB11-7AE0-4A07-8A1E-7B5A386F2D53}"/>
              </a:ext>
            </a:extLst>
          </p:cNvPr>
          <p:cNvSpPr txBox="1">
            <a:spLocks/>
          </p:cNvSpPr>
          <p:nvPr/>
        </p:nvSpPr>
        <p:spPr>
          <a:xfrm>
            <a:off x="6881528" y="4516162"/>
            <a:ext cx="2601927" cy="365125"/>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1800" b="0" i="0" kern="1200">
                <a:solidFill>
                  <a:srgbClr val="706F6F"/>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Tx/>
              <a:buNone/>
              <a:defRPr sz="1800" b="1" i="0" kern="1200">
                <a:solidFill>
                  <a:srgbClr val="EC6357"/>
                </a:solidFill>
                <a:latin typeface="Poppins" pitchFamily="2" charset="77"/>
                <a:ea typeface="+mn-ea"/>
                <a:cs typeface="Poppins" pitchFamily="2" charset="77"/>
              </a:defRPr>
            </a:lvl2pPr>
            <a:lvl3pPr marL="1200150" indent="-28575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65000"/>
                    <a:lumOff val="35000"/>
                  </a:schemeClr>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i="1" err="1">
                <a:latin typeface="Poppins"/>
                <a:cs typeface="Poppins"/>
              </a:rPr>
              <a:t>risingSUD</a:t>
            </a:r>
            <a:endParaRPr lang="fr-FR" sz="1600" i="1"/>
          </a:p>
          <a:p>
            <a:pPr algn="ctr"/>
            <a:r>
              <a:rPr lang="fr-FR" sz="1600">
                <a:latin typeface="Poppins"/>
                <a:cs typeface="Poppins"/>
              </a:rPr>
              <a:t>–</a:t>
            </a:r>
            <a:endParaRPr lang="fr-FR" sz="1600"/>
          </a:p>
          <a:p>
            <a:pPr algn="ctr"/>
            <a:r>
              <a:rPr lang="fr-FR" sz="1600">
                <a:latin typeface="Poppins"/>
                <a:cs typeface="Poppins"/>
              </a:rPr>
              <a:t>Directeur du pôle entreprises France Europe</a:t>
            </a:r>
          </a:p>
          <a:p>
            <a:pPr algn="ctr"/>
            <a:r>
              <a:rPr lang="fr-FR" sz="1600">
                <a:latin typeface="Poppins"/>
                <a:cs typeface="Poppins"/>
              </a:rPr>
              <a:t>Coordinateur Entreprise Europe Network</a:t>
            </a:r>
            <a:endParaRPr lang="fr-FR" sz="1600"/>
          </a:p>
        </p:txBody>
      </p:sp>
    </p:spTree>
    <p:extLst>
      <p:ext uri="{BB962C8B-B14F-4D97-AF65-F5344CB8AC3E}">
        <p14:creationId xmlns:p14="http://schemas.microsoft.com/office/powerpoint/2010/main" val="3309595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lein air&#10;&#10;Description générée automatiquement">
            <a:extLst>
              <a:ext uri="{FF2B5EF4-FFF2-40B4-BE49-F238E27FC236}">
                <a16:creationId xmlns:a16="http://schemas.microsoft.com/office/drawing/2014/main" id="{3E757FF2-4B78-4E85-88D1-1E8D8EBDF8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26" name="Rectangle 25">
            <a:extLst>
              <a:ext uri="{FF2B5EF4-FFF2-40B4-BE49-F238E27FC236}">
                <a16:creationId xmlns:a16="http://schemas.microsoft.com/office/drawing/2014/main" id="{5CEC9206-8295-4263-906B-572552B9BF9F}"/>
              </a:ext>
            </a:extLst>
          </p:cNvPr>
          <p:cNvSpPr/>
          <p:nvPr/>
        </p:nvSpPr>
        <p:spPr>
          <a:xfrm>
            <a:off x="0" y="13327"/>
            <a:ext cx="12192000" cy="6858000"/>
          </a:xfrm>
          <a:prstGeom prst="rect">
            <a:avLst/>
          </a:prstGeom>
          <a:solidFill>
            <a:srgbClr val="003A5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67902C3-2EFB-4CC4-8E5E-84B93FB8949D}"/>
              </a:ext>
            </a:extLst>
          </p:cNvPr>
          <p:cNvSpPr txBox="1"/>
          <p:nvPr/>
        </p:nvSpPr>
        <p:spPr>
          <a:xfrm>
            <a:off x="476820" y="5865512"/>
            <a:ext cx="1974079" cy="230832"/>
          </a:xfrm>
          <a:prstGeom prst="rect">
            <a:avLst/>
          </a:prstGeom>
          <a:noFill/>
        </p:spPr>
        <p:txBody>
          <a:bodyPr wrap="square" rtlCol="0">
            <a:spAutoFit/>
          </a:bodyPr>
          <a:lstStyle/>
          <a:p>
            <a:r>
              <a:rPr lang="fr-FR" sz="900">
                <a:latin typeface="Roboto" pitchFamily="2" charset="0"/>
                <a:ea typeface="Roboto" pitchFamily="2" charset="0"/>
              </a:rPr>
              <a:t>avec le soutien de</a:t>
            </a:r>
          </a:p>
        </p:txBody>
      </p:sp>
      <p:pic>
        <p:nvPicPr>
          <p:cNvPr id="10" name="Image 9" descr="Une image contenant logo&#10;&#10;Description générée automatiquement">
            <a:extLst>
              <a:ext uri="{FF2B5EF4-FFF2-40B4-BE49-F238E27FC236}">
                <a16:creationId xmlns:a16="http://schemas.microsoft.com/office/drawing/2014/main" id="{B0CCEA0B-1FC5-4663-BDAB-E6832C3A61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8969" y="590520"/>
            <a:ext cx="2748018" cy="1238391"/>
          </a:xfrm>
          <a:prstGeom prst="rect">
            <a:avLst/>
          </a:prstGeom>
        </p:spPr>
      </p:pic>
      <p:pic>
        <p:nvPicPr>
          <p:cNvPr id="29" name="Picture 4" descr="Télécharger les logos de la Région Sud Provence-Alpes-Côte d'Azur - Ma Région  Sud">
            <a:extLst>
              <a:ext uri="{FF2B5EF4-FFF2-40B4-BE49-F238E27FC236}">
                <a16:creationId xmlns:a16="http://schemas.microsoft.com/office/drawing/2014/main" id="{E032EBDA-B18F-48F6-882D-C89E567CF4D9}"/>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969" y="6024120"/>
            <a:ext cx="1375209" cy="794871"/>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A64CF9E5-5777-4B6F-934B-73BE5EE950D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72978" y="6160514"/>
            <a:ext cx="727483" cy="485194"/>
          </a:xfrm>
          <a:prstGeom prst="rect">
            <a:avLst/>
          </a:prstGeom>
        </p:spPr>
      </p:pic>
      <p:sp>
        <p:nvSpPr>
          <p:cNvPr id="36" name="ZoneTexte 35">
            <a:extLst>
              <a:ext uri="{FF2B5EF4-FFF2-40B4-BE49-F238E27FC236}">
                <a16:creationId xmlns:a16="http://schemas.microsoft.com/office/drawing/2014/main" id="{0BEB3106-EEAB-43B9-B7B5-87A05BFA7DF4}"/>
              </a:ext>
            </a:extLst>
          </p:cNvPr>
          <p:cNvSpPr txBox="1"/>
          <p:nvPr/>
        </p:nvSpPr>
        <p:spPr>
          <a:xfrm>
            <a:off x="9399640" y="6421556"/>
            <a:ext cx="2750779" cy="230832"/>
          </a:xfrm>
          <a:prstGeom prst="rect">
            <a:avLst/>
          </a:prstGeom>
          <a:noFill/>
        </p:spPr>
        <p:txBody>
          <a:bodyPr wrap="square" rtlCol="0">
            <a:spAutoFit/>
          </a:bodyPr>
          <a:lstStyle/>
          <a:p>
            <a:r>
              <a:rPr lang="fr-FR" sz="900" i="1" err="1">
                <a:solidFill>
                  <a:schemeClr val="bg1"/>
                </a:solidFill>
                <a:latin typeface="Roboto" pitchFamily="2" charset="0"/>
                <a:ea typeface="Roboto" pitchFamily="2" charset="0"/>
              </a:rPr>
              <a:t>Euroméditerranée</a:t>
            </a:r>
            <a:r>
              <a:rPr lang="fr-FR" sz="900" i="1">
                <a:solidFill>
                  <a:schemeClr val="bg1"/>
                </a:solidFill>
                <a:latin typeface="Roboto" pitchFamily="2" charset="0"/>
                <a:ea typeface="Roboto" pitchFamily="2" charset="0"/>
              </a:rPr>
              <a:t>, Marseille, Bouches-du-Rhône</a:t>
            </a:r>
          </a:p>
        </p:txBody>
      </p:sp>
      <p:sp>
        <p:nvSpPr>
          <p:cNvPr id="11" name="ZoneTexte 10">
            <a:extLst>
              <a:ext uri="{FF2B5EF4-FFF2-40B4-BE49-F238E27FC236}">
                <a16:creationId xmlns:a16="http://schemas.microsoft.com/office/drawing/2014/main" id="{75BB4E63-3923-445E-8D08-3696A96BA976}"/>
              </a:ext>
            </a:extLst>
          </p:cNvPr>
          <p:cNvSpPr txBox="1"/>
          <p:nvPr/>
        </p:nvSpPr>
        <p:spPr>
          <a:xfrm>
            <a:off x="-28765" y="6200066"/>
            <a:ext cx="12249529" cy="369332"/>
          </a:xfrm>
          <a:prstGeom prst="rect">
            <a:avLst/>
          </a:prstGeom>
          <a:noFill/>
        </p:spPr>
        <p:txBody>
          <a:bodyPr wrap="square">
            <a:spAutoFit/>
          </a:bodyPr>
          <a:lstStyle/>
          <a:p>
            <a:pPr algn="ctr"/>
            <a:r>
              <a:rPr lang="fr-FR" b="1">
                <a:solidFill>
                  <a:schemeClr val="bg1"/>
                </a:solidFill>
                <a:latin typeface="Proxima Nova Alt Lt" panose="02000506030000020004" pitchFamily="50" charset="0"/>
                <a:hlinkClick r:id="rId6">
                  <a:extLst>
                    <a:ext uri="{A12FA001-AC4F-418D-AE19-62706E023703}">
                      <ahyp:hlinkClr xmlns:ahyp="http://schemas.microsoft.com/office/drawing/2018/hyperlinkcolor" val="tx"/>
                    </a:ext>
                  </a:extLst>
                </a:hlinkClick>
              </a:rPr>
              <a:t>www.risingsud.fr</a:t>
            </a:r>
            <a:r>
              <a:rPr lang="fr-FR" b="1">
                <a:solidFill>
                  <a:schemeClr val="bg1"/>
                </a:solidFill>
                <a:latin typeface="Proxima Nova Alt Lt" panose="02000506030000020004" pitchFamily="50" charset="0"/>
              </a:rPr>
              <a:t> </a:t>
            </a:r>
          </a:p>
        </p:txBody>
      </p:sp>
      <p:grpSp>
        <p:nvGrpSpPr>
          <p:cNvPr id="15" name="Groupe 14">
            <a:extLst>
              <a:ext uri="{FF2B5EF4-FFF2-40B4-BE49-F238E27FC236}">
                <a16:creationId xmlns:a16="http://schemas.microsoft.com/office/drawing/2014/main" id="{2B3DC976-BB3C-443D-B85E-5D3951D30EDF}"/>
              </a:ext>
            </a:extLst>
          </p:cNvPr>
          <p:cNvGrpSpPr/>
          <p:nvPr/>
        </p:nvGrpSpPr>
        <p:grpSpPr>
          <a:xfrm>
            <a:off x="3105290" y="2266295"/>
            <a:ext cx="6038946" cy="470362"/>
            <a:chOff x="2590558" y="2463788"/>
            <a:chExt cx="6038946" cy="470362"/>
          </a:xfrm>
        </p:grpSpPr>
        <p:sp>
          <p:nvSpPr>
            <p:cNvPr id="16" name="Rectangle 15">
              <a:extLst>
                <a:ext uri="{FF2B5EF4-FFF2-40B4-BE49-F238E27FC236}">
                  <a16:creationId xmlns:a16="http://schemas.microsoft.com/office/drawing/2014/main" id="{6F6D0CA0-EE8B-4B00-B41D-EB8566E6F1D2}"/>
                </a:ext>
              </a:extLst>
            </p:cNvPr>
            <p:cNvSpPr/>
            <p:nvPr/>
          </p:nvSpPr>
          <p:spPr>
            <a:xfrm>
              <a:off x="2590558" y="2463788"/>
              <a:ext cx="1868824" cy="461666"/>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2229ABD-7708-4F2A-9BEB-1A1299755337}"/>
                </a:ext>
              </a:extLst>
            </p:cNvPr>
            <p:cNvSpPr/>
            <p:nvPr/>
          </p:nvSpPr>
          <p:spPr>
            <a:xfrm>
              <a:off x="4675620" y="2472484"/>
              <a:ext cx="1868824" cy="461666"/>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6226A3CD-712D-49DE-86D8-26A81B075A7B}"/>
                </a:ext>
              </a:extLst>
            </p:cNvPr>
            <p:cNvSpPr/>
            <p:nvPr/>
          </p:nvSpPr>
          <p:spPr>
            <a:xfrm>
              <a:off x="6760680" y="2472484"/>
              <a:ext cx="1868824" cy="461666"/>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A33B5E10-27EC-4E71-ABD7-C5A52049694B}"/>
              </a:ext>
            </a:extLst>
          </p:cNvPr>
          <p:cNvSpPr txBox="1"/>
          <p:nvPr/>
        </p:nvSpPr>
        <p:spPr>
          <a:xfrm>
            <a:off x="7275413" y="2342005"/>
            <a:ext cx="1868824" cy="369332"/>
          </a:xfrm>
          <a:prstGeom prst="rect">
            <a:avLst/>
          </a:prstGeom>
          <a:noFill/>
        </p:spPr>
        <p:txBody>
          <a:bodyPr wrap="square">
            <a:spAutoFit/>
          </a:bodyPr>
          <a:lstStyle/>
          <a:p>
            <a:pPr algn="ctr"/>
            <a:r>
              <a:rPr lang="fr-FR" sz="1800" b="1">
                <a:solidFill>
                  <a:srgbClr val="003C68"/>
                </a:solidFill>
                <a:latin typeface="Roboto" pitchFamily="2" charset="0"/>
                <a:ea typeface="Roboto" pitchFamily="2" charset="0"/>
              </a:rPr>
              <a:t>EXPORTER</a:t>
            </a:r>
            <a:endParaRPr lang="fr-FR" sz="800" b="1">
              <a:solidFill>
                <a:srgbClr val="003C68"/>
              </a:solidFill>
              <a:latin typeface="Roboto" pitchFamily="2" charset="0"/>
              <a:ea typeface="Roboto" pitchFamily="2" charset="0"/>
            </a:endParaRPr>
          </a:p>
        </p:txBody>
      </p:sp>
      <p:sp>
        <p:nvSpPr>
          <p:cNvPr id="20" name="ZoneTexte 19">
            <a:extLst>
              <a:ext uri="{FF2B5EF4-FFF2-40B4-BE49-F238E27FC236}">
                <a16:creationId xmlns:a16="http://schemas.microsoft.com/office/drawing/2014/main" id="{56EF1531-203D-4728-A658-A7E2ED8F2E76}"/>
              </a:ext>
            </a:extLst>
          </p:cNvPr>
          <p:cNvSpPr txBox="1"/>
          <p:nvPr/>
        </p:nvSpPr>
        <p:spPr>
          <a:xfrm>
            <a:off x="3105290" y="2333309"/>
            <a:ext cx="1868825" cy="369332"/>
          </a:xfrm>
          <a:prstGeom prst="rect">
            <a:avLst/>
          </a:prstGeom>
          <a:noFill/>
        </p:spPr>
        <p:txBody>
          <a:bodyPr wrap="square">
            <a:spAutoFit/>
          </a:bodyPr>
          <a:lstStyle/>
          <a:p>
            <a:pPr algn="ctr"/>
            <a:r>
              <a:rPr lang="fr-FR" sz="1800" b="1">
                <a:solidFill>
                  <a:srgbClr val="003C68"/>
                </a:solidFill>
                <a:latin typeface="Roboto" pitchFamily="2" charset="0"/>
                <a:ea typeface="Roboto" pitchFamily="2" charset="0"/>
              </a:rPr>
              <a:t>IMPLANTER</a:t>
            </a:r>
            <a:endParaRPr lang="fr-FR" sz="800" b="1">
              <a:solidFill>
                <a:srgbClr val="003C68"/>
              </a:solidFill>
              <a:latin typeface="Roboto" pitchFamily="2" charset="0"/>
              <a:ea typeface="Roboto" pitchFamily="2" charset="0"/>
            </a:endParaRPr>
          </a:p>
        </p:txBody>
      </p:sp>
      <p:sp>
        <p:nvSpPr>
          <p:cNvPr id="21" name="ZoneTexte 20">
            <a:extLst>
              <a:ext uri="{FF2B5EF4-FFF2-40B4-BE49-F238E27FC236}">
                <a16:creationId xmlns:a16="http://schemas.microsoft.com/office/drawing/2014/main" id="{AEF4C732-21B1-4773-9316-73F5750357D6}"/>
              </a:ext>
            </a:extLst>
          </p:cNvPr>
          <p:cNvSpPr txBox="1"/>
          <p:nvPr/>
        </p:nvSpPr>
        <p:spPr>
          <a:xfrm>
            <a:off x="5190353" y="2342005"/>
            <a:ext cx="1868824" cy="369332"/>
          </a:xfrm>
          <a:prstGeom prst="rect">
            <a:avLst/>
          </a:prstGeom>
          <a:noFill/>
        </p:spPr>
        <p:txBody>
          <a:bodyPr wrap="square">
            <a:spAutoFit/>
          </a:bodyPr>
          <a:lstStyle/>
          <a:p>
            <a:pPr algn="ctr"/>
            <a:r>
              <a:rPr lang="fr-FR" sz="1800" b="1">
                <a:solidFill>
                  <a:srgbClr val="003C68"/>
                </a:solidFill>
                <a:latin typeface="Roboto" pitchFamily="2" charset="0"/>
                <a:ea typeface="Roboto" pitchFamily="2" charset="0"/>
              </a:rPr>
              <a:t>ACCÉLÉRER</a:t>
            </a:r>
            <a:endParaRPr lang="fr-FR" sz="800" b="1">
              <a:solidFill>
                <a:srgbClr val="003C68"/>
              </a:solidFill>
              <a:latin typeface="Roboto" pitchFamily="2" charset="0"/>
              <a:ea typeface="Roboto" pitchFamily="2" charset="0"/>
            </a:endParaRPr>
          </a:p>
        </p:txBody>
      </p:sp>
      <p:sp>
        <p:nvSpPr>
          <p:cNvPr id="2" name="Rectangle 1">
            <a:extLst>
              <a:ext uri="{FF2B5EF4-FFF2-40B4-BE49-F238E27FC236}">
                <a16:creationId xmlns:a16="http://schemas.microsoft.com/office/drawing/2014/main" id="{3E1B0B30-0DAD-7FFE-BA84-6B6F8940CFA2}"/>
              </a:ext>
            </a:extLst>
          </p:cNvPr>
          <p:cNvSpPr/>
          <p:nvPr/>
        </p:nvSpPr>
        <p:spPr>
          <a:xfrm>
            <a:off x="-1" y="3588417"/>
            <a:ext cx="12220764" cy="1512101"/>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1FF7DCA-FFDF-C1F5-5BD5-5F7BC63EC0DF}"/>
              </a:ext>
            </a:extLst>
          </p:cNvPr>
          <p:cNvSpPr txBox="1"/>
          <p:nvPr/>
        </p:nvSpPr>
        <p:spPr>
          <a:xfrm>
            <a:off x="51628" y="4075500"/>
            <a:ext cx="12142501" cy="646331"/>
          </a:xfrm>
          <a:prstGeom prst="rect">
            <a:avLst/>
          </a:prstGeom>
          <a:noFill/>
        </p:spPr>
        <p:txBody>
          <a:bodyPr wrap="square">
            <a:spAutoFit/>
          </a:bodyPr>
          <a:lstStyle/>
          <a:p>
            <a:pPr algn="ctr"/>
            <a:r>
              <a:rPr lang="fr-FR" sz="3600" b="1">
                <a:solidFill>
                  <a:srgbClr val="003C68"/>
                </a:solidFill>
                <a:latin typeface="Roboto" pitchFamily="2" charset="0"/>
                <a:ea typeface="Roboto" pitchFamily="2" charset="0"/>
              </a:rPr>
              <a:t>OFFRE &amp; AGENDA 2026 Deep Tech</a:t>
            </a:r>
          </a:p>
        </p:txBody>
      </p:sp>
    </p:spTree>
    <p:extLst>
      <p:ext uri="{BB962C8B-B14F-4D97-AF65-F5344CB8AC3E}">
        <p14:creationId xmlns:p14="http://schemas.microsoft.com/office/powerpoint/2010/main" val="2601361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C37A21-BE3E-4CE1-9D75-53D3CD09555B}"/>
              </a:ext>
            </a:extLst>
          </p:cNvPr>
          <p:cNvPicPr>
            <a:picLocks noChangeAspect="1"/>
          </p:cNvPicPr>
          <p:nvPr/>
        </p:nvPicPr>
        <p:blipFill>
          <a:blip r:embed="rId3"/>
          <a:stretch>
            <a:fillRect/>
          </a:stretch>
        </p:blipFill>
        <p:spPr>
          <a:xfrm>
            <a:off x="0" y="0"/>
            <a:ext cx="9877327" cy="1377079"/>
          </a:xfrm>
          <a:prstGeom prst="rect">
            <a:avLst/>
          </a:prstGeom>
        </p:spPr>
      </p:pic>
      <p:sp>
        <p:nvSpPr>
          <p:cNvPr id="28" name="Rectangle 27">
            <a:extLst>
              <a:ext uri="{FF2B5EF4-FFF2-40B4-BE49-F238E27FC236}">
                <a16:creationId xmlns:a16="http://schemas.microsoft.com/office/drawing/2014/main" id="{BFB99A74-31DD-4355-B898-55391DDF30C0}"/>
              </a:ext>
            </a:extLst>
          </p:cNvPr>
          <p:cNvSpPr/>
          <p:nvPr/>
        </p:nvSpPr>
        <p:spPr>
          <a:xfrm>
            <a:off x="9877327" y="-6002"/>
            <a:ext cx="2314673" cy="1392350"/>
          </a:xfrm>
          <a:prstGeom prst="rect">
            <a:avLst/>
          </a:prstGeom>
          <a:solidFill>
            <a:srgbClr val="003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C68"/>
              </a:solidFill>
            </a:endParaRPr>
          </a:p>
        </p:txBody>
      </p:sp>
      <p:sp>
        <p:nvSpPr>
          <p:cNvPr id="29" name="Rectangle 28">
            <a:extLst>
              <a:ext uri="{FF2B5EF4-FFF2-40B4-BE49-F238E27FC236}">
                <a16:creationId xmlns:a16="http://schemas.microsoft.com/office/drawing/2014/main" id="{0FCCD5A5-712E-48EB-8E69-6B805C9D7C62}"/>
              </a:ext>
            </a:extLst>
          </p:cNvPr>
          <p:cNvSpPr/>
          <p:nvPr/>
        </p:nvSpPr>
        <p:spPr>
          <a:xfrm>
            <a:off x="0" y="-6002"/>
            <a:ext cx="9877327" cy="13923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C68"/>
              </a:solidFill>
            </a:endParaRPr>
          </a:p>
        </p:txBody>
      </p:sp>
      <p:sp>
        <p:nvSpPr>
          <p:cNvPr id="6" name="ZoneTexte 5">
            <a:extLst>
              <a:ext uri="{FF2B5EF4-FFF2-40B4-BE49-F238E27FC236}">
                <a16:creationId xmlns:a16="http://schemas.microsoft.com/office/drawing/2014/main" id="{2F7E67A8-CE96-04E4-7FED-919C2E3146A9}"/>
              </a:ext>
            </a:extLst>
          </p:cNvPr>
          <p:cNvSpPr txBox="1"/>
          <p:nvPr/>
        </p:nvSpPr>
        <p:spPr>
          <a:xfrm>
            <a:off x="0" y="1712090"/>
            <a:ext cx="12192000" cy="923330"/>
          </a:xfrm>
          <a:prstGeom prst="rect">
            <a:avLst/>
          </a:prstGeom>
          <a:noFill/>
        </p:spPr>
        <p:txBody>
          <a:bodyPr wrap="square">
            <a:spAutoFit/>
          </a:bodyPr>
          <a:lstStyle/>
          <a:p>
            <a:pPr algn="ctr"/>
            <a:r>
              <a:rPr lang="fr-FR" b="1">
                <a:solidFill>
                  <a:srgbClr val="000000"/>
                </a:solidFill>
                <a:latin typeface="Roboto" pitchFamily="2" charset="0"/>
                <a:ea typeface="Roboto" pitchFamily="2" charset="0"/>
              </a:rPr>
              <a:t>risingSUD EST L’AGENCE </a:t>
            </a:r>
            <a:r>
              <a:rPr lang="fr-FR" b="1">
                <a:solidFill>
                  <a:srgbClr val="0069B8"/>
                </a:solidFill>
                <a:latin typeface="Roboto" pitchFamily="2" charset="0"/>
                <a:ea typeface="Roboto" pitchFamily="2" charset="0"/>
              </a:rPr>
              <a:t>D’ATTRACTIVITÉ ET DE DÉVELOPPEMENT ÉCONOMIQUE </a:t>
            </a:r>
            <a:r>
              <a:rPr lang="fr-FR" b="1">
                <a:solidFill>
                  <a:srgbClr val="000000"/>
                </a:solidFill>
                <a:latin typeface="Roboto" pitchFamily="2" charset="0"/>
                <a:ea typeface="Roboto" pitchFamily="2" charset="0"/>
              </a:rPr>
              <a:t>DE LA RÉGION SUD</a:t>
            </a:r>
          </a:p>
          <a:p>
            <a:pPr algn="ctr"/>
            <a:endParaRPr lang="fr-FR" b="1">
              <a:solidFill>
                <a:srgbClr val="000000"/>
              </a:solidFill>
              <a:latin typeface="Roboto" pitchFamily="2" charset="0"/>
              <a:ea typeface="Roboto" pitchFamily="2" charset="0"/>
            </a:endParaRPr>
          </a:p>
          <a:p>
            <a:pPr algn="ctr"/>
            <a:r>
              <a:rPr lang="fr-FR" b="1">
                <a:solidFill>
                  <a:srgbClr val="000000"/>
                </a:solidFill>
                <a:effectLst/>
                <a:latin typeface="Roboto" pitchFamily="2" charset="0"/>
                <a:ea typeface="Roboto" pitchFamily="2" charset="0"/>
              </a:rPr>
              <a:t>NOS MISSIONS</a:t>
            </a:r>
            <a:endParaRPr lang="fr-FR" b="1">
              <a:effectLst/>
              <a:latin typeface="Roboto" pitchFamily="2" charset="0"/>
              <a:ea typeface="Roboto" pitchFamily="2" charset="0"/>
            </a:endParaRPr>
          </a:p>
        </p:txBody>
      </p:sp>
      <p:pic>
        <p:nvPicPr>
          <p:cNvPr id="18" name="Image 17" descr="Une image contenant texte&#10;&#10;Description générée automatiquement">
            <a:extLst>
              <a:ext uri="{FF2B5EF4-FFF2-40B4-BE49-F238E27FC236}">
                <a16:creationId xmlns:a16="http://schemas.microsoft.com/office/drawing/2014/main" id="{B9161008-6946-4864-AA90-567A7B9D4703}"/>
              </a:ext>
            </a:extLst>
          </p:cNvPr>
          <p:cNvPicPr>
            <a:picLocks noChangeAspect="1"/>
          </p:cNvPicPr>
          <p:nvPr/>
        </p:nvPicPr>
        <p:blipFill>
          <a:blip r:embed="rId4"/>
          <a:stretch>
            <a:fillRect/>
          </a:stretch>
        </p:blipFill>
        <p:spPr>
          <a:xfrm>
            <a:off x="10151687" y="221398"/>
            <a:ext cx="1857375" cy="847725"/>
          </a:xfrm>
          <a:prstGeom prst="rect">
            <a:avLst/>
          </a:prstGeom>
        </p:spPr>
      </p:pic>
      <p:grpSp>
        <p:nvGrpSpPr>
          <p:cNvPr id="3" name="Groupe 2">
            <a:extLst>
              <a:ext uri="{FF2B5EF4-FFF2-40B4-BE49-F238E27FC236}">
                <a16:creationId xmlns:a16="http://schemas.microsoft.com/office/drawing/2014/main" id="{793E8AED-7717-F0D5-93F5-FEB4696A5464}"/>
              </a:ext>
            </a:extLst>
          </p:cNvPr>
          <p:cNvGrpSpPr/>
          <p:nvPr/>
        </p:nvGrpSpPr>
        <p:grpSpPr>
          <a:xfrm>
            <a:off x="56733" y="3455662"/>
            <a:ext cx="11952329" cy="1227880"/>
            <a:chOff x="-219982" y="3252307"/>
            <a:chExt cx="11981027" cy="1227880"/>
          </a:xfrm>
        </p:grpSpPr>
        <p:sp>
          <p:nvSpPr>
            <p:cNvPr id="7" name="ZoneTexte 6">
              <a:extLst>
                <a:ext uri="{FF2B5EF4-FFF2-40B4-BE49-F238E27FC236}">
                  <a16:creationId xmlns:a16="http://schemas.microsoft.com/office/drawing/2014/main" id="{AEC6607C-F2FD-7056-8D42-489316FB7A2A}"/>
                </a:ext>
              </a:extLst>
            </p:cNvPr>
            <p:cNvSpPr txBox="1"/>
            <p:nvPr/>
          </p:nvSpPr>
          <p:spPr>
            <a:xfrm>
              <a:off x="-219982" y="3274729"/>
              <a:ext cx="3874720" cy="1205458"/>
            </a:xfrm>
            <a:prstGeom prst="rect">
              <a:avLst/>
            </a:prstGeom>
            <a:noFill/>
          </p:spPr>
          <p:txBody>
            <a:bodyPr wrap="square">
              <a:spAutoFit/>
            </a:bodyPr>
            <a:lstStyle/>
            <a:p>
              <a:pPr algn="ctr">
                <a:lnSpc>
                  <a:spcPct val="115000"/>
                </a:lnSpc>
                <a:buSzPts val="1200"/>
              </a:pPr>
              <a:r>
                <a:rPr lang="fr-FR" sz="1600" b="1">
                  <a:solidFill>
                    <a:srgbClr val="FFB100"/>
                  </a:solidFill>
                  <a:latin typeface="Roboto" pitchFamily="2" charset="0"/>
                  <a:ea typeface="Roboto" pitchFamily="2" charset="0"/>
                </a:rPr>
                <a:t>ACCOMPAGNER </a:t>
              </a:r>
            </a:p>
            <a:p>
              <a:pPr algn="ctr">
                <a:lnSpc>
                  <a:spcPct val="115000"/>
                </a:lnSpc>
                <a:buSzPts val="1200"/>
              </a:pPr>
              <a:r>
                <a:rPr lang="fr-FR" sz="1600">
                  <a:latin typeface="Roboto" pitchFamily="2" charset="0"/>
                  <a:ea typeface="Roboto" pitchFamily="2" charset="0"/>
                </a:rPr>
                <a:t>LES ENTREPRISES ET LES TERRITOIRES</a:t>
              </a:r>
            </a:p>
            <a:p>
              <a:pPr algn="ctr">
                <a:lnSpc>
                  <a:spcPct val="115000"/>
                </a:lnSpc>
                <a:buSzPts val="1200"/>
              </a:pPr>
              <a:r>
                <a:rPr lang="fr-FR" sz="1600" b="1">
                  <a:latin typeface="Roboto" pitchFamily="2" charset="0"/>
                  <a:ea typeface="Roboto" pitchFamily="2" charset="0"/>
                </a:rPr>
                <a:t> </a:t>
              </a:r>
              <a:r>
                <a:rPr lang="fr-FR" sz="1600">
                  <a:latin typeface="Roboto" pitchFamily="2" charset="0"/>
                  <a:ea typeface="Roboto" pitchFamily="2" charset="0"/>
                </a:rPr>
                <a:t>de la région avec des dispositifs </a:t>
              </a:r>
            </a:p>
            <a:p>
              <a:pPr algn="ctr">
                <a:lnSpc>
                  <a:spcPct val="115000"/>
                </a:lnSpc>
                <a:buSzPts val="1200"/>
              </a:pPr>
              <a:r>
                <a:rPr lang="fr-FR" sz="1600">
                  <a:latin typeface="Roboto" pitchFamily="2" charset="0"/>
                  <a:ea typeface="Roboto" pitchFamily="2" charset="0"/>
                </a:rPr>
                <a:t>sur mesure</a:t>
              </a:r>
            </a:p>
          </p:txBody>
        </p:sp>
        <p:sp>
          <p:nvSpPr>
            <p:cNvPr id="9" name="ZoneTexte 8">
              <a:extLst>
                <a:ext uri="{FF2B5EF4-FFF2-40B4-BE49-F238E27FC236}">
                  <a16:creationId xmlns:a16="http://schemas.microsoft.com/office/drawing/2014/main" id="{F3010509-BE58-8494-A2F7-1CE0E35FD9A8}"/>
                </a:ext>
              </a:extLst>
            </p:cNvPr>
            <p:cNvSpPr txBox="1"/>
            <p:nvPr/>
          </p:nvSpPr>
          <p:spPr>
            <a:xfrm>
              <a:off x="8434306" y="3252307"/>
              <a:ext cx="3326739" cy="1205458"/>
            </a:xfrm>
            <a:prstGeom prst="rect">
              <a:avLst/>
            </a:prstGeom>
            <a:noFill/>
          </p:spPr>
          <p:txBody>
            <a:bodyPr wrap="square">
              <a:spAutoFit/>
            </a:bodyPr>
            <a:lstStyle/>
            <a:p>
              <a:pPr algn="ctr">
                <a:lnSpc>
                  <a:spcPct val="115000"/>
                </a:lnSpc>
                <a:buSzPts val="1200"/>
              </a:pPr>
              <a:r>
                <a:rPr lang="fr-FR" sz="1600" b="1">
                  <a:solidFill>
                    <a:srgbClr val="FFB100"/>
                  </a:solidFill>
                  <a:latin typeface="Roboto" pitchFamily="2" charset="0"/>
                  <a:ea typeface="Roboto" pitchFamily="2" charset="0"/>
                </a:rPr>
                <a:t>RENFORCER </a:t>
              </a:r>
            </a:p>
            <a:p>
              <a:pPr algn="ctr">
                <a:lnSpc>
                  <a:spcPct val="115000"/>
                </a:lnSpc>
                <a:buSzPts val="1200"/>
              </a:pPr>
              <a:r>
                <a:rPr lang="fr-FR" sz="1600">
                  <a:latin typeface="Roboto" pitchFamily="2" charset="0"/>
                  <a:ea typeface="Roboto" pitchFamily="2" charset="0"/>
                </a:rPr>
                <a:t>L’IMAGE ÉCONOMIQUE </a:t>
              </a:r>
            </a:p>
            <a:p>
              <a:pPr algn="ctr">
                <a:lnSpc>
                  <a:spcPct val="115000"/>
                </a:lnSpc>
                <a:buSzPts val="1200"/>
              </a:pPr>
              <a:r>
                <a:rPr lang="fr-FR" sz="1600">
                  <a:latin typeface="Roboto" pitchFamily="2" charset="0"/>
                  <a:ea typeface="Roboto" pitchFamily="2" charset="0"/>
                </a:rPr>
                <a:t>de la région </a:t>
              </a:r>
            </a:p>
            <a:p>
              <a:pPr algn="ctr">
                <a:lnSpc>
                  <a:spcPct val="115000"/>
                </a:lnSpc>
                <a:buSzPts val="1200"/>
              </a:pPr>
              <a:r>
                <a:rPr lang="fr-FR" sz="1600">
                  <a:latin typeface="Roboto" pitchFamily="2" charset="0"/>
                  <a:ea typeface="Roboto" pitchFamily="2" charset="0"/>
                </a:rPr>
                <a:t>par des actions d’influence</a:t>
              </a:r>
            </a:p>
          </p:txBody>
        </p:sp>
        <p:sp>
          <p:nvSpPr>
            <p:cNvPr id="11" name="ZoneTexte 10">
              <a:extLst>
                <a:ext uri="{FF2B5EF4-FFF2-40B4-BE49-F238E27FC236}">
                  <a16:creationId xmlns:a16="http://schemas.microsoft.com/office/drawing/2014/main" id="{65FEF23E-0CF5-EAD3-390F-636CD418329C}"/>
                </a:ext>
              </a:extLst>
            </p:cNvPr>
            <p:cNvSpPr txBox="1"/>
            <p:nvPr/>
          </p:nvSpPr>
          <p:spPr>
            <a:xfrm>
              <a:off x="3880462" y="3274729"/>
              <a:ext cx="4102395" cy="1205458"/>
            </a:xfrm>
            <a:prstGeom prst="rect">
              <a:avLst/>
            </a:prstGeom>
            <a:noFill/>
          </p:spPr>
          <p:txBody>
            <a:bodyPr wrap="square">
              <a:spAutoFit/>
            </a:bodyPr>
            <a:lstStyle/>
            <a:p>
              <a:pPr algn="ctr">
                <a:lnSpc>
                  <a:spcPct val="115000"/>
                </a:lnSpc>
                <a:buSzPts val="1200"/>
              </a:pPr>
              <a:r>
                <a:rPr lang="fr-FR" sz="1600" b="1">
                  <a:solidFill>
                    <a:srgbClr val="FFB100"/>
                  </a:solidFill>
                  <a:latin typeface="Roboto" pitchFamily="2" charset="0"/>
                  <a:ea typeface="Roboto" pitchFamily="2" charset="0"/>
                </a:rPr>
                <a:t>ATTIRER </a:t>
              </a:r>
            </a:p>
            <a:p>
              <a:pPr algn="ctr">
                <a:lnSpc>
                  <a:spcPct val="115000"/>
                </a:lnSpc>
                <a:buSzPts val="1200"/>
              </a:pPr>
              <a:r>
                <a:rPr lang="fr-FR" sz="1600">
                  <a:latin typeface="Roboto" pitchFamily="2" charset="0"/>
                  <a:ea typeface="Roboto" pitchFamily="2" charset="0"/>
                </a:rPr>
                <a:t>DES INVESTISSEMENTS ET DES TALENTS</a:t>
              </a:r>
            </a:p>
            <a:p>
              <a:pPr algn="ctr">
                <a:lnSpc>
                  <a:spcPct val="115000"/>
                </a:lnSpc>
                <a:buSzPts val="1200"/>
              </a:pPr>
              <a:r>
                <a:rPr lang="fr-FR" sz="1600">
                  <a:latin typeface="Roboto" pitchFamily="2" charset="0"/>
                  <a:ea typeface="Roboto" pitchFamily="2" charset="0"/>
                </a:rPr>
                <a:t>pour renforcer </a:t>
              </a:r>
            </a:p>
            <a:p>
              <a:pPr algn="ctr">
                <a:lnSpc>
                  <a:spcPct val="115000"/>
                </a:lnSpc>
                <a:buSzPts val="1200"/>
              </a:pPr>
              <a:r>
                <a:rPr lang="fr-FR" sz="1600">
                  <a:latin typeface="Roboto" pitchFamily="2" charset="0"/>
                  <a:ea typeface="Roboto" pitchFamily="2" charset="0"/>
                </a:rPr>
                <a:t>nos filières d’excellence</a:t>
              </a:r>
            </a:p>
          </p:txBody>
        </p:sp>
      </p:grpSp>
      <p:sp>
        <p:nvSpPr>
          <p:cNvPr id="2" name="ZoneTexte 1">
            <a:extLst>
              <a:ext uri="{FF2B5EF4-FFF2-40B4-BE49-F238E27FC236}">
                <a16:creationId xmlns:a16="http://schemas.microsoft.com/office/drawing/2014/main" id="{B2C0E9C8-4552-2560-5FAC-E50781220D92}"/>
              </a:ext>
            </a:extLst>
          </p:cNvPr>
          <p:cNvSpPr txBox="1"/>
          <p:nvPr/>
        </p:nvSpPr>
        <p:spPr>
          <a:xfrm>
            <a:off x="364012" y="426929"/>
            <a:ext cx="8925435" cy="584775"/>
          </a:xfrm>
          <a:prstGeom prst="rect">
            <a:avLst/>
          </a:prstGeom>
          <a:noFill/>
        </p:spPr>
        <p:txBody>
          <a:bodyPr wrap="square" rtlCol="0">
            <a:spAutoFit/>
          </a:bodyPr>
          <a:lstStyle>
            <a:defPPr>
              <a:defRPr lang="fr-FR"/>
            </a:defPPr>
            <a:lvl1pPr algn="r">
              <a:defRPr sz="3200" b="1">
                <a:solidFill>
                  <a:schemeClr val="bg1"/>
                </a:solidFill>
                <a:latin typeface="Proxima Nova Alt Lt" panose="02000506030000020004"/>
                <a:ea typeface="Roboto" panose="02000000000000000000" pitchFamily="2" charset="0"/>
                <a:cs typeface="Roboto" panose="02000000000000000000" pitchFamily="2" charset="0"/>
              </a:defRPr>
            </a:lvl1pPr>
          </a:lstStyle>
          <a:p>
            <a:r>
              <a:rPr lang="fr-FR"/>
              <a:t>QUI SOMMES-NOUS ?</a:t>
            </a:r>
          </a:p>
        </p:txBody>
      </p:sp>
      <p:pic>
        <p:nvPicPr>
          <p:cNvPr id="4098" name="Picture 2" descr="Aimant">
            <a:extLst>
              <a:ext uri="{FF2B5EF4-FFF2-40B4-BE49-F238E27FC236}">
                <a16:creationId xmlns:a16="http://schemas.microsoft.com/office/drawing/2014/main" id="{D15C137E-DAFD-E348-02A4-05AF832AB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545812">
            <a:off x="5979275" y="2922014"/>
            <a:ext cx="428731" cy="4287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uscle">
            <a:extLst>
              <a:ext uri="{FF2B5EF4-FFF2-40B4-BE49-F238E27FC236}">
                <a16:creationId xmlns:a16="http://schemas.microsoft.com/office/drawing/2014/main" id="{52EDE08C-57D8-4020-0C88-6457AE7A6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4333" y="2847141"/>
            <a:ext cx="530687" cy="5306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oignée de main">
            <a:extLst>
              <a:ext uri="{FF2B5EF4-FFF2-40B4-BE49-F238E27FC236}">
                <a16:creationId xmlns:a16="http://schemas.microsoft.com/office/drawing/2014/main" id="{0C22E343-F633-7039-3DEF-D0BC3B31AD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8012" y="2871035"/>
            <a:ext cx="530687" cy="53068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1C072FD5-F9EE-4F8F-F05B-0E494074CE6F}"/>
              </a:ext>
            </a:extLst>
          </p:cNvPr>
          <p:cNvSpPr txBox="1"/>
          <p:nvPr/>
        </p:nvSpPr>
        <p:spPr>
          <a:xfrm>
            <a:off x="618447" y="4942186"/>
            <a:ext cx="11149010" cy="584775"/>
          </a:xfrm>
          <a:prstGeom prst="rect">
            <a:avLst/>
          </a:prstGeom>
          <a:noFill/>
        </p:spPr>
        <p:txBody>
          <a:bodyPr wrap="square">
            <a:spAutoFit/>
          </a:bodyPr>
          <a:lstStyle/>
          <a:p>
            <a:pPr algn="ctr"/>
            <a:r>
              <a:rPr lang="fr-FR" sz="1600">
                <a:solidFill>
                  <a:srgbClr val="111827"/>
                </a:solidFill>
                <a:latin typeface="Roboto" pitchFamily="2" charset="0"/>
              </a:rPr>
              <a:t>risingSUD est une association subventionnée principalement par la Région Sud. A ce titre, nos actions s’inscrivent dans la mise en œuvre du Schéma Régional de Développement Économique d’Innovation et d’Internationalisation 2022/2028.</a:t>
            </a:r>
          </a:p>
        </p:txBody>
      </p:sp>
    </p:spTree>
    <p:extLst>
      <p:ext uri="{BB962C8B-B14F-4D97-AF65-F5344CB8AC3E}">
        <p14:creationId xmlns:p14="http://schemas.microsoft.com/office/powerpoint/2010/main" val="16930265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EB745EF3-3547-40D7-A76B-F1C91032D26A}"/>
              </a:ext>
            </a:extLst>
          </p:cNvPr>
          <p:cNvPicPr>
            <a:picLocks noChangeAspect="1"/>
          </p:cNvPicPr>
          <p:nvPr/>
        </p:nvPicPr>
        <p:blipFill>
          <a:blip r:embed="rId3" cstate="screen">
            <a:extLst>
              <a:ext uri="{28A0092B-C50C-407E-A947-70E740481C1C}">
                <a14:useLocalDpi xmlns:a14="http://schemas.microsoft.com/office/drawing/2010/main" val="0"/>
              </a:ext>
            </a:extLst>
          </a:blip>
          <a:srcRect t="41416" b="41416"/>
          <a:stretch/>
        </p:blipFill>
        <p:spPr>
          <a:xfrm>
            <a:off x="0" y="-6010"/>
            <a:ext cx="12192000" cy="1392358"/>
          </a:xfrm>
          <a:prstGeom prst="rect">
            <a:avLst/>
          </a:prstGeom>
        </p:spPr>
      </p:pic>
      <p:sp>
        <p:nvSpPr>
          <p:cNvPr id="30" name="Rectangle 29">
            <a:extLst>
              <a:ext uri="{FF2B5EF4-FFF2-40B4-BE49-F238E27FC236}">
                <a16:creationId xmlns:a16="http://schemas.microsoft.com/office/drawing/2014/main" id="{449FDDB9-26B8-D6A0-EBE6-EE630417EF3B}"/>
              </a:ext>
            </a:extLst>
          </p:cNvPr>
          <p:cNvSpPr/>
          <p:nvPr/>
        </p:nvSpPr>
        <p:spPr>
          <a:xfrm>
            <a:off x="9877327" y="-6002"/>
            <a:ext cx="2314673" cy="1392350"/>
          </a:xfrm>
          <a:prstGeom prst="rect">
            <a:avLst/>
          </a:prstGeom>
          <a:solidFill>
            <a:srgbClr val="003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C68"/>
              </a:solidFill>
            </a:endParaRPr>
          </a:p>
        </p:txBody>
      </p:sp>
      <p:sp>
        <p:nvSpPr>
          <p:cNvPr id="31" name="Rectangle 30">
            <a:extLst>
              <a:ext uri="{FF2B5EF4-FFF2-40B4-BE49-F238E27FC236}">
                <a16:creationId xmlns:a16="http://schemas.microsoft.com/office/drawing/2014/main" id="{E80E046A-8311-B741-74DE-936873777FB0}"/>
              </a:ext>
            </a:extLst>
          </p:cNvPr>
          <p:cNvSpPr/>
          <p:nvPr/>
        </p:nvSpPr>
        <p:spPr>
          <a:xfrm>
            <a:off x="9539785" y="-6001"/>
            <a:ext cx="361564" cy="13923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C68"/>
              </a:solidFill>
            </a:endParaRPr>
          </a:p>
        </p:txBody>
      </p:sp>
      <p:pic>
        <p:nvPicPr>
          <p:cNvPr id="27" name="Image 26">
            <a:extLst>
              <a:ext uri="{FF2B5EF4-FFF2-40B4-BE49-F238E27FC236}">
                <a16:creationId xmlns:a16="http://schemas.microsoft.com/office/drawing/2014/main" id="{D3C9C458-D68E-4A1D-9590-1F768CEC77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3649" y="291243"/>
            <a:ext cx="1775305" cy="800490"/>
          </a:xfrm>
          <a:prstGeom prst="rect">
            <a:avLst/>
          </a:prstGeom>
        </p:spPr>
      </p:pic>
      <p:sp>
        <p:nvSpPr>
          <p:cNvPr id="5" name="ZoneTexte 4">
            <a:extLst>
              <a:ext uri="{FF2B5EF4-FFF2-40B4-BE49-F238E27FC236}">
                <a16:creationId xmlns:a16="http://schemas.microsoft.com/office/drawing/2014/main" id="{28B578CD-A1DF-9EF9-648C-047361EFA778}"/>
              </a:ext>
            </a:extLst>
          </p:cNvPr>
          <p:cNvSpPr txBox="1"/>
          <p:nvPr/>
        </p:nvSpPr>
        <p:spPr>
          <a:xfrm>
            <a:off x="1294869" y="1656010"/>
            <a:ext cx="10191633" cy="400110"/>
          </a:xfrm>
          <a:prstGeom prst="rect">
            <a:avLst/>
          </a:prstGeom>
          <a:noFill/>
        </p:spPr>
        <p:txBody>
          <a:bodyPr wrap="square">
            <a:spAutoFit/>
          </a:bodyPr>
          <a:lstStyle/>
          <a:p>
            <a:r>
              <a:rPr lang="fr-FR" sz="2000" b="1">
                <a:solidFill>
                  <a:srgbClr val="000000"/>
                </a:solidFill>
                <a:latin typeface="Roboto" pitchFamily="2" charset="0"/>
                <a:ea typeface="Roboto" pitchFamily="2" charset="0"/>
              </a:rPr>
              <a:t>risingSUD ACCOMPAGNE LES DEEPTECH </a:t>
            </a:r>
            <a:r>
              <a:rPr lang="fr-FR" sz="2000" b="1">
                <a:solidFill>
                  <a:schemeClr val="accent4"/>
                </a:solidFill>
                <a:latin typeface="Roboto" pitchFamily="2" charset="0"/>
                <a:ea typeface="Roboto" pitchFamily="2" charset="0"/>
              </a:rPr>
              <a:t>DANS DES PHASES DE FINANCEMENTS</a:t>
            </a:r>
            <a:endParaRPr lang="fr-FR" sz="2000" b="1">
              <a:solidFill>
                <a:srgbClr val="000000"/>
              </a:solidFill>
              <a:latin typeface="Roboto" pitchFamily="2" charset="0"/>
              <a:ea typeface="Roboto" pitchFamily="2" charset="0"/>
            </a:endParaRPr>
          </a:p>
        </p:txBody>
      </p:sp>
      <p:sp>
        <p:nvSpPr>
          <p:cNvPr id="25" name="Rectangle 24">
            <a:extLst>
              <a:ext uri="{FF2B5EF4-FFF2-40B4-BE49-F238E27FC236}">
                <a16:creationId xmlns:a16="http://schemas.microsoft.com/office/drawing/2014/main" id="{0CCD03DB-ECC5-42BD-9718-04BB80A6DECF}"/>
              </a:ext>
            </a:extLst>
          </p:cNvPr>
          <p:cNvSpPr/>
          <p:nvPr/>
        </p:nvSpPr>
        <p:spPr>
          <a:xfrm>
            <a:off x="7689147" y="5201990"/>
            <a:ext cx="4062839" cy="10464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26" name="ZoneTexte 25">
            <a:extLst>
              <a:ext uri="{FF2B5EF4-FFF2-40B4-BE49-F238E27FC236}">
                <a16:creationId xmlns:a16="http://schemas.microsoft.com/office/drawing/2014/main" id="{B7A0B12B-3352-40DA-8287-F4EC4ABB2EA8}"/>
              </a:ext>
            </a:extLst>
          </p:cNvPr>
          <p:cNvSpPr txBox="1"/>
          <p:nvPr/>
        </p:nvSpPr>
        <p:spPr>
          <a:xfrm>
            <a:off x="7689147" y="5275886"/>
            <a:ext cx="4062839" cy="1046440"/>
          </a:xfrm>
          <a:prstGeom prst="rect">
            <a:avLst/>
          </a:prstGeom>
          <a:noFill/>
        </p:spPr>
        <p:txBody>
          <a:bodyPr wrap="square">
            <a:spAutoFit/>
          </a:bodyPr>
          <a:lstStyle/>
          <a:p>
            <a:pPr algn="ctr"/>
            <a:r>
              <a:rPr lang="fr-FR" sz="1600" b="1">
                <a:solidFill>
                  <a:srgbClr val="000000"/>
                </a:solidFill>
                <a:latin typeface="Roboto" pitchFamily="2" charset="0"/>
                <a:ea typeface="Roboto" pitchFamily="2" charset="0"/>
              </a:rPr>
              <a:t>Cible: </a:t>
            </a:r>
            <a:r>
              <a:rPr lang="fr-FR" sz="1600" b="1">
                <a:latin typeface="Roboto"/>
                <a:ea typeface="Roboto" pitchFamily="2" charset="0"/>
                <a:cs typeface="Arial"/>
              </a:rPr>
              <a:t>startups tech/</a:t>
            </a:r>
            <a:r>
              <a:rPr lang="fr-FR" sz="1600" b="1" err="1">
                <a:latin typeface="Roboto"/>
                <a:ea typeface="Roboto" pitchFamily="2" charset="0"/>
                <a:cs typeface="Arial"/>
              </a:rPr>
              <a:t>deeptech</a:t>
            </a:r>
            <a:r>
              <a:rPr lang="fr-FR" sz="1600" b="1">
                <a:latin typeface="Roboto"/>
                <a:ea typeface="Roboto" pitchFamily="2" charset="0"/>
                <a:cs typeface="Arial"/>
              </a:rPr>
              <a:t> sur les filières stratégiques régionales</a:t>
            </a:r>
          </a:p>
          <a:p>
            <a:pPr algn="ctr"/>
            <a:r>
              <a:rPr lang="fr-FR" sz="1600" b="1" err="1">
                <a:solidFill>
                  <a:srgbClr val="000000"/>
                </a:solidFill>
                <a:latin typeface="Roboto" pitchFamily="2" charset="0"/>
                <a:ea typeface="Roboto" pitchFamily="2" charset="0"/>
              </a:rPr>
              <a:t>Env</a:t>
            </a:r>
            <a:r>
              <a:rPr lang="fr-FR" sz="1600" b="1">
                <a:solidFill>
                  <a:srgbClr val="000000"/>
                </a:solidFill>
                <a:latin typeface="Roboto" pitchFamily="2" charset="0"/>
                <a:ea typeface="Roboto" pitchFamily="2" charset="0"/>
              </a:rPr>
              <a:t> 40 </a:t>
            </a:r>
            <a:r>
              <a:rPr lang="fr-FR" sz="1400">
                <a:solidFill>
                  <a:srgbClr val="000000"/>
                </a:solidFill>
                <a:latin typeface="Roboto" pitchFamily="2" charset="0"/>
                <a:ea typeface="Roboto" pitchFamily="2" charset="0"/>
              </a:rPr>
              <a:t>ENTREPRISES ACCOMPAGNÉES/AN</a:t>
            </a:r>
            <a:endParaRPr lang="fr-FR" sz="1400" i="1">
              <a:solidFill>
                <a:srgbClr val="000000"/>
              </a:solidFill>
              <a:latin typeface="Roboto" pitchFamily="2" charset="0"/>
              <a:ea typeface="Roboto" pitchFamily="2" charset="0"/>
            </a:endParaRPr>
          </a:p>
          <a:p>
            <a:pPr algn="ctr"/>
            <a:endParaRPr lang="fr-FR" sz="1400">
              <a:solidFill>
                <a:srgbClr val="000000"/>
              </a:solidFill>
              <a:latin typeface="Roboto" pitchFamily="2" charset="0"/>
              <a:ea typeface="Roboto" pitchFamily="2" charset="0"/>
            </a:endParaRPr>
          </a:p>
        </p:txBody>
      </p:sp>
      <p:sp>
        <p:nvSpPr>
          <p:cNvPr id="19" name="ZoneTexte 18">
            <a:extLst>
              <a:ext uri="{FF2B5EF4-FFF2-40B4-BE49-F238E27FC236}">
                <a16:creationId xmlns:a16="http://schemas.microsoft.com/office/drawing/2014/main" id="{4DC75F80-14FF-4AD5-A3CC-A8BA4DF2AD5C}"/>
              </a:ext>
            </a:extLst>
          </p:cNvPr>
          <p:cNvSpPr txBox="1"/>
          <p:nvPr/>
        </p:nvSpPr>
        <p:spPr>
          <a:xfrm>
            <a:off x="360398" y="2484599"/>
            <a:ext cx="6630337" cy="1117101"/>
          </a:xfrm>
          <a:prstGeom prst="rect">
            <a:avLst/>
          </a:prstGeom>
          <a:noFill/>
        </p:spPr>
        <p:txBody>
          <a:bodyPr wrap="square">
            <a:spAutoFit/>
          </a:bodyPr>
          <a:lstStyle/>
          <a:p>
            <a:pPr marR="0" lvl="0" algn="just" defTabSz="914400" rtl="0" eaLnBrk="1" fontAlgn="auto" latinLnBrk="0" hangingPunct="1">
              <a:lnSpc>
                <a:spcPct val="107000"/>
              </a:lnSpc>
              <a:spcBef>
                <a:spcPts val="0"/>
              </a:spcBef>
              <a:spcAft>
                <a:spcPts val="300"/>
              </a:spcAft>
              <a:buClrTx/>
              <a:buSzTx/>
              <a:tabLst/>
              <a:defRPr/>
            </a:pPr>
            <a:r>
              <a:rPr kumimoji="0" lang="fr-FR" sz="1400" b="1" u="sng" strike="noStrike" kern="1200" cap="none" spc="0" normalizeH="0" baseline="0" noProof="0">
                <a:ln>
                  <a:noFill/>
                </a:ln>
                <a:solidFill>
                  <a:prstClr val="black"/>
                </a:solidFill>
                <a:effectLst/>
                <a:uLnTx/>
                <a:uFillTx/>
                <a:latin typeface="Roboto"/>
                <a:ea typeface="Roboto" pitchFamily="2" charset="0"/>
                <a:cs typeface="Arial"/>
              </a:rPr>
              <a:t>Accompagnement et </a:t>
            </a:r>
            <a:r>
              <a:rPr kumimoji="0" lang="fr-FR" sz="1400" b="1" u="sng" strike="noStrike" kern="1200" cap="none" spc="0" normalizeH="0" baseline="0" noProof="0" err="1">
                <a:ln>
                  <a:noFill/>
                </a:ln>
                <a:solidFill>
                  <a:prstClr val="black"/>
                </a:solidFill>
                <a:effectLst/>
                <a:uLnTx/>
                <a:uFillTx/>
                <a:latin typeface="Roboto"/>
                <a:ea typeface="Roboto" pitchFamily="2" charset="0"/>
                <a:cs typeface="Arial"/>
              </a:rPr>
              <a:t>co</a:t>
            </a:r>
            <a:r>
              <a:rPr lang="fr-FR" sz="1400" b="1" u="sng" err="1">
                <a:solidFill>
                  <a:prstClr val="black"/>
                </a:solidFill>
                <a:latin typeface="Roboto"/>
                <a:ea typeface="Roboto" pitchFamily="2" charset="0"/>
                <a:cs typeface="Arial"/>
              </a:rPr>
              <a:t>nseils</a:t>
            </a:r>
            <a:r>
              <a:rPr lang="fr-FR" sz="1400" b="1" u="sng">
                <a:solidFill>
                  <a:prstClr val="black"/>
                </a:solidFill>
                <a:latin typeface="Roboto"/>
                <a:ea typeface="Roboto" pitchFamily="2" charset="0"/>
                <a:cs typeface="Arial"/>
              </a:rPr>
              <a:t> sur les financements européens appropriés : </a:t>
            </a:r>
          </a:p>
          <a:p>
            <a:pPr marL="285750" marR="0" lvl="0" indent="-285750" algn="just"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lang="fr-FR" sz="1400">
                <a:solidFill>
                  <a:prstClr val="black"/>
                </a:solidFill>
                <a:latin typeface="Roboto"/>
                <a:ea typeface="Roboto" pitchFamily="2" charset="0"/>
                <a:cs typeface="Arial"/>
              </a:rPr>
              <a:t>Appels EIC</a:t>
            </a:r>
          </a:p>
          <a:p>
            <a:pPr marL="285750" marR="0" lvl="0" indent="-285750" algn="just"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lang="fr-FR" sz="1400">
                <a:solidFill>
                  <a:prstClr val="black"/>
                </a:solidFill>
                <a:latin typeface="Roboto"/>
                <a:ea typeface="Roboto" pitchFamily="2" charset="0"/>
                <a:cs typeface="Arial"/>
              </a:rPr>
              <a:t>Opportunités sur projet collaboratifs Horizon Europe </a:t>
            </a:r>
          </a:p>
          <a:p>
            <a:pPr marL="285750" marR="0" lvl="0" indent="-285750" algn="just" defTabSz="914400" rtl="0" eaLnBrk="1" fontAlgn="auto" latinLnBrk="0" hangingPunct="1">
              <a:lnSpc>
                <a:spcPct val="107000"/>
              </a:lnSpc>
              <a:spcBef>
                <a:spcPts val="0"/>
              </a:spcBef>
              <a:spcAft>
                <a:spcPts val="300"/>
              </a:spcAft>
              <a:buClrTx/>
              <a:buSzTx/>
              <a:buFont typeface="Wingdings" panose="05000000000000000000" pitchFamily="2" charset="2"/>
              <a:buChar char="Ø"/>
              <a:tabLst/>
              <a:defRPr/>
            </a:pPr>
            <a:r>
              <a:rPr kumimoji="0" lang="fr-FR" sz="1400" b="0" i="0" u="none" strike="noStrike" kern="1200" cap="none" spc="0" normalizeH="0" baseline="0" noProof="0">
                <a:ln>
                  <a:noFill/>
                </a:ln>
                <a:solidFill>
                  <a:prstClr val="black"/>
                </a:solidFill>
                <a:effectLst/>
                <a:uLnTx/>
                <a:uFillTx/>
                <a:latin typeface="Roboto"/>
                <a:ea typeface="Roboto" pitchFamily="2" charset="0"/>
                <a:cs typeface="Arial"/>
              </a:rPr>
              <a:t>Financements ouverts sur projets de Cascade </a:t>
            </a:r>
            <a:r>
              <a:rPr kumimoji="0" lang="fr-FR" sz="1400" b="0" i="0" u="none" strike="noStrike" kern="1200" cap="none" spc="0" normalizeH="0" baseline="0" noProof="0" err="1">
                <a:ln>
                  <a:noFill/>
                </a:ln>
                <a:solidFill>
                  <a:prstClr val="black"/>
                </a:solidFill>
                <a:effectLst/>
                <a:uLnTx/>
                <a:uFillTx/>
                <a:latin typeface="Roboto"/>
                <a:ea typeface="Roboto" pitchFamily="2" charset="0"/>
                <a:cs typeface="Arial"/>
              </a:rPr>
              <a:t>Funding</a:t>
            </a:r>
            <a:endParaRPr kumimoji="0" lang="fr-FR" sz="1400" b="0" i="0" u="none" strike="noStrike" kern="1200" cap="none" spc="0" normalizeH="0" baseline="0" noProof="0">
              <a:ln>
                <a:noFill/>
              </a:ln>
              <a:solidFill>
                <a:prstClr val="black"/>
              </a:solidFill>
              <a:effectLst/>
              <a:uLnTx/>
              <a:uFillTx/>
              <a:latin typeface="Roboto"/>
              <a:ea typeface="Roboto" pitchFamily="2" charset="0"/>
              <a:cs typeface="Arial"/>
            </a:endParaRPr>
          </a:p>
        </p:txBody>
      </p:sp>
      <p:sp>
        <p:nvSpPr>
          <p:cNvPr id="15" name="ZoneTexte 14">
            <a:extLst>
              <a:ext uri="{FF2B5EF4-FFF2-40B4-BE49-F238E27FC236}">
                <a16:creationId xmlns:a16="http://schemas.microsoft.com/office/drawing/2014/main" id="{FA0BF4BD-A53C-43A7-8B96-1411729605DE}"/>
              </a:ext>
            </a:extLst>
          </p:cNvPr>
          <p:cNvSpPr txBox="1"/>
          <p:nvPr/>
        </p:nvSpPr>
        <p:spPr>
          <a:xfrm>
            <a:off x="272000" y="4043345"/>
            <a:ext cx="11841342" cy="1924053"/>
          </a:xfrm>
          <a:prstGeom prst="rect">
            <a:avLst/>
          </a:prstGeom>
          <a:noFill/>
        </p:spPr>
        <p:txBody>
          <a:bodyPr wrap="square">
            <a:spAutoFit/>
          </a:bodyPr>
          <a:lstStyle/>
          <a:p>
            <a:pPr marR="0" lvl="0" algn="just" defTabSz="914400" rtl="0" eaLnBrk="1" fontAlgn="auto" latinLnBrk="0" hangingPunct="1">
              <a:lnSpc>
                <a:spcPct val="107000"/>
              </a:lnSpc>
              <a:spcBef>
                <a:spcPts val="0"/>
              </a:spcBef>
              <a:spcAft>
                <a:spcPts val="300"/>
              </a:spcAft>
              <a:buClrTx/>
              <a:buSzTx/>
              <a:tabLst/>
              <a:defRPr/>
            </a:pPr>
            <a:r>
              <a:rPr kumimoji="0" lang="fr-FR" sz="1400" b="1" i="0" u="sng" strike="noStrike" kern="1200" cap="none" spc="0" normalizeH="0" baseline="0" noProof="0">
                <a:ln>
                  <a:noFill/>
                </a:ln>
                <a:solidFill>
                  <a:prstClr val="black"/>
                </a:solidFill>
                <a:effectLst/>
                <a:uLnTx/>
                <a:uFillTx/>
                <a:latin typeface="Roboto"/>
                <a:ea typeface="Roboto" pitchFamily="2" charset="0"/>
                <a:cs typeface="Arial"/>
              </a:rPr>
              <a:t>Accompagnement sur les phases d</a:t>
            </a:r>
            <a:r>
              <a:rPr lang="fr-FR" sz="1400" b="1" u="sng">
                <a:solidFill>
                  <a:prstClr val="black"/>
                </a:solidFill>
                <a:latin typeface="Roboto"/>
                <a:ea typeface="Roboto" pitchFamily="2" charset="0"/>
                <a:cs typeface="Arial"/>
              </a:rPr>
              <a:t>e</a:t>
            </a:r>
            <a:r>
              <a:rPr kumimoji="0" lang="fr-FR" sz="1400" b="1" i="0" u="sng" strike="noStrike" kern="1200" cap="none" spc="0" normalizeH="0" baseline="0" noProof="0">
                <a:ln>
                  <a:noFill/>
                </a:ln>
                <a:solidFill>
                  <a:prstClr val="black"/>
                </a:solidFill>
                <a:effectLst/>
                <a:uLnTx/>
                <a:uFillTx/>
                <a:latin typeface="Roboto"/>
                <a:ea typeface="Roboto" pitchFamily="2" charset="0"/>
                <a:cs typeface="Arial"/>
              </a:rPr>
              <a:t> levée de fonds</a:t>
            </a:r>
            <a:r>
              <a:rPr lang="fr-FR" sz="1400" b="1" u="sng">
                <a:solidFill>
                  <a:prstClr val="black"/>
                </a:solidFill>
                <a:latin typeface="Roboto"/>
                <a:ea typeface="Roboto" pitchFamily="2" charset="0"/>
                <a:cs typeface="Arial"/>
              </a:rPr>
              <a:t> :</a:t>
            </a:r>
          </a:p>
          <a:p>
            <a:pPr marR="0" lvl="0" algn="just" defTabSz="914400" rtl="0" eaLnBrk="1" fontAlgn="auto" latinLnBrk="0" hangingPunct="1">
              <a:lnSpc>
                <a:spcPct val="107000"/>
              </a:lnSpc>
              <a:spcBef>
                <a:spcPts val="0"/>
              </a:spcBef>
              <a:spcAft>
                <a:spcPts val="300"/>
              </a:spcAft>
              <a:buClrTx/>
              <a:buSzTx/>
              <a:tabLst/>
              <a:defRPr/>
            </a:pPr>
            <a:r>
              <a:rPr lang="fr-FR" sz="1400">
                <a:solidFill>
                  <a:prstClr val="black"/>
                </a:solidFill>
                <a:latin typeface="Roboto"/>
                <a:ea typeface="Roboto" pitchFamily="2" charset="0"/>
                <a:cs typeface="Arial"/>
              </a:rPr>
              <a:t>Mais aussi au fil de l’eau:</a:t>
            </a:r>
            <a:endParaRPr kumimoji="0" lang="fr-FR" sz="1400" b="0" i="0" u="none" strike="noStrike" kern="1200" cap="none" spc="0" normalizeH="0" baseline="0" noProof="0">
              <a:ln>
                <a:noFill/>
              </a:ln>
              <a:solidFill>
                <a:prstClr val="black"/>
              </a:solidFill>
              <a:effectLst/>
              <a:uLnTx/>
              <a:uFillTx/>
              <a:latin typeface="Roboto"/>
              <a:ea typeface="Roboto" pitchFamily="2" charset="0"/>
              <a:cs typeface="Arial"/>
            </a:endParaRPr>
          </a:p>
          <a:p>
            <a:pPr marL="285750" indent="-285750" algn="just">
              <a:lnSpc>
                <a:spcPct val="107000"/>
              </a:lnSpc>
              <a:spcAft>
                <a:spcPts val="300"/>
              </a:spcAft>
              <a:buFontTx/>
              <a:buChar char="-"/>
              <a:defRPr/>
            </a:pPr>
            <a:r>
              <a:rPr lang="fr-FR" sz="1400">
                <a:solidFill>
                  <a:prstClr val="black"/>
                </a:solidFill>
                <a:latin typeface="Roboto"/>
                <a:ea typeface="Roboto" pitchFamily="2" charset="0"/>
                <a:cs typeface="Arial"/>
              </a:rPr>
              <a:t>2 sessions Pitch Invest PME (juin/décembre) </a:t>
            </a:r>
            <a:r>
              <a:rPr lang="fr-FR" sz="1400" b="1">
                <a:solidFill>
                  <a:prstClr val="black"/>
                </a:solidFill>
                <a:latin typeface="Roboto"/>
                <a:ea typeface="Roboto" pitchFamily="2" charset="0"/>
                <a:cs typeface="Arial"/>
              </a:rPr>
              <a:t>juin &amp; décembre &gt; 10 SU vs 50 investisseurs &gt; prochaine session le 10 juin (</a:t>
            </a:r>
            <a:r>
              <a:rPr lang="fr-FR" sz="1400" b="1">
                <a:solidFill>
                  <a:srgbClr val="FF0000"/>
                </a:solidFill>
                <a:latin typeface="Roboto"/>
                <a:ea typeface="Roboto" pitchFamily="2" charset="0"/>
                <a:cs typeface="Arial"/>
              </a:rPr>
              <a:t>AMI prévu le 26/02</a:t>
            </a:r>
            <a:r>
              <a:rPr lang="fr-FR" sz="1400" b="1">
                <a:solidFill>
                  <a:prstClr val="black"/>
                </a:solidFill>
                <a:latin typeface="Roboto"/>
                <a:ea typeface="Roboto" pitchFamily="2" charset="0"/>
                <a:cs typeface="Arial"/>
              </a:rPr>
              <a:t>) </a:t>
            </a:r>
            <a:endParaRPr lang="fr-FR" sz="1400">
              <a:solidFill>
                <a:prstClr val="black"/>
              </a:solidFill>
              <a:latin typeface="Roboto"/>
              <a:ea typeface="Roboto" pitchFamily="2" charset="0"/>
              <a:cs typeface="Arial"/>
            </a:endParaRPr>
          </a:p>
          <a:p>
            <a:pPr marL="285750" marR="0" lvl="0" indent="-285750" algn="just" defTabSz="914400" rtl="0" eaLnBrk="1" fontAlgn="auto" latinLnBrk="0" hangingPunct="1">
              <a:lnSpc>
                <a:spcPct val="107000"/>
              </a:lnSpc>
              <a:spcBef>
                <a:spcPts val="0"/>
              </a:spcBef>
              <a:spcAft>
                <a:spcPts val="300"/>
              </a:spcAft>
              <a:buClrTx/>
              <a:buSzTx/>
              <a:buFontTx/>
              <a:buChar char="-"/>
              <a:tabLst/>
              <a:defRPr/>
            </a:pPr>
            <a:r>
              <a:rPr lang="fr-FR" sz="1400">
                <a:solidFill>
                  <a:prstClr val="black"/>
                </a:solidFill>
                <a:latin typeface="Roboto"/>
                <a:ea typeface="Roboto" pitchFamily="2" charset="0"/>
                <a:cs typeface="Arial"/>
              </a:rPr>
              <a:t>Revue de deal flow avec des investisseurs (3 en </a:t>
            </a:r>
            <a:r>
              <a:rPr lang="fr-FR" sz="1400" err="1">
                <a:solidFill>
                  <a:prstClr val="black"/>
                </a:solidFill>
                <a:latin typeface="Roboto"/>
                <a:ea typeface="Roboto" pitchFamily="2" charset="0"/>
                <a:cs typeface="Arial"/>
              </a:rPr>
              <a:t>moy</a:t>
            </a:r>
            <a:r>
              <a:rPr lang="fr-FR" sz="1400">
                <a:solidFill>
                  <a:prstClr val="black"/>
                </a:solidFill>
                <a:latin typeface="Roboto"/>
                <a:ea typeface="Roboto" pitchFamily="2" charset="0"/>
                <a:cs typeface="Arial"/>
              </a:rPr>
              <a:t> / an)</a:t>
            </a:r>
          </a:p>
          <a:p>
            <a:pPr marL="285750" marR="0" lvl="0" indent="-285750" algn="just" defTabSz="914400" rtl="0" eaLnBrk="1" fontAlgn="auto" latinLnBrk="0" hangingPunct="1">
              <a:lnSpc>
                <a:spcPct val="107000"/>
              </a:lnSpc>
              <a:spcBef>
                <a:spcPts val="0"/>
              </a:spcBef>
              <a:spcAft>
                <a:spcPts val="300"/>
              </a:spcAft>
              <a:buClrTx/>
              <a:buSzTx/>
              <a:buFontTx/>
              <a:buChar char="-"/>
              <a:tabLst/>
              <a:defRPr/>
            </a:pPr>
            <a:r>
              <a:rPr lang="fr-FR" sz="1400">
                <a:solidFill>
                  <a:prstClr val="black"/>
                </a:solidFill>
                <a:latin typeface="Roboto"/>
                <a:ea typeface="Roboto" pitchFamily="2" charset="0"/>
                <a:cs typeface="Arial"/>
              </a:rPr>
              <a:t>Accès au pitch investisseurs sur EUROQUITY (4 thématiques / an)</a:t>
            </a:r>
          </a:p>
          <a:p>
            <a:pPr marL="285750" marR="0" lvl="0" indent="-285750" algn="just" defTabSz="914400" rtl="0" eaLnBrk="1" fontAlgn="auto" latinLnBrk="0" hangingPunct="1">
              <a:lnSpc>
                <a:spcPct val="107000"/>
              </a:lnSpc>
              <a:spcBef>
                <a:spcPts val="0"/>
              </a:spcBef>
              <a:spcAft>
                <a:spcPts val="300"/>
              </a:spcAft>
              <a:buClrTx/>
              <a:buSzTx/>
              <a:buFontTx/>
              <a:buChar char="-"/>
              <a:tabLst/>
              <a:defRPr/>
            </a:pPr>
            <a:r>
              <a:rPr lang="fr-FR" sz="1400">
                <a:solidFill>
                  <a:prstClr val="black"/>
                </a:solidFill>
                <a:latin typeface="Roboto"/>
                <a:ea typeface="Roboto" pitchFamily="2" charset="0"/>
                <a:cs typeface="Arial"/>
              </a:rPr>
              <a:t>Accompagnement Rdv investisseurs sur SLUSH et GITEX (2 missions/an)</a:t>
            </a:r>
          </a:p>
          <a:p>
            <a:pPr marL="285750" marR="0" lvl="0" indent="-285750" algn="just" defTabSz="914400" rtl="0" eaLnBrk="1" fontAlgn="auto" latinLnBrk="0" hangingPunct="1">
              <a:lnSpc>
                <a:spcPct val="107000"/>
              </a:lnSpc>
              <a:spcBef>
                <a:spcPts val="0"/>
              </a:spcBef>
              <a:spcAft>
                <a:spcPts val="300"/>
              </a:spcAft>
              <a:buClrTx/>
              <a:buSzTx/>
              <a:buFontTx/>
              <a:buChar char="-"/>
              <a:tabLst/>
              <a:defRPr/>
            </a:pPr>
            <a:endParaRPr kumimoji="0" lang="fr-FR" sz="1400" b="0" i="0" u="none" strike="noStrike" kern="1200" cap="none" spc="0" normalizeH="0" baseline="0" noProof="0">
              <a:ln>
                <a:noFill/>
              </a:ln>
              <a:solidFill>
                <a:prstClr val="black"/>
              </a:solidFill>
              <a:effectLst/>
              <a:uLnTx/>
              <a:uFillTx/>
              <a:latin typeface="Roboto"/>
              <a:ea typeface="Roboto" pitchFamily="2" charset="0"/>
              <a:cs typeface="Arial"/>
            </a:endParaRPr>
          </a:p>
        </p:txBody>
      </p:sp>
      <p:pic>
        <p:nvPicPr>
          <p:cNvPr id="2" name="Image 1" descr="Une image contenant texte, fleur, plante&#10;&#10;Description générée automatiquement">
            <a:extLst>
              <a:ext uri="{FF2B5EF4-FFF2-40B4-BE49-F238E27FC236}">
                <a16:creationId xmlns:a16="http://schemas.microsoft.com/office/drawing/2014/main" id="{FE09E006-0262-18C2-B7C6-A413B6CF90C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16030" y="2814655"/>
            <a:ext cx="2122594" cy="758865"/>
          </a:xfrm>
          <a:prstGeom prst="rect">
            <a:avLst/>
          </a:prstGeom>
        </p:spPr>
      </p:pic>
    </p:spTree>
    <p:extLst>
      <p:ext uri="{BB962C8B-B14F-4D97-AF65-F5344CB8AC3E}">
        <p14:creationId xmlns:p14="http://schemas.microsoft.com/office/powerpoint/2010/main" val="438714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3C5E-8B62-398F-CD53-7EADA3242012}"/>
            </a:ext>
          </a:extLst>
        </p:cNvPr>
        <p:cNvGrpSpPr/>
        <p:nvPr/>
      </p:nvGrpSpPr>
      <p:grpSpPr>
        <a:xfrm>
          <a:off x="0" y="0"/>
          <a:ext cx="0" cy="0"/>
          <a:chOff x="0" y="0"/>
          <a:chExt cx="0" cy="0"/>
        </a:xfrm>
      </p:grpSpPr>
      <p:cxnSp>
        <p:nvCxnSpPr>
          <p:cNvPr id="40" name="Connecteur droit 57">
            <a:extLst>
              <a:ext uri="{FF2B5EF4-FFF2-40B4-BE49-F238E27FC236}">
                <a16:creationId xmlns:a16="http://schemas.microsoft.com/office/drawing/2014/main" id="{BF89E9D1-7CE2-AFC2-E672-473B4794F5F1}"/>
              </a:ext>
            </a:extLst>
          </p:cNvPr>
          <p:cNvCxnSpPr>
            <a:cxnSpLocks/>
          </p:cNvCxnSpPr>
          <p:nvPr/>
        </p:nvCxnSpPr>
        <p:spPr>
          <a:xfrm flipH="1">
            <a:off x="9319246" y="2138405"/>
            <a:ext cx="33366" cy="44656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2DA72FD6-1063-EF49-81B2-44C74C1B9DA1}"/>
              </a:ext>
            </a:extLst>
          </p:cNvPr>
          <p:cNvPicPr>
            <a:picLocks noChangeAspect="1"/>
          </p:cNvPicPr>
          <p:nvPr/>
        </p:nvPicPr>
        <p:blipFill>
          <a:blip r:embed="rId4"/>
          <a:stretch>
            <a:fillRect/>
          </a:stretch>
        </p:blipFill>
        <p:spPr>
          <a:xfrm>
            <a:off x="0" y="-6001"/>
            <a:ext cx="9877327" cy="1396514"/>
          </a:xfrm>
          <a:prstGeom prst="rect">
            <a:avLst/>
          </a:prstGeom>
        </p:spPr>
      </p:pic>
      <p:sp>
        <p:nvSpPr>
          <p:cNvPr id="28" name="Rectangle 27">
            <a:extLst>
              <a:ext uri="{FF2B5EF4-FFF2-40B4-BE49-F238E27FC236}">
                <a16:creationId xmlns:a16="http://schemas.microsoft.com/office/drawing/2014/main" id="{3F9E5500-C242-CED3-623E-00DAD032F4A9}"/>
              </a:ext>
            </a:extLst>
          </p:cNvPr>
          <p:cNvSpPr/>
          <p:nvPr>
            <p:custDataLst>
              <p:tags r:id="rId1"/>
            </p:custDataLst>
          </p:nvPr>
        </p:nvSpPr>
        <p:spPr>
          <a:xfrm>
            <a:off x="9877327" y="-6002"/>
            <a:ext cx="2314673" cy="1392350"/>
          </a:xfrm>
          <a:prstGeom prst="rect">
            <a:avLst/>
          </a:prstGeom>
          <a:solidFill>
            <a:srgbClr val="003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C68"/>
              </a:solidFill>
            </a:endParaRPr>
          </a:p>
        </p:txBody>
      </p:sp>
      <p:pic>
        <p:nvPicPr>
          <p:cNvPr id="13" name="Image 12" descr="Une image contenant texte&#10;&#10;Description générée automatiquement">
            <a:extLst>
              <a:ext uri="{FF2B5EF4-FFF2-40B4-BE49-F238E27FC236}">
                <a16:creationId xmlns:a16="http://schemas.microsoft.com/office/drawing/2014/main" id="{F8E29CE4-1ACD-BF1F-9F9D-05FB41F3C2CF}"/>
              </a:ext>
            </a:extLst>
          </p:cNvPr>
          <p:cNvPicPr>
            <a:picLocks noChangeAspect="1"/>
          </p:cNvPicPr>
          <p:nvPr/>
        </p:nvPicPr>
        <p:blipFill>
          <a:blip r:embed="rId5"/>
          <a:stretch>
            <a:fillRect/>
          </a:stretch>
        </p:blipFill>
        <p:spPr>
          <a:xfrm>
            <a:off x="10151687" y="291243"/>
            <a:ext cx="1857375" cy="847725"/>
          </a:xfrm>
          <a:prstGeom prst="rect">
            <a:avLst/>
          </a:prstGeom>
        </p:spPr>
      </p:pic>
      <p:sp>
        <p:nvSpPr>
          <p:cNvPr id="22" name="ZoneTexte 21">
            <a:extLst>
              <a:ext uri="{FF2B5EF4-FFF2-40B4-BE49-F238E27FC236}">
                <a16:creationId xmlns:a16="http://schemas.microsoft.com/office/drawing/2014/main" id="{F609E51A-D9EC-6792-C6F7-D8082283C99A}"/>
              </a:ext>
            </a:extLst>
          </p:cNvPr>
          <p:cNvSpPr txBox="1"/>
          <p:nvPr/>
        </p:nvSpPr>
        <p:spPr>
          <a:xfrm>
            <a:off x="902405" y="385195"/>
            <a:ext cx="8791981" cy="954107"/>
          </a:xfrm>
          <a:prstGeom prst="rect">
            <a:avLst/>
          </a:prstGeom>
          <a:noFill/>
        </p:spPr>
        <p:txBody>
          <a:bodyPr wrap="square" lIns="91440" tIns="45720" rIns="91440" bIns="45720" rtlCol="0" anchor="t">
            <a:spAutoFit/>
          </a:bodyPr>
          <a:lstStyle/>
          <a:p>
            <a:pPr>
              <a:defRPr/>
            </a:pPr>
            <a:r>
              <a:rPr lang="fr-FR" sz="2800" b="1">
                <a:solidFill>
                  <a:schemeClr val="bg1"/>
                </a:solidFill>
                <a:latin typeface="Roboto"/>
                <a:ea typeface="Roboto"/>
                <a:cs typeface="Arial"/>
              </a:rPr>
              <a:t>AGENDA MISSIONS INTERNATIONALES 2026</a:t>
            </a:r>
          </a:p>
          <a:p>
            <a:pPr>
              <a:defRPr/>
            </a:pPr>
            <a:r>
              <a:rPr lang="fr-FR" sz="2800" b="1">
                <a:solidFill>
                  <a:schemeClr val="bg1"/>
                </a:solidFill>
                <a:latin typeface="Roboto"/>
                <a:ea typeface="Roboto"/>
                <a:cs typeface="Arial"/>
              </a:rPr>
              <a:t>EUROPE &amp; GRAND EXPORT</a:t>
            </a:r>
          </a:p>
        </p:txBody>
      </p:sp>
      <p:cxnSp>
        <p:nvCxnSpPr>
          <p:cNvPr id="19" name="Connecteur droit 1035">
            <a:extLst>
              <a:ext uri="{FF2B5EF4-FFF2-40B4-BE49-F238E27FC236}">
                <a16:creationId xmlns:a16="http://schemas.microsoft.com/office/drawing/2014/main" id="{EA0C36FB-32DD-28BD-9EC9-8C000711E559}"/>
              </a:ext>
            </a:extLst>
          </p:cNvPr>
          <p:cNvCxnSpPr>
            <a:cxnSpLocks/>
          </p:cNvCxnSpPr>
          <p:nvPr/>
        </p:nvCxnSpPr>
        <p:spPr>
          <a:xfrm flipH="1">
            <a:off x="-328899" y="2125178"/>
            <a:ext cx="12225206" cy="2645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57">
            <a:extLst>
              <a:ext uri="{FF2B5EF4-FFF2-40B4-BE49-F238E27FC236}">
                <a16:creationId xmlns:a16="http://schemas.microsoft.com/office/drawing/2014/main" id="{6031E1A9-8B69-ADD4-BEE7-C2DE803943F0}"/>
              </a:ext>
            </a:extLst>
          </p:cNvPr>
          <p:cNvCxnSpPr>
            <a:cxnSpLocks/>
          </p:cNvCxnSpPr>
          <p:nvPr/>
        </p:nvCxnSpPr>
        <p:spPr>
          <a:xfrm flipH="1">
            <a:off x="503471" y="2167300"/>
            <a:ext cx="33366" cy="44656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49493C1-513D-30CB-3E06-9CE5FC9A655C}"/>
              </a:ext>
            </a:extLst>
          </p:cNvPr>
          <p:cNvSpPr txBox="1"/>
          <p:nvPr/>
        </p:nvSpPr>
        <p:spPr>
          <a:xfrm>
            <a:off x="604884" y="2329212"/>
            <a:ext cx="255211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[ACCELERATEUR &amp;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hlinkClick r:id="rId6"/>
              </a:rPr>
              <a:t>Le Transatlantique CANADA</a:t>
            </a:r>
          </a:p>
          <a:p>
            <a:r>
              <a:rPr lang="fr-FR" sz="1200" b="1">
                <a:solidFill>
                  <a:srgbClr val="000000"/>
                </a:solidFill>
                <a:latin typeface="Roboto"/>
                <a:ea typeface="Roboto"/>
                <a:cs typeface="Segoe UI"/>
                <a:hlinkClick r:id="rId6"/>
              </a:rPr>
              <a:t>Montréal &amp; Toronto</a:t>
            </a:r>
            <a:endParaRPr lang="fr-FR" sz="1200" b="1">
              <a:solidFill>
                <a:srgbClr val="000000"/>
              </a:solidFill>
              <a:latin typeface="Roboto"/>
              <a:ea typeface="Roboto"/>
              <a:cs typeface="Segoe UI"/>
            </a:endParaRPr>
          </a:p>
          <a:p>
            <a:r>
              <a:rPr lang="fr-FR" sz="1100" err="1">
                <a:solidFill>
                  <a:srgbClr val="0069B4"/>
                </a:solidFill>
                <a:latin typeface="Roboto"/>
                <a:ea typeface="Roboto"/>
                <a:cs typeface="Segoe UI"/>
              </a:rPr>
              <a:t>EnR</a:t>
            </a:r>
            <a:r>
              <a:rPr lang="fr-FR" sz="1100">
                <a:solidFill>
                  <a:srgbClr val="0069B4"/>
                </a:solidFill>
                <a:latin typeface="Roboto"/>
                <a:ea typeface="Roboto"/>
                <a:cs typeface="Segoe UI"/>
              </a:rPr>
              <a:t>, industrie, décarbonation </a:t>
            </a:r>
            <a:r>
              <a:rPr lang="fr-FR" sz="1100">
                <a:latin typeface="Roboto"/>
                <a:ea typeface="Roboto"/>
                <a:cs typeface="Segoe UI"/>
              </a:rPr>
              <a:t>-  </a:t>
            </a:r>
          </a:p>
          <a:p>
            <a:r>
              <a:rPr lang="fr-FR" sz="1100">
                <a:latin typeface="Roboto"/>
                <a:ea typeface="Roboto"/>
                <a:cs typeface="Segoe UI"/>
              </a:rPr>
              <a:t>A partir du 10 février (digital)</a:t>
            </a:r>
          </a:p>
          <a:p>
            <a:r>
              <a:rPr lang="fr-FR" sz="1100">
                <a:latin typeface="Roboto"/>
                <a:ea typeface="Roboto"/>
                <a:cs typeface="Segoe UI"/>
              </a:rPr>
              <a:t>Mission 16 – 20 mars 2026</a:t>
            </a:r>
          </a:p>
          <a:p>
            <a:r>
              <a:rPr lang="fr-FR" sz="1100" b="1">
                <a:solidFill>
                  <a:srgbClr val="FF0000"/>
                </a:solidFill>
                <a:latin typeface="Roboto"/>
                <a:ea typeface="Roboto"/>
                <a:cs typeface="Segoe UI"/>
              </a:rPr>
              <a:t>CLOS</a:t>
            </a:r>
          </a:p>
        </p:txBody>
      </p:sp>
      <p:cxnSp>
        <p:nvCxnSpPr>
          <p:cNvPr id="4" name="Connecteur droit 57">
            <a:extLst>
              <a:ext uri="{FF2B5EF4-FFF2-40B4-BE49-F238E27FC236}">
                <a16:creationId xmlns:a16="http://schemas.microsoft.com/office/drawing/2014/main" id="{87EE3678-B08E-8C43-1218-0C4C74B71846}"/>
              </a:ext>
            </a:extLst>
          </p:cNvPr>
          <p:cNvCxnSpPr>
            <a:cxnSpLocks/>
          </p:cNvCxnSpPr>
          <p:nvPr/>
        </p:nvCxnSpPr>
        <p:spPr>
          <a:xfrm flipH="1">
            <a:off x="6412783" y="2167300"/>
            <a:ext cx="33366" cy="44656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que 51">
            <a:extLst>
              <a:ext uri="{FF2B5EF4-FFF2-40B4-BE49-F238E27FC236}">
                <a16:creationId xmlns:a16="http://schemas.microsoft.com/office/drawing/2014/main" id="{D3E5A5DB-3FA0-0D52-1808-2CFC620F24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7990" y="1785532"/>
            <a:ext cx="808559" cy="452246"/>
          </a:xfrm>
          <a:prstGeom prst="rect">
            <a:avLst/>
          </a:prstGeom>
        </p:spPr>
      </p:pic>
      <p:sp>
        <p:nvSpPr>
          <p:cNvPr id="16" name="ZoneTexte 38">
            <a:extLst>
              <a:ext uri="{FF2B5EF4-FFF2-40B4-BE49-F238E27FC236}">
                <a16:creationId xmlns:a16="http://schemas.microsoft.com/office/drawing/2014/main" id="{2C25F3C0-D301-7E27-8916-A074DD37A85F}"/>
              </a:ext>
            </a:extLst>
          </p:cNvPr>
          <p:cNvSpPr txBox="1"/>
          <p:nvPr/>
        </p:nvSpPr>
        <p:spPr>
          <a:xfrm>
            <a:off x="6285128" y="1819203"/>
            <a:ext cx="1277350"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a:solidFill>
                  <a:schemeClr val="bg1"/>
                </a:solidFill>
                <a:latin typeface="Roboto"/>
                <a:ea typeface="Roboto"/>
                <a:cs typeface="Roboto"/>
              </a:rPr>
              <a:t>JUIN</a:t>
            </a:r>
            <a:endParaRPr lang="fr-FR" b="1">
              <a:solidFill>
                <a:schemeClr val="bg1"/>
              </a:solidFill>
              <a:latin typeface="Roboto" panose="02000000000000000000" pitchFamily="2" charset="0"/>
              <a:ea typeface="Roboto" panose="02000000000000000000" pitchFamily="2" charset="0"/>
              <a:cs typeface="Roboto"/>
            </a:endParaRPr>
          </a:p>
        </p:txBody>
      </p:sp>
      <p:pic>
        <p:nvPicPr>
          <p:cNvPr id="18" name="Graphique 51">
            <a:extLst>
              <a:ext uri="{FF2B5EF4-FFF2-40B4-BE49-F238E27FC236}">
                <a16:creationId xmlns:a16="http://schemas.microsoft.com/office/drawing/2014/main" id="{5120F1F8-E9C8-57ED-F807-5D600297CF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680" y="1840678"/>
            <a:ext cx="1483695" cy="452246"/>
          </a:xfrm>
          <a:prstGeom prst="rect">
            <a:avLst/>
          </a:prstGeom>
        </p:spPr>
      </p:pic>
      <p:sp>
        <p:nvSpPr>
          <p:cNvPr id="20" name="ZoneTexte 38">
            <a:extLst>
              <a:ext uri="{FF2B5EF4-FFF2-40B4-BE49-F238E27FC236}">
                <a16:creationId xmlns:a16="http://schemas.microsoft.com/office/drawing/2014/main" id="{CE559041-D65B-5507-2C04-F6B276184AF3}"/>
              </a:ext>
            </a:extLst>
          </p:cNvPr>
          <p:cNvSpPr txBox="1"/>
          <p:nvPr/>
        </p:nvSpPr>
        <p:spPr>
          <a:xfrm>
            <a:off x="360471" y="1875325"/>
            <a:ext cx="1577556"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FEV - MARS</a:t>
            </a:r>
          </a:p>
        </p:txBody>
      </p:sp>
      <p:cxnSp>
        <p:nvCxnSpPr>
          <p:cNvPr id="32" name="Connecteur droit 57">
            <a:extLst>
              <a:ext uri="{FF2B5EF4-FFF2-40B4-BE49-F238E27FC236}">
                <a16:creationId xmlns:a16="http://schemas.microsoft.com/office/drawing/2014/main" id="{A17C6BCC-D84D-3201-22FE-D280361435CE}"/>
              </a:ext>
            </a:extLst>
          </p:cNvPr>
          <p:cNvCxnSpPr>
            <a:cxnSpLocks/>
          </p:cNvCxnSpPr>
          <p:nvPr/>
        </p:nvCxnSpPr>
        <p:spPr>
          <a:xfrm flipH="1">
            <a:off x="3225049" y="2047544"/>
            <a:ext cx="37080" cy="45651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phique 51">
            <a:extLst>
              <a:ext uri="{FF2B5EF4-FFF2-40B4-BE49-F238E27FC236}">
                <a16:creationId xmlns:a16="http://schemas.microsoft.com/office/drawing/2014/main" id="{06991E8C-7BD1-3FF6-7A0E-6351F7F84B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4385" y="1778590"/>
            <a:ext cx="2351512" cy="452246"/>
          </a:xfrm>
          <a:prstGeom prst="rect">
            <a:avLst/>
          </a:prstGeom>
        </p:spPr>
      </p:pic>
      <p:sp>
        <p:nvSpPr>
          <p:cNvPr id="34" name="ZoneTexte 38">
            <a:extLst>
              <a:ext uri="{FF2B5EF4-FFF2-40B4-BE49-F238E27FC236}">
                <a16:creationId xmlns:a16="http://schemas.microsoft.com/office/drawing/2014/main" id="{939869B4-908D-F049-2AB0-53B9726AAE54}"/>
              </a:ext>
            </a:extLst>
          </p:cNvPr>
          <p:cNvSpPr txBox="1"/>
          <p:nvPr/>
        </p:nvSpPr>
        <p:spPr>
          <a:xfrm>
            <a:off x="3129223" y="1791558"/>
            <a:ext cx="1959458"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AVRIL - MAI</a:t>
            </a:r>
            <a:endParaRPr lang="fr-FR" b="1">
              <a:solidFill>
                <a:schemeClr val="bg1"/>
              </a:solidFill>
              <a:latin typeface="Roboto" panose="02000000000000000000" pitchFamily="2" charset="0"/>
              <a:ea typeface="Roboto" panose="02000000000000000000" pitchFamily="2" charset="0"/>
              <a:cs typeface="Roboto"/>
            </a:endParaRPr>
          </a:p>
        </p:txBody>
      </p:sp>
      <p:pic>
        <p:nvPicPr>
          <p:cNvPr id="31" name="Graphique 51">
            <a:extLst>
              <a:ext uri="{FF2B5EF4-FFF2-40B4-BE49-F238E27FC236}">
                <a16:creationId xmlns:a16="http://schemas.microsoft.com/office/drawing/2014/main" id="{46D05E22-2371-8FB6-F3FE-150393233B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1361" y="1814429"/>
            <a:ext cx="1229508" cy="452246"/>
          </a:xfrm>
          <a:prstGeom prst="rect">
            <a:avLst/>
          </a:prstGeom>
        </p:spPr>
      </p:pic>
      <p:sp>
        <p:nvSpPr>
          <p:cNvPr id="37" name="ZoneTexte 38">
            <a:extLst>
              <a:ext uri="{FF2B5EF4-FFF2-40B4-BE49-F238E27FC236}">
                <a16:creationId xmlns:a16="http://schemas.microsoft.com/office/drawing/2014/main" id="{05598E9D-889D-D104-001C-02B052DF2229}"/>
              </a:ext>
            </a:extLst>
          </p:cNvPr>
          <p:cNvSpPr txBox="1"/>
          <p:nvPr/>
        </p:nvSpPr>
        <p:spPr>
          <a:xfrm>
            <a:off x="9183519" y="1836636"/>
            <a:ext cx="1277350"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a:solidFill>
                  <a:schemeClr val="bg1"/>
                </a:solidFill>
                <a:latin typeface="Roboto"/>
                <a:ea typeface="Roboto"/>
                <a:cs typeface="Roboto"/>
              </a:rPr>
              <a:t>JUILLET</a:t>
            </a:r>
            <a:endParaRPr lang="fr-FR" b="1">
              <a:solidFill>
                <a:schemeClr val="bg1"/>
              </a:solidFill>
              <a:latin typeface="Roboto" panose="02000000000000000000" pitchFamily="2" charset="0"/>
              <a:ea typeface="Roboto" panose="02000000000000000000" pitchFamily="2" charset="0"/>
              <a:cs typeface="Roboto"/>
            </a:endParaRPr>
          </a:p>
        </p:txBody>
      </p:sp>
      <p:sp>
        <p:nvSpPr>
          <p:cNvPr id="2" name="TextBox 38">
            <a:extLst>
              <a:ext uri="{FF2B5EF4-FFF2-40B4-BE49-F238E27FC236}">
                <a16:creationId xmlns:a16="http://schemas.microsoft.com/office/drawing/2014/main" id="{BE8BB2EE-FDA3-246E-B824-683EA9188A86}"/>
              </a:ext>
            </a:extLst>
          </p:cNvPr>
          <p:cNvSpPr txBox="1"/>
          <p:nvPr/>
        </p:nvSpPr>
        <p:spPr>
          <a:xfrm>
            <a:off x="3322794" y="2319522"/>
            <a:ext cx="3578416"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[GITEX </a:t>
            </a:r>
            <a:r>
              <a:rPr lang="fr-FR" sz="1200" b="1" err="1">
                <a:latin typeface="Roboto"/>
                <a:cs typeface="Segoe UI"/>
              </a:rPr>
              <a:t>Africa</a:t>
            </a:r>
            <a:r>
              <a:rPr lang="fr-FR" sz="1200" b="1">
                <a:latin typeface="Roboto"/>
                <a:cs typeface="Segoe UI"/>
              </a:rPr>
              <a:t> + Business Tour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hlinkClick r:id="rId9"/>
              </a:rPr>
              <a:t>MAROC – Marrakech</a:t>
            </a:r>
            <a:endParaRPr lang="fr-FR" sz="1200" b="1">
              <a:solidFill>
                <a:srgbClr val="000000"/>
              </a:solidFill>
              <a:latin typeface="Roboto"/>
              <a:ea typeface="Roboto"/>
              <a:cs typeface="Segoe UI"/>
            </a:endParaRPr>
          </a:p>
          <a:p>
            <a:r>
              <a:rPr lang="fr-FR" sz="1100">
                <a:solidFill>
                  <a:srgbClr val="0069B4"/>
                </a:solidFill>
                <a:latin typeface="Roboto"/>
                <a:ea typeface="Roboto"/>
                <a:cs typeface="Segoe UI"/>
              </a:rPr>
              <a:t>Multi secteurs</a:t>
            </a:r>
            <a:r>
              <a:rPr lang="fr-FR" sz="1100">
                <a:latin typeface="Roboto"/>
                <a:ea typeface="Roboto"/>
                <a:cs typeface="Segoe UI"/>
              </a:rPr>
              <a:t> </a:t>
            </a:r>
          </a:p>
          <a:p>
            <a:r>
              <a:rPr lang="fr-FR" sz="1100">
                <a:latin typeface="Roboto"/>
                <a:ea typeface="Roboto"/>
                <a:cs typeface="Segoe UI"/>
              </a:rPr>
              <a:t>7 au 9 avril 2026</a:t>
            </a:r>
          </a:p>
          <a:p>
            <a:r>
              <a:rPr lang="fr-FR" sz="1100" b="1">
                <a:solidFill>
                  <a:srgbClr val="FF0000"/>
                </a:solidFill>
                <a:latin typeface="Roboto"/>
                <a:ea typeface="Roboto"/>
                <a:cs typeface="Segoe UI"/>
              </a:rPr>
              <a:t>&gt; OUVERT JUSQU’AU 28 FEVRIER</a:t>
            </a:r>
          </a:p>
        </p:txBody>
      </p:sp>
      <p:sp>
        <p:nvSpPr>
          <p:cNvPr id="3" name="TextBox 38">
            <a:extLst>
              <a:ext uri="{FF2B5EF4-FFF2-40B4-BE49-F238E27FC236}">
                <a16:creationId xmlns:a16="http://schemas.microsoft.com/office/drawing/2014/main" id="{793F111B-A219-6198-B014-EFF104969DE4}"/>
              </a:ext>
            </a:extLst>
          </p:cNvPr>
          <p:cNvSpPr txBox="1"/>
          <p:nvPr/>
        </p:nvSpPr>
        <p:spPr>
          <a:xfrm>
            <a:off x="6429466" y="3463747"/>
            <a:ext cx="25438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[BIO US Salon &amp;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USA – San Diego</a:t>
            </a:r>
          </a:p>
          <a:p>
            <a:r>
              <a:rPr lang="fr-FR" sz="1100">
                <a:solidFill>
                  <a:srgbClr val="0069B4"/>
                </a:solidFill>
                <a:latin typeface="Roboto"/>
                <a:ea typeface="Roboto"/>
                <a:cs typeface="Segoe UI"/>
              </a:rPr>
              <a:t>Santé Biotech</a:t>
            </a:r>
            <a:endParaRPr lang="fr-FR" sz="1100">
              <a:latin typeface="Roboto"/>
              <a:ea typeface="Roboto"/>
              <a:cs typeface="Segoe UI"/>
            </a:endParaRPr>
          </a:p>
          <a:p>
            <a:r>
              <a:rPr lang="fr-FR" sz="1100">
                <a:latin typeface="Roboto"/>
                <a:ea typeface="Roboto"/>
                <a:cs typeface="Segoe UI"/>
              </a:rPr>
              <a:t>22 au 25 juin 2026</a:t>
            </a:r>
            <a:endParaRPr lang="fr-FR" sz="1100">
              <a:solidFill>
                <a:srgbClr val="0069B4"/>
              </a:solidFill>
              <a:latin typeface="Roboto"/>
              <a:ea typeface="Roboto"/>
              <a:cs typeface="Segoe UI"/>
            </a:endParaRPr>
          </a:p>
        </p:txBody>
      </p:sp>
      <p:sp>
        <p:nvSpPr>
          <p:cNvPr id="6" name="TextBox 38">
            <a:extLst>
              <a:ext uri="{FF2B5EF4-FFF2-40B4-BE49-F238E27FC236}">
                <a16:creationId xmlns:a16="http://schemas.microsoft.com/office/drawing/2014/main" id="{16C4C36C-3B6D-498E-A896-2DF95867056B}"/>
              </a:ext>
            </a:extLst>
          </p:cNvPr>
          <p:cNvSpPr txBox="1"/>
          <p:nvPr/>
        </p:nvSpPr>
        <p:spPr>
          <a:xfrm>
            <a:off x="6446149" y="2368765"/>
            <a:ext cx="274583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[VISION Golfe – RDV B2B &amp; investisseurs ]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FR – Paris</a:t>
            </a:r>
          </a:p>
          <a:p>
            <a:r>
              <a:rPr lang="fr-FR" sz="1100">
                <a:solidFill>
                  <a:srgbClr val="0069B4"/>
                </a:solidFill>
                <a:latin typeface="Roboto"/>
                <a:ea typeface="Roboto"/>
                <a:cs typeface="Segoe UI"/>
              </a:rPr>
              <a:t>Multi secteurs</a:t>
            </a:r>
            <a:endParaRPr lang="fr-FR" sz="1100">
              <a:latin typeface="Roboto"/>
              <a:ea typeface="Roboto"/>
              <a:cs typeface="Segoe UI"/>
            </a:endParaRPr>
          </a:p>
          <a:p>
            <a:r>
              <a:rPr lang="fr-FR" sz="1100">
                <a:latin typeface="Roboto"/>
                <a:ea typeface="Roboto"/>
                <a:cs typeface="Segoe UI"/>
              </a:rPr>
              <a:t>16 au 18 juin 2026</a:t>
            </a:r>
            <a:endParaRPr lang="fr-FR" sz="1100">
              <a:solidFill>
                <a:srgbClr val="0069B4"/>
              </a:solidFill>
              <a:latin typeface="Roboto"/>
              <a:ea typeface="Roboto"/>
              <a:cs typeface="Segoe UI"/>
            </a:endParaRPr>
          </a:p>
        </p:txBody>
      </p:sp>
      <p:sp>
        <p:nvSpPr>
          <p:cNvPr id="7" name="TextBox 38">
            <a:extLst>
              <a:ext uri="{FF2B5EF4-FFF2-40B4-BE49-F238E27FC236}">
                <a16:creationId xmlns:a16="http://schemas.microsoft.com/office/drawing/2014/main" id="{9211E9E7-6421-9315-FC5A-F49C5BB9BF37}"/>
              </a:ext>
            </a:extLst>
          </p:cNvPr>
          <p:cNvSpPr txBox="1"/>
          <p:nvPr/>
        </p:nvSpPr>
        <p:spPr>
          <a:xfrm>
            <a:off x="9416242" y="2356933"/>
            <a:ext cx="264573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a:t>
            </a:r>
            <a:r>
              <a:rPr lang="fr-FR" sz="1200" b="1" err="1">
                <a:latin typeface="Roboto"/>
                <a:cs typeface="Segoe UI"/>
              </a:rPr>
              <a:t>Choose</a:t>
            </a:r>
            <a:r>
              <a:rPr lang="fr-FR" sz="1200" b="1">
                <a:latin typeface="Roboto"/>
                <a:cs typeface="Segoe UI"/>
              </a:rPr>
              <a:t> France UK– RDV B2B &amp; investisseurs]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UK – Londres</a:t>
            </a:r>
          </a:p>
          <a:p>
            <a:r>
              <a:rPr lang="fr-FR" sz="1100">
                <a:solidFill>
                  <a:srgbClr val="0069B4"/>
                </a:solidFill>
                <a:latin typeface="Roboto"/>
                <a:ea typeface="Roboto"/>
                <a:cs typeface="Segoe UI"/>
              </a:rPr>
              <a:t>Multi secteurs</a:t>
            </a:r>
            <a:endParaRPr lang="fr-FR" sz="1100">
              <a:latin typeface="Roboto"/>
              <a:ea typeface="Roboto"/>
              <a:cs typeface="Segoe UI"/>
            </a:endParaRPr>
          </a:p>
          <a:p>
            <a:r>
              <a:rPr lang="fr-FR" sz="1100">
                <a:latin typeface="Roboto"/>
                <a:ea typeface="Roboto"/>
                <a:cs typeface="Segoe UI"/>
              </a:rPr>
              <a:t>1</a:t>
            </a:r>
            <a:r>
              <a:rPr lang="fr-FR" sz="1100" baseline="30000">
                <a:latin typeface="Roboto"/>
                <a:ea typeface="Roboto"/>
                <a:cs typeface="Segoe UI"/>
              </a:rPr>
              <a:t>er</a:t>
            </a:r>
            <a:r>
              <a:rPr lang="fr-FR" sz="1100">
                <a:latin typeface="Roboto"/>
                <a:ea typeface="Roboto"/>
                <a:cs typeface="Segoe UI"/>
              </a:rPr>
              <a:t> juillet 2026</a:t>
            </a:r>
            <a:endParaRPr lang="fr-FR" sz="1100">
              <a:solidFill>
                <a:srgbClr val="0069B4"/>
              </a:solidFill>
              <a:latin typeface="Roboto"/>
              <a:ea typeface="Roboto"/>
              <a:cs typeface="Segoe UI"/>
            </a:endParaRPr>
          </a:p>
        </p:txBody>
      </p:sp>
      <p:sp>
        <p:nvSpPr>
          <p:cNvPr id="8" name="TextBox 38">
            <a:extLst>
              <a:ext uri="{FF2B5EF4-FFF2-40B4-BE49-F238E27FC236}">
                <a16:creationId xmlns:a16="http://schemas.microsoft.com/office/drawing/2014/main" id="{94693AA1-18BA-F48B-6914-CDB709A94F6B}"/>
              </a:ext>
            </a:extLst>
          </p:cNvPr>
          <p:cNvSpPr txBox="1"/>
          <p:nvPr/>
        </p:nvSpPr>
        <p:spPr>
          <a:xfrm>
            <a:off x="590531" y="4055138"/>
            <a:ext cx="2459491"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[RDV B2B TECH ET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ESPAGNE - Barcelone </a:t>
            </a:r>
          </a:p>
          <a:p>
            <a:r>
              <a:rPr lang="fr-FR" sz="1200" b="1">
                <a:latin typeface="Roboto"/>
                <a:cs typeface="Segoe UI"/>
                <a:hlinkClick r:id="rId10"/>
              </a:rPr>
              <a:t>MOBILE WORLD CONGRESS</a:t>
            </a:r>
          </a:p>
          <a:p>
            <a:r>
              <a:rPr lang="fr-FR" sz="1200" b="1">
                <a:solidFill>
                  <a:srgbClr val="000000"/>
                </a:solidFill>
                <a:latin typeface="Roboto"/>
                <a:ea typeface="Roboto"/>
                <a:cs typeface="Segoe UI"/>
                <a:hlinkClick r:id="rId10"/>
              </a:rPr>
              <a:t>70 Tech Challenges</a:t>
            </a:r>
            <a:endParaRPr lang="fr-FR" sz="1200" b="1">
              <a:solidFill>
                <a:srgbClr val="000000"/>
              </a:solidFill>
              <a:latin typeface="Roboto"/>
              <a:ea typeface="Roboto"/>
              <a:cs typeface="Segoe UI"/>
            </a:endParaRPr>
          </a:p>
          <a:p>
            <a:r>
              <a:rPr lang="fr-FR" sz="1200" b="1" i="1">
                <a:solidFill>
                  <a:srgbClr val="000000"/>
                </a:solidFill>
                <a:latin typeface="Roboto"/>
                <a:ea typeface="Roboto"/>
                <a:cs typeface="Segoe UI"/>
              </a:rPr>
              <a:t>RDV sur place ou </a:t>
            </a:r>
            <a:r>
              <a:rPr lang="fr-FR" sz="1200" b="1" i="1" err="1">
                <a:solidFill>
                  <a:srgbClr val="000000"/>
                </a:solidFill>
                <a:latin typeface="Roboto"/>
                <a:ea typeface="Roboto"/>
                <a:cs typeface="Segoe UI"/>
              </a:rPr>
              <a:t>visio</a:t>
            </a:r>
            <a:endParaRPr lang="fr-FR" sz="1200" b="1" i="1">
              <a:solidFill>
                <a:srgbClr val="000000"/>
              </a:solidFill>
              <a:latin typeface="Roboto"/>
              <a:ea typeface="Roboto"/>
              <a:cs typeface="Segoe UI"/>
            </a:endParaRPr>
          </a:p>
          <a:p>
            <a:r>
              <a:rPr lang="fr-FR" sz="1100">
                <a:solidFill>
                  <a:srgbClr val="0069B4"/>
                </a:solidFill>
                <a:latin typeface="Roboto"/>
                <a:ea typeface="Roboto"/>
                <a:cs typeface="Segoe UI"/>
              </a:rPr>
              <a:t>IT &amp; Digital Tech </a:t>
            </a:r>
            <a:r>
              <a:rPr lang="fr-FR" sz="1100">
                <a:latin typeface="Roboto"/>
                <a:ea typeface="Roboto"/>
                <a:cs typeface="Segoe UI"/>
              </a:rPr>
              <a:t>-  2</a:t>
            </a:r>
            <a:r>
              <a:rPr lang="fr-FR" sz="1100">
                <a:solidFill>
                  <a:srgbClr val="000000"/>
                </a:solidFill>
                <a:latin typeface="Roboto"/>
                <a:ea typeface="Roboto"/>
                <a:cs typeface="Roboto"/>
              </a:rPr>
              <a:t> au 5</a:t>
            </a:r>
            <a:r>
              <a:rPr lang="fr-FR" sz="1100">
                <a:latin typeface="Roboto"/>
                <a:ea typeface="Roboto"/>
                <a:cs typeface="Segoe UI"/>
              </a:rPr>
              <a:t> mars</a:t>
            </a:r>
          </a:p>
          <a:p>
            <a:endParaRPr lang="fr-FR" sz="1100">
              <a:solidFill>
                <a:srgbClr val="0069B4"/>
              </a:solidFill>
              <a:latin typeface="Roboto"/>
              <a:ea typeface="Roboto"/>
              <a:cs typeface="Segoe UI"/>
            </a:endParaRPr>
          </a:p>
          <a:p>
            <a:r>
              <a:rPr lang="fr-FR" sz="1100" b="1">
                <a:solidFill>
                  <a:srgbClr val="FF0000"/>
                </a:solidFill>
                <a:latin typeface="Roboto"/>
                <a:ea typeface="Roboto"/>
                <a:cs typeface="Segoe UI"/>
              </a:rPr>
              <a:t>&gt; OUVERT JUSQU’AU 1</a:t>
            </a:r>
            <a:r>
              <a:rPr lang="fr-FR" sz="1100" b="1" baseline="30000">
                <a:solidFill>
                  <a:srgbClr val="FF0000"/>
                </a:solidFill>
                <a:latin typeface="Roboto"/>
                <a:ea typeface="Roboto"/>
                <a:cs typeface="Segoe UI"/>
              </a:rPr>
              <a:t>er</a:t>
            </a:r>
            <a:r>
              <a:rPr lang="fr-FR" sz="1100" b="1">
                <a:solidFill>
                  <a:srgbClr val="FF0000"/>
                </a:solidFill>
                <a:latin typeface="Roboto"/>
                <a:ea typeface="Roboto"/>
                <a:cs typeface="Segoe UI"/>
              </a:rPr>
              <a:t> MARS</a:t>
            </a:r>
            <a:endParaRPr lang="fr-FR" sz="1100">
              <a:solidFill>
                <a:srgbClr val="0069B4"/>
              </a:solidFill>
              <a:latin typeface="Roboto"/>
              <a:ea typeface="Roboto"/>
              <a:cs typeface="Segoe UI"/>
            </a:endParaRPr>
          </a:p>
        </p:txBody>
      </p:sp>
      <p:sp>
        <p:nvSpPr>
          <p:cNvPr id="9" name="TextBox 38">
            <a:extLst>
              <a:ext uri="{FF2B5EF4-FFF2-40B4-BE49-F238E27FC236}">
                <a16:creationId xmlns:a16="http://schemas.microsoft.com/office/drawing/2014/main" id="{A695FA4A-44E8-F695-BE57-14DED5AA12F5}"/>
              </a:ext>
            </a:extLst>
          </p:cNvPr>
          <p:cNvSpPr txBox="1"/>
          <p:nvPr/>
        </p:nvSpPr>
        <p:spPr>
          <a:xfrm>
            <a:off x="3225049" y="5103098"/>
            <a:ext cx="2566880"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[RDV B2B TECH ET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UK – LONDRES </a:t>
            </a:r>
          </a:p>
          <a:p>
            <a:r>
              <a:rPr lang="fr-FR" sz="1200" b="1">
                <a:solidFill>
                  <a:srgbClr val="000000"/>
                </a:solidFill>
                <a:latin typeface="Roboto"/>
                <a:ea typeface="Roboto"/>
                <a:cs typeface="Segoe UI"/>
              </a:rPr>
              <a:t>FUTURE BUILD</a:t>
            </a:r>
          </a:p>
          <a:p>
            <a:r>
              <a:rPr lang="fr-FR" sz="1100">
                <a:solidFill>
                  <a:srgbClr val="0069B4"/>
                </a:solidFill>
                <a:latin typeface="Roboto"/>
                <a:ea typeface="Roboto"/>
                <a:cs typeface="Segoe UI"/>
              </a:rPr>
              <a:t>Innovation et Construction </a:t>
            </a:r>
            <a:r>
              <a:rPr lang="fr-FR" sz="1100">
                <a:latin typeface="Roboto"/>
                <a:ea typeface="Roboto"/>
                <a:cs typeface="Segoe UI"/>
              </a:rPr>
              <a:t>-  mai (</a:t>
            </a:r>
            <a:r>
              <a:rPr lang="fr-FR" sz="1100" err="1">
                <a:latin typeface="Roboto"/>
                <a:ea typeface="Roboto"/>
                <a:cs typeface="Segoe UI"/>
              </a:rPr>
              <a:t>tbc</a:t>
            </a:r>
            <a:r>
              <a:rPr lang="fr-FR" sz="1100">
                <a:latin typeface="Roboto"/>
                <a:ea typeface="Roboto"/>
                <a:cs typeface="Segoe UI"/>
              </a:rPr>
              <a:t>)</a:t>
            </a:r>
            <a:endParaRPr lang="fr-FR" sz="1100">
              <a:solidFill>
                <a:srgbClr val="0069B4"/>
              </a:solidFill>
              <a:latin typeface="Roboto"/>
              <a:ea typeface="Roboto"/>
              <a:cs typeface="Segoe UI"/>
            </a:endParaRPr>
          </a:p>
        </p:txBody>
      </p:sp>
      <p:sp>
        <p:nvSpPr>
          <p:cNvPr id="10" name="TextBox 38">
            <a:extLst>
              <a:ext uri="{FF2B5EF4-FFF2-40B4-BE49-F238E27FC236}">
                <a16:creationId xmlns:a16="http://schemas.microsoft.com/office/drawing/2014/main" id="{FD604E5A-3D74-FCBB-0F85-F35E23348AFB}"/>
              </a:ext>
            </a:extLst>
          </p:cNvPr>
          <p:cNvSpPr txBox="1"/>
          <p:nvPr/>
        </p:nvSpPr>
        <p:spPr>
          <a:xfrm>
            <a:off x="3225049" y="3685390"/>
            <a:ext cx="3019679"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[RDV B2B TECH ET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ALLEMAGNE – BERLIN </a:t>
            </a:r>
          </a:p>
          <a:p>
            <a:r>
              <a:rPr lang="fr-FR" sz="1200" b="1">
                <a:solidFill>
                  <a:srgbClr val="000000"/>
                </a:solidFill>
                <a:latin typeface="Roboto"/>
                <a:ea typeface="Roboto"/>
                <a:cs typeface="Segoe UI"/>
                <a:hlinkClick r:id="rId11"/>
              </a:rPr>
              <a:t>DMEA 2026 – TIME TO CONNECT DIGITAL HEALTH </a:t>
            </a:r>
            <a:endParaRPr lang="fr-FR" sz="1200" b="1">
              <a:solidFill>
                <a:srgbClr val="000000"/>
              </a:solidFill>
              <a:latin typeface="Roboto"/>
              <a:ea typeface="Roboto"/>
              <a:cs typeface="Segoe UI"/>
            </a:endParaRPr>
          </a:p>
          <a:p>
            <a:r>
              <a:rPr lang="fr-FR" sz="1100">
                <a:solidFill>
                  <a:srgbClr val="0069B4"/>
                </a:solidFill>
                <a:latin typeface="Roboto"/>
                <a:ea typeface="Roboto"/>
                <a:cs typeface="Segoe UI"/>
              </a:rPr>
              <a:t>Digital Santé </a:t>
            </a:r>
            <a:r>
              <a:rPr lang="fr-FR" sz="1100">
                <a:latin typeface="Roboto"/>
                <a:ea typeface="Roboto"/>
                <a:cs typeface="Segoe UI"/>
              </a:rPr>
              <a:t>-  21 </a:t>
            </a:r>
            <a:r>
              <a:rPr lang="fr-FR" sz="1100">
                <a:solidFill>
                  <a:srgbClr val="000000"/>
                </a:solidFill>
                <a:latin typeface="Roboto"/>
                <a:ea typeface="Roboto"/>
                <a:cs typeface="Roboto"/>
              </a:rPr>
              <a:t>au 23 avril</a:t>
            </a:r>
          </a:p>
          <a:p>
            <a:r>
              <a:rPr lang="fr-FR" sz="1100" b="1">
                <a:solidFill>
                  <a:srgbClr val="FF0000"/>
                </a:solidFill>
                <a:latin typeface="Roboto"/>
                <a:ea typeface="Roboto"/>
                <a:cs typeface="Segoe UI"/>
              </a:rPr>
              <a:t>&gt; OUVERT JUSQU’AU 1er MARS</a:t>
            </a:r>
          </a:p>
          <a:p>
            <a:endParaRPr lang="fr-FR" sz="1100">
              <a:solidFill>
                <a:srgbClr val="0069B4"/>
              </a:solidFill>
              <a:latin typeface="Roboto"/>
              <a:ea typeface="Roboto"/>
              <a:cs typeface="Segoe UI"/>
            </a:endParaRPr>
          </a:p>
        </p:txBody>
      </p:sp>
      <p:sp>
        <p:nvSpPr>
          <p:cNvPr id="11" name="TextBox 38">
            <a:extLst>
              <a:ext uri="{FF2B5EF4-FFF2-40B4-BE49-F238E27FC236}">
                <a16:creationId xmlns:a16="http://schemas.microsoft.com/office/drawing/2014/main" id="{4B8B9EAB-6850-B324-B739-00B9ACB6A450}"/>
              </a:ext>
            </a:extLst>
          </p:cNvPr>
          <p:cNvSpPr txBox="1"/>
          <p:nvPr/>
        </p:nvSpPr>
        <p:spPr>
          <a:xfrm>
            <a:off x="6417815" y="5410159"/>
            <a:ext cx="2802504"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[BOOTCAMP + RDV INVESTISSEURS]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ALLEMAGNE – BERLIN </a:t>
            </a:r>
          </a:p>
          <a:p>
            <a:r>
              <a:rPr lang="fr-FR" sz="1200" b="1">
                <a:solidFill>
                  <a:srgbClr val="000000"/>
                </a:solidFill>
                <a:latin typeface="Roboto"/>
                <a:ea typeface="Roboto"/>
                <a:cs typeface="Segoe UI"/>
              </a:rPr>
              <a:t>GITEX BERLIN 2nd EDITION </a:t>
            </a:r>
          </a:p>
          <a:p>
            <a:r>
              <a:rPr lang="fr-FR" sz="1100">
                <a:solidFill>
                  <a:srgbClr val="0069B4"/>
                </a:solidFill>
                <a:latin typeface="Roboto"/>
                <a:ea typeface="Roboto"/>
                <a:cs typeface="Segoe UI"/>
              </a:rPr>
              <a:t>Tech &amp; Invest – </a:t>
            </a:r>
            <a:r>
              <a:rPr lang="fr-FR" sz="1100">
                <a:solidFill>
                  <a:srgbClr val="000000"/>
                </a:solidFill>
                <a:latin typeface="Roboto"/>
                <a:ea typeface="Roboto"/>
                <a:cs typeface="Roboto"/>
              </a:rPr>
              <a:t>30 juin au 1° juillet</a:t>
            </a:r>
          </a:p>
        </p:txBody>
      </p:sp>
      <p:sp>
        <p:nvSpPr>
          <p:cNvPr id="12" name="TextBox 38">
            <a:extLst>
              <a:ext uri="{FF2B5EF4-FFF2-40B4-BE49-F238E27FC236}">
                <a16:creationId xmlns:a16="http://schemas.microsoft.com/office/drawing/2014/main" id="{5B404382-1568-0D29-D02B-8E242B9192BC}"/>
              </a:ext>
            </a:extLst>
          </p:cNvPr>
          <p:cNvSpPr txBox="1"/>
          <p:nvPr/>
        </p:nvSpPr>
        <p:spPr>
          <a:xfrm>
            <a:off x="6412783" y="4400130"/>
            <a:ext cx="25438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[Business Tour AFRICA]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COTE D’IVOIRE – Abidjan</a:t>
            </a:r>
          </a:p>
          <a:p>
            <a:r>
              <a:rPr lang="fr-FR" sz="1100">
                <a:solidFill>
                  <a:srgbClr val="0069B4"/>
                </a:solidFill>
                <a:latin typeface="Roboto"/>
                <a:ea typeface="Roboto"/>
                <a:cs typeface="Segoe UI"/>
              </a:rPr>
              <a:t>Multi secteurs</a:t>
            </a:r>
            <a:endParaRPr lang="fr-FR" sz="1100">
              <a:latin typeface="Roboto"/>
              <a:ea typeface="Roboto"/>
              <a:cs typeface="Segoe UI"/>
            </a:endParaRPr>
          </a:p>
          <a:p>
            <a:r>
              <a:rPr lang="fr-FR" sz="1100">
                <a:latin typeface="Roboto"/>
                <a:ea typeface="Roboto"/>
                <a:cs typeface="Segoe UI"/>
              </a:rPr>
              <a:t>22 au 25 juin 2026</a:t>
            </a:r>
            <a:endParaRPr lang="fr-FR" sz="1100">
              <a:solidFill>
                <a:srgbClr val="0069B4"/>
              </a:solidFill>
              <a:latin typeface="Roboto"/>
              <a:ea typeface="Roboto"/>
              <a:cs typeface="Segoe UI"/>
            </a:endParaRPr>
          </a:p>
        </p:txBody>
      </p:sp>
    </p:spTree>
    <p:extLst>
      <p:ext uri="{BB962C8B-B14F-4D97-AF65-F5344CB8AC3E}">
        <p14:creationId xmlns:p14="http://schemas.microsoft.com/office/powerpoint/2010/main" val="1946146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25EA-4DDF-BA91-2BCD-13C98C6D16A6}"/>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7F7FB058-31F2-6E24-CB9D-4ACC0488D41D}"/>
              </a:ext>
            </a:extLst>
          </p:cNvPr>
          <p:cNvPicPr>
            <a:picLocks noChangeAspect="1"/>
          </p:cNvPicPr>
          <p:nvPr/>
        </p:nvPicPr>
        <p:blipFill>
          <a:blip r:embed="rId4"/>
          <a:stretch>
            <a:fillRect/>
          </a:stretch>
        </p:blipFill>
        <p:spPr>
          <a:xfrm>
            <a:off x="0" y="-6001"/>
            <a:ext cx="9877327" cy="1396514"/>
          </a:xfrm>
          <a:prstGeom prst="rect">
            <a:avLst/>
          </a:prstGeom>
        </p:spPr>
      </p:pic>
      <p:sp>
        <p:nvSpPr>
          <p:cNvPr id="28" name="Rectangle 27">
            <a:extLst>
              <a:ext uri="{FF2B5EF4-FFF2-40B4-BE49-F238E27FC236}">
                <a16:creationId xmlns:a16="http://schemas.microsoft.com/office/drawing/2014/main" id="{0B2F74ED-E3E8-5850-87BA-8A648D6B8276}"/>
              </a:ext>
            </a:extLst>
          </p:cNvPr>
          <p:cNvSpPr/>
          <p:nvPr>
            <p:custDataLst>
              <p:tags r:id="rId1"/>
            </p:custDataLst>
          </p:nvPr>
        </p:nvSpPr>
        <p:spPr>
          <a:xfrm>
            <a:off x="9877327" y="-6002"/>
            <a:ext cx="2314673" cy="1392350"/>
          </a:xfrm>
          <a:prstGeom prst="rect">
            <a:avLst/>
          </a:prstGeom>
          <a:solidFill>
            <a:srgbClr val="003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C68"/>
              </a:solidFill>
            </a:endParaRPr>
          </a:p>
        </p:txBody>
      </p:sp>
      <p:pic>
        <p:nvPicPr>
          <p:cNvPr id="13" name="Image 12" descr="Une image contenant texte&#10;&#10;Description générée automatiquement">
            <a:extLst>
              <a:ext uri="{FF2B5EF4-FFF2-40B4-BE49-F238E27FC236}">
                <a16:creationId xmlns:a16="http://schemas.microsoft.com/office/drawing/2014/main" id="{B711C418-2497-3B6D-E8C5-43ED94DAA977}"/>
              </a:ext>
            </a:extLst>
          </p:cNvPr>
          <p:cNvPicPr>
            <a:picLocks noChangeAspect="1"/>
          </p:cNvPicPr>
          <p:nvPr/>
        </p:nvPicPr>
        <p:blipFill>
          <a:blip r:embed="rId5"/>
          <a:stretch>
            <a:fillRect/>
          </a:stretch>
        </p:blipFill>
        <p:spPr>
          <a:xfrm>
            <a:off x="10151687" y="291243"/>
            <a:ext cx="1857375" cy="847725"/>
          </a:xfrm>
          <a:prstGeom prst="rect">
            <a:avLst/>
          </a:prstGeom>
        </p:spPr>
      </p:pic>
      <p:sp>
        <p:nvSpPr>
          <p:cNvPr id="22" name="ZoneTexte 21">
            <a:extLst>
              <a:ext uri="{FF2B5EF4-FFF2-40B4-BE49-F238E27FC236}">
                <a16:creationId xmlns:a16="http://schemas.microsoft.com/office/drawing/2014/main" id="{A533747D-3E73-B17F-9CD8-0491FB349C9E}"/>
              </a:ext>
            </a:extLst>
          </p:cNvPr>
          <p:cNvSpPr txBox="1"/>
          <p:nvPr/>
        </p:nvSpPr>
        <p:spPr>
          <a:xfrm>
            <a:off x="902405" y="385195"/>
            <a:ext cx="8791981" cy="954107"/>
          </a:xfrm>
          <a:prstGeom prst="rect">
            <a:avLst/>
          </a:prstGeom>
          <a:noFill/>
        </p:spPr>
        <p:txBody>
          <a:bodyPr wrap="square" lIns="91440" tIns="45720" rIns="91440" bIns="45720" rtlCol="0" anchor="t">
            <a:spAutoFit/>
          </a:bodyPr>
          <a:lstStyle/>
          <a:p>
            <a:pPr>
              <a:defRPr/>
            </a:pPr>
            <a:r>
              <a:rPr lang="fr-FR" sz="2800" b="1">
                <a:solidFill>
                  <a:schemeClr val="bg1"/>
                </a:solidFill>
                <a:latin typeface="Roboto"/>
                <a:ea typeface="Roboto"/>
                <a:cs typeface="Arial"/>
              </a:rPr>
              <a:t>AGENDA MISSIONS INTERNATIONALES 2026</a:t>
            </a:r>
          </a:p>
          <a:p>
            <a:pPr>
              <a:defRPr/>
            </a:pPr>
            <a:r>
              <a:rPr lang="fr-FR" sz="2800" b="1">
                <a:solidFill>
                  <a:schemeClr val="bg1"/>
                </a:solidFill>
                <a:latin typeface="Roboto"/>
                <a:ea typeface="Roboto"/>
                <a:cs typeface="Arial"/>
              </a:rPr>
              <a:t>EUROPE &amp; GRAND EXPORT</a:t>
            </a:r>
          </a:p>
        </p:txBody>
      </p:sp>
      <p:cxnSp>
        <p:nvCxnSpPr>
          <p:cNvPr id="19" name="Connecteur droit 1035">
            <a:extLst>
              <a:ext uri="{FF2B5EF4-FFF2-40B4-BE49-F238E27FC236}">
                <a16:creationId xmlns:a16="http://schemas.microsoft.com/office/drawing/2014/main" id="{D25CC092-10AA-B0F0-B8B9-852F60F9A1C7}"/>
              </a:ext>
            </a:extLst>
          </p:cNvPr>
          <p:cNvCxnSpPr>
            <a:cxnSpLocks/>
          </p:cNvCxnSpPr>
          <p:nvPr/>
        </p:nvCxnSpPr>
        <p:spPr>
          <a:xfrm flipH="1">
            <a:off x="-1572882" y="2138308"/>
            <a:ext cx="13581944" cy="1562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57">
            <a:extLst>
              <a:ext uri="{FF2B5EF4-FFF2-40B4-BE49-F238E27FC236}">
                <a16:creationId xmlns:a16="http://schemas.microsoft.com/office/drawing/2014/main" id="{4EAFEC40-83DC-46C9-9018-B83E039FD566}"/>
              </a:ext>
            </a:extLst>
          </p:cNvPr>
          <p:cNvCxnSpPr>
            <a:cxnSpLocks/>
          </p:cNvCxnSpPr>
          <p:nvPr/>
        </p:nvCxnSpPr>
        <p:spPr>
          <a:xfrm flipH="1">
            <a:off x="194796" y="2147699"/>
            <a:ext cx="33366" cy="44656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cteur droit 57">
            <a:extLst>
              <a:ext uri="{FF2B5EF4-FFF2-40B4-BE49-F238E27FC236}">
                <a16:creationId xmlns:a16="http://schemas.microsoft.com/office/drawing/2014/main" id="{D5E52F89-DD3E-109E-9886-1598F4B32B3B}"/>
              </a:ext>
            </a:extLst>
          </p:cNvPr>
          <p:cNvCxnSpPr>
            <a:cxnSpLocks/>
          </p:cNvCxnSpPr>
          <p:nvPr/>
        </p:nvCxnSpPr>
        <p:spPr>
          <a:xfrm flipH="1">
            <a:off x="4524314" y="2156760"/>
            <a:ext cx="36310" cy="267087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ZoneTexte 38">
            <a:extLst>
              <a:ext uri="{FF2B5EF4-FFF2-40B4-BE49-F238E27FC236}">
                <a16:creationId xmlns:a16="http://schemas.microsoft.com/office/drawing/2014/main" id="{00C8485E-21FA-A10A-9427-BD9D3E9C4D31}"/>
              </a:ext>
            </a:extLst>
          </p:cNvPr>
          <p:cNvSpPr txBox="1"/>
          <p:nvPr/>
        </p:nvSpPr>
        <p:spPr>
          <a:xfrm>
            <a:off x="66919" y="1874428"/>
            <a:ext cx="1277350"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MARS</a:t>
            </a:r>
          </a:p>
        </p:txBody>
      </p:sp>
      <p:cxnSp>
        <p:nvCxnSpPr>
          <p:cNvPr id="32" name="Connecteur droit 57">
            <a:extLst>
              <a:ext uri="{FF2B5EF4-FFF2-40B4-BE49-F238E27FC236}">
                <a16:creationId xmlns:a16="http://schemas.microsoft.com/office/drawing/2014/main" id="{70D22049-71DC-8060-6F62-0878DD051D48}"/>
              </a:ext>
            </a:extLst>
          </p:cNvPr>
          <p:cNvCxnSpPr>
            <a:cxnSpLocks/>
          </p:cNvCxnSpPr>
          <p:nvPr/>
        </p:nvCxnSpPr>
        <p:spPr>
          <a:xfrm flipH="1">
            <a:off x="2281084" y="2096851"/>
            <a:ext cx="70293" cy="27307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que 51">
            <a:extLst>
              <a:ext uri="{FF2B5EF4-FFF2-40B4-BE49-F238E27FC236}">
                <a16:creationId xmlns:a16="http://schemas.microsoft.com/office/drawing/2014/main" id="{6FABD501-F2E9-BF39-FF7F-5DB1E4E5F6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14" y="1832382"/>
            <a:ext cx="1072333" cy="452246"/>
          </a:xfrm>
          <a:prstGeom prst="rect">
            <a:avLst/>
          </a:prstGeom>
        </p:spPr>
      </p:pic>
      <p:sp>
        <p:nvSpPr>
          <p:cNvPr id="3" name="ZoneTexte 38">
            <a:extLst>
              <a:ext uri="{FF2B5EF4-FFF2-40B4-BE49-F238E27FC236}">
                <a16:creationId xmlns:a16="http://schemas.microsoft.com/office/drawing/2014/main" id="{78B886FD-41C5-B41E-C8AA-91CDEE499ED3}"/>
              </a:ext>
            </a:extLst>
          </p:cNvPr>
          <p:cNvSpPr txBox="1"/>
          <p:nvPr/>
        </p:nvSpPr>
        <p:spPr>
          <a:xfrm>
            <a:off x="90458" y="1834280"/>
            <a:ext cx="1277350"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a:solidFill>
                  <a:schemeClr val="bg1"/>
                </a:solidFill>
                <a:latin typeface="Roboto"/>
                <a:ea typeface="Roboto"/>
                <a:cs typeface="Roboto"/>
              </a:rPr>
              <a:t>AOUT</a:t>
            </a:r>
            <a:endParaRPr lang="fr-FR" b="1">
              <a:solidFill>
                <a:schemeClr val="bg1"/>
              </a:solidFill>
              <a:latin typeface="Roboto" panose="02000000000000000000" pitchFamily="2" charset="0"/>
              <a:ea typeface="Roboto" panose="02000000000000000000" pitchFamily="2" charset="0"/>
              <a:cs typeface="Roboto"/>
            </a:endParaRPr>
          </a:p>
        </p:txBody>
      </p:sp>
      <p:pic>
        <p:nvPicPr>
          <p:cNvPr id="5" name="Graphique 51">
            <a:extLst>
              <a:ext uri="{FF2B5EF4-FFF2-40B4-BE49-F238E27FC236}">
                <a16:creationId xmlns:a16="http://schemas.microsoft.com/office/drawing/2014/main" id="{707030F7-ABD3-B0B2-C158-53F3DA999D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08314" y="1812308"/>
            <a:ext cx="1573399" cy="452246"/>
          </a:xfrm>
          <a:prstGeom prst="rect">
            <a:avLst/>
          </a:prstGeom>
        </p:spPr>
      </p:pic>
      <p:sp>
        <p:nvSpPr>
          <p:cNvPr id="6" name="ZoneTexte 38">
            <a:extLst>
              <a:ext uri="{FF2B5EF4-FFF2-40B4-BE49-F238E27FC236}">
                <a16:creationId xmlns:a16="http://schemas.microsoft.com/office/drawing/2014/main" id="{468A9BD1-B5AB-1FB0-8E64-7C9E96309BF2}"/>
              </a:ext>
            </a:extLst>
          </p:cNvPr>
          <p:cNvSpPr txBox="1"/>
          <p:nvPr/>
        </p:nvSpPr>
        <p:spPr>
          <a:xfrm>
            <a:off x="2143552" y="1837862"/>
            <a:ext cx="1542420"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SEPTEMBRE</a:t>
            </a:r>
          </a:p>
        </p:txBody>
      </p:sp>
      <p:pic>
        <p:nvPicPr>
          <p:cNvPr id="7" name="Graphique 51">
            <a:extLst>
              <a:ext uri="{FF2B5EF4-FFF2-40B4-BE49-F238E27FC236}">
                <a16:creationId xmlns:a16="http://schemas.microsoft.com/office/drawing/2014/main" id="{57A1795A-2E4B-A8C6-C612-453D6E4946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0218" y="1835208"/>
            <a:ext cx="1406939" cy="452246"/>
          </a:xfrm>
          <a:prstGeom prst="rect">
            <a:avLst/>
          </a:prstGeom>
        </p:spPr>
      </p:pic>
      <p:sp>
        <p:nvSpPr>
          <p:cNvPr id="8" name="ZoneTexte 38">
            <a:extLst>
              <a:ext uri="{FF2B5EF4-FFF2-40B4-BE49-F238E27FC236}">
                <a16:creationId xmlns:a16="http://schemas.microsoft.com/office/drawing/2014/main" id="{401FE081-1E82-021A-B9DD-EB84672090A3}"/>
              </a:ext>
            </a:extLst>
          </p:cNvPr>
          <p:cNvSpPr txBox="1"/>
          <p:nvPr/>
        </p:nvSpPr>
        <p:spPr>
          <a:xfrm>
            <a:off x="4364525" y="1859947"/>
            <a:ext cx="1277350"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OCTOBRE</a:t>
            </a:r>
          </a:p>
        </p:txBody>
      </p:sp>
      <p:cxnSp>
        <p:nvCxnSpPr>
          <p:cNvPr id="10" name="Connecteur droit 57">
            <a:extLst>
              <a:ext uri="{FF2B5EF4-FFF2-40B4-BE49-F238E27FC236}">
                <a16:creationId xmlns:a16="http://schemas.microsoft.com/office/drawing/2014/main" id="{3DBB2983-BE44-6957-2477-87B4C2E31EEC}"/>
              </a:ext>
            </a:extLst>
          </p:cNvPr>
          <p:cNvCxnSpPr>
            <a:cxnSpLocks/>
          </p:cNvCxnSpPr>
          <p:nvPr/>
        </p:nvCxnSpPr>
        <p:spPr>
          <a:xfrm flipH="1">
            <a:off x="9637118" y="2156760"/>
            <a:ext cx="33366" cy="44656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8">
            <a:extLst>
              <a:ext uri="{FF2B5EF4-FFF2-40B4-BE49-F238E27FC236}">
                <a16:creationId xmlns:a16="http://schemas.microsoft.com/office/drawing/2014/main" id="{69116177-A679-6D10-D563-EBC68A9DBD7F}"/>
              </a:ext>
            </a:extLst>
          </p:cNvPr>
          <p:cNvSpPr txBox="1"/>
          <p:nvPr/>
        </p:nvSpPr>
        <p:spPr>
          <a:xfrm>
            <a:off x="309821" y="2325495"/>
            <a:ext cx="2060095"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[STAND + RDV B2B]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ALLEMAGNE – COLOGNE</a:t>
            </a:r>
          </a:p>
          <a:p>
            <a:r>
              <a:rPr lang="fr-FR" sz="1200" b="1">
                <a:solidFill>
                  <a:srgbClr val="000000"/>
                </a:solidFill>
                <a:latin typeface="Roboto"/>
                <a:ea typeface="Roboto"/>
                <a:cs typeface="Segoe UI"/>
              </a:rPr>
              <a:t>GAMESCOM </a:t>
            </a:r>
          </a:p>
          <a:p>
            <a:r>
              <a:rPr lang="fr-FR" sz="1100">
                <a:solidFill>
                  <a:srgbClr val="0069B4"/>
                </a:solidFill>
                <a:latin typeface="Roboto"/>
                <a:ea typeface="Roboto"/>
                <a:cs typeface="Segoe UI"/>
              </a:rPr>
              <a:t>Jeux vidéo– </a:t>
            </a:r>
            <a:r>
              <a:rPr lang="fr-FR" sz="1100">
                <a:solidFill>
                  <a:srgbClr val="000000"/>
                </a:solidFill>
                <a:latin typeface="Roboto"/>
                <a:ea typeface="Roboto"/>
                <a:cs typeface="Roboto"/>
              </a:rPr>
              <a:t>26 au 30 août</a:t>
            </a:r>
          </a:p>
        </p:txBody>
      </p:sp>
      <p:sp>
        <p:nvSpPr>
          <p:cNvPr id="12" name="TextBox 38">
            <a:extLst>
              <a:ext uri="{FF2B5EF4-FFF2-40B4-BE49-F238E27FC236}">
                <a16:creationId xmlns:a16="http://schemas.microsoft.com/office/drawing/2014/main" id="{4DDBC1EA-5C69-1D0E-5D28-DE02E98AE7BF}"/>
              </a:ext>
            </a:extLst>
          </p:cNvPr>
          <p:cNvSpPr txBox="1"/>
          <p:nvPr/>
        </p:nvSpPr>
        <p:spPr>
          <a:xfrm>
            <a:off x="2429374" y="2317533"/>
            <a:ext cx="216208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[Business Tour Arabie Saoudite]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Arabie Saoudite</a:t>
            </a:r>
          </a:p>
          <a:p>
            <a:r>
              <a:rPr lang="fr-FR" sz="1200" b="1">
                <a:solidFill>
                  <a:srgbClr val="000000"/>
                </a:solidFill>
                <a:latin typeface="Roboto"/>
                <a:ea typeface="Roboto"/>
                <a:cs typeface="Segoe UI"/>
              </a:rPr>
              <a:t>SMART CITY SAOUDI EXPO</a:t>
            </a:r>
          </a:p>
          <a:p>
            <a:r>
              <a:rPr lang="fr-FR" sz="1100">
                <a:solidFill>
                  <a:srgbClr val="0069B4"/>
                </a:solidFill>
                <a:latin typeface="Roboto"/>
                <a:ea typeface="Roboto"/>
                <a:cs typeface="Segoe UI"/>
              </a:rPr>
              <a:t>Tech multi filières </a:t>
            </a:r>
          </a:p>
          <a:p>
            <a:r>
              <a:rPr lang="fr-FR" sz="1100">
                <a:solidFill>
                  <a:srgbClr val="000000"/>
                </a:solidFill>
                <a:latin typeface="Roboto"/>
                <a:ea typeface="Roboto"/>
                <a:cs typeface="Roboto"/>
              </a:rPr>
              <a:t>13 au 15 septembre</a:t>
            </a:r>
          </a:p>
        </p:txBody>
      </p:sp>
      <p:pic>
        <p:nvPicPr>
          <p:cNvPr id="21" name="Graphique 51">
            <a:extLst>
              <a:ext uri="{FF2B5EF4-FFF2-40B4-BE49-F238E27FC236}">
                <a16:creationId xmlns:a16="http://schemas.microsoft.com/office/drawing/2014/main" id="{A47974FF-1C4A-3609-38F6-92C830BC06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84601" y="1747257"/>
            <a:ext cx="1608222" cy="423492"/>
          </a:xfrm>
          <a:prstGeom prst="rect">
            <a:avLst/>
          </a:prstGeom>
        </p:spPr>
      </p:pic>
      <p:sp>
        <p:nvSpPr>
          <p:cNvPr id="23" name="ZoneTexte 38">
            <a:extLst>
              <a:ext uri="{FF2B5EF4-FFF2-40B4-BE49-F238E27FC236}">
                <a16:creationId xmlns:a16="http://schemas.microsoft.com/office/drawing/2014/main" id="{3EF97E53-833F-FD18-51D2-990581AB7037}"/>
              </a:ext>
            </a:extLst>
          </p:cNvPr>
          <p:cNvSpPr txBox="1"/>
          <p:nvPr/>
        </p:nvSpPr>
        <p:spPr>
          <a:xfrm>
            <a:off x="10071812" y="1774337"/>
            <a:ext cx="1881198"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DECEMBRE</a:t>
            </a:r>
          </a:p>
        </p:txBody>
      </p:sp>
      <p:pic>
        <p:nvPicPr>
          <p:cNvPr id="24" name="Graphique 51">
            <a:extLst>
              <a:ext uri="{FF2B5EF4-FFF2-40B4-BE49-F238E27FC236}">
                <a16:creationId xmlns:a16="http://schemas.microsoft.com/office/drawing/2014/main" id="{ED2134B9-CF4A-5319-FC46-0D291BBCD8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0871" y="1801190"/>
            <a:ext cx="1608222" cy="423492"/>
          </a:xfrm>
          <a:prstGeom prst="rect">
            <a:avLst/>
          </a:prstGeom>
        </p:spPr>
      </p:pic>
      <p:sp>
        <p:nvSpPr>
          <p:cNvPr id="25" name="ZoneTexte 38">
            <a:extLst>
              <a:ext uri="{FF2B5EF4-FFF2-40B4-BE49-F238E27FC236}">
                <a16:creationId xmlns:a16="http://schemas.microsoft.com/office/drawing/2014/main" id="{F8BD0C0F-3E13-54E6-A286-D2BE917DDB59}"/>
              </a:ext>
            </a:extLst>
          </p:cNvPr>
          <p:cNvSpPr txBox="1"/>
          <p:nvPr/>
        </p:nvSpPr>
        <p:spPr>
          <a:xfrm>
            <a:off x="6252017" y="1843218"/>
            <a:ext cx="1881198" cy="369332"/>
          </a:xfrm>
          <a:prstGeom prst="rect">
            <a:avLst/>
          </a:prstGeom>
          <a:noFill/>
        </p:spPr>
        <p:txBody>
          <a:bodyPr wrap="square" lIns="91440" tIns="45720" rIns="91440" bIns="45720" rtlCol="0" anchor="t">
            <a:spAutoFit/>
          </a:bodyPr>
          <a:lstStyle/>
          <a:p>
            <a:r>
              <a:rPr lang="fr-FR" b="1">
                <a:solidFill>
                  <a:schemeClr val="bg1"/>
                </a:solidFill>
                <a:latin typeface="Roboto"/>
                <a:ea typeface="Roboto"/>
                <a:cs typeface="Roboto"/>
              </a:rPr>
              <a:t>NOVEMBRE</a:t>
            </a:r>
          </a:p>
        </p:txBody>
      </p:sp>
      <p:sp>
        <p:nvSpPr>
          <p:cNvPr id="26" name="TextBox 38">
            <a:extLst>
              <a:ext uri="{FF2B5EF4-FFF2-40B4-BE49-F238E27FC236}">
                <a16:creationId xmlns:a16="http://schemas.microsoft.com/office/drawing/2014/main" id="{1A8499B8-545E-00E2-C8D7-5187966B7F6E}"/>
              </a:ext>
            </a:extLst>
          </p:cNvPr>
          <p:cNvSpPr txBox="1"/>
          <p:nvPr/>
        </p:nvSpPr>
        <p:spPr>
          <a:xfrm>
            <a:off x="9870364" y="2284628"/>
            <a:ext cx="1399847"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[GITEX GLOBAL] </a:t>
            </a:r>
          </a:p>
          <a:p>
            <a:r>
              <a:rPr lang="fr-FR" sz="1200">
                <a:latin typeface="Roboto"/>
                <a:cs typeface="Segoe UI"/>
              </a:rPr>
              <a:t>​</a:t>
            </a:r>
            <a:r>
              <a:rPr lang="fr-FR" sz="1200" b="1">
                <a:latin typeface="Roboto"/>
                <a:cs typeface="Segoe UI"/>
              </a:rPr>
              <a:t>EAU - </a:t>
            </a:r>
            <a:r>
              <a:rPr lang="fr-FR" sz="1200" b="1" err="1">
                <a:latin typeface="Roboto"/>
                <a:cs typeface="Segoe UI"/>
              </a:rPr>
              <a:t>Dubai</a:t>
            </a:r>
            <a:endParaRPr lang="fr-FR" sz="1200" b="1">
              <a:latin typeface="Roboto"/>
              <a:ea typeface="Roboto"/>
              <a:cs typeface="Segoe UI"/>
            </a:endParaRPr>
          </a:p>
          <a:p>
            <a:r>
              <a:rPr lang="fr-FR" sz="1200" b="1">
                <a:solidFill>
                  <a:srgbClr val="000000"/>
                </a:solidFill>
                <a:latin typeface="Roboto"/>
                <a:ea typeface="Roboto"/>
                <a:cs typeface="Segoe UI"/>
              </a:rPr>
              <a:t>GITEX GLOBAL</a:t>
            </a:r>
          </a:p>
          <a:p>
            <a:r>
              <a:rPr lang="fr-FR" sz="1100">
                <a:solidFill>
                  <a:srgbClr val="0069B4"/>
                </a:solidFill>
                <a:latin typeface="Roboto"/>
                <a:ea typeface="Roboto"/>
                <a:cs typeface="Segoe UI"/>
              </a:rPr>
              <a:t>Tech multi filières</a:t>
            </a:r>
            <a:endParaRPr lang="fr-FR" sz="1100">
              <a:latin typeface="Roboto"/>
              <a:ea typeface="Roboto"/>
              <a:cs typeface="Segoe UI"/>
            </a:endParaRPr>
          </a:p>
          <a:p>
            <a:r>
              <a:rPr lang="fr-FR" sz="1100">
                <a:latin typeface="Roboto"/>
                <a:ea typeface="Roboto"/>
                <a:cs typeface="Segoe UI"/>
              </a:rPr>
              <a:t>7 au 11décembre</a:t>
            </a:r>
            <a:endParaRPr lang="fr-FR" sz="1100">
              <a:solidFill>
                <a:srgbClr val="0069B4"/>
              </a:solidFill>
              <a:latin typeface="Roboto"/>
              <a:ea typeface="Roboto"/>
              <a:cs typeface="Segoe UI"/>
            </a:endParaRPr>
          </a:p>
        </p:txBody>
      </p:sp>
      <p:sp>
        <p:nvSpPr>
          <p:cNvPr id="27" name="TextBox 38">
            <a:extLst>
              <a:ext uri="{FF2B5EF4-FFF2-40B4-BE49-F238E27FC236}">
                <a16:creationId xmlns:a16="http://schemas.microsoft.com/office/drawing/2014/main" id="{6308D8E7-A13C-D873-47B3-BBFC8F197461}"/>
              </a:ext>
            </a:extLst>
          </p:cNvPr>
          <p:cNvSpPr txBox="1"/>
          <p:nvPr/>
        </p:nvSpPr>
        <p:spPr>
          <a:xfrm>
            <a:off x="4804882" y="2325495"/>
            <a:ext cx="201154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[RDV EEN  B2B TECH &amp;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AUTRICHE – VIENNE</a:t>
            </a:r>
          </a:p>
          <a:p>
            <a:r>
              <a:rPr lang="fr-FR" sz="1200" b="1">
                <a:solidFill>
                  <a:srgbClr val="000000"/>
                </a:solidFill>
                <a:latin typeface="Roboto"/>
                <a:ea typeface="Roboto"/>
                <a:cs typeface="Segoe UI"/>
              </a:rPr>
              <a:t>ENLIT</a:t>
            </a:r>
          </a:p>
          <a:p>
            <a:r>
              <a:rPr lang="fr-FR" sz="1100">
                <a:solidFill>
                  <a:srgbClr val="0069B4"/>
                </a:solidFill>
                <a:latin typeface="Roboto"/>
                <a:ea typeface="Roboto"/>
                <a:cs typeface="Segoe UI"/>
              </a:rPr>
              <a:t>Energies </a:t>
            </a:r>
            <a:r>
              <a:rPr lang="fr-FR" sz="1100">
                <a:latin typeface="Roboto"/>
                <a:ea typeface="Roboto"/>
                <a:cs typeface="Segoe UI"/>
              </a:rPr>
              <a:t>-  10 au 12 novembre</a:t>
            </a:r>
            <a:endParaRPr lang="fr-FR" sz="1100">
              <a:solidFill>
                <a:srgbClr val="0069B4"/>
              </a:solidFill>
              <a:latin typeface="Roboto"/>
              <a:ea typeface="Roboto"/>
              <a:cs typeface="Segoe UI"/>
            </a:endParaRPr>
          </a:p>
        </p:txBody>
      </p:sp>
      <p:sp>
        <p:nvSpPr>
          <p:cNvPr id="30" name="TextBox 38">
            <a:extLst>
              <a:ext uri="{FF2B5EF4-FFF2-40B4-BE49-F238E27FC236}">
                <a16:creationId xmlns:a16="http://schemas.microsoft.com/office/drawing/2014/main" id="{7FA0DB25-7542-486C-53E7-159AF29684E5}"/>
              </a:ext>
            </a:extLst>
          </p:cNvPr>
          <p:cNvSpPr txBox="1"/>
          <p:nvPr/>
        </p:nvSpPr>
        <p:spPr>
          <a:xfrm>
            <a:off x="7116750" y="2296576"/>
            <a:ext cx="2125003"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[RDV EEN B2B TECH &amp; EXPORT]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ALLEMAGNE - BREME</a:t>
            </a:r>
          </a:p>
          <a:p>
            <a:r>
              <a:rPr lang="fr-FR" sz="1200" b="1">
                <a:solidFill>
                  <a:srgbClr val="000000"/>
                </a:solidFill>
                <a:latin typeface="Roboto"/>
                <a:ea typeface="Roboto"/>
                <a:cs typeface="Segoe UI"/>
              </a:rPr>
              <a:t>SPACE TECH EXPO EUROPE</a:t>
            </a:r>
          </a:p>
          <a:p>
            <a:r>
              <a:rPr lang="fr-FR" sz="1100">
                <a:solidFill>
                  <a:srgbClr val="0069B4"/>
                </a:solidFill>
                <a:latin typeface="Roboto"/>
                <a:ea typeface="Roboto"/>
                <a:cs typeface="Segoe UI"/>
              </a:rPr>
              <a:t>Spatial </a:t>
            </a:r>
            <a:r>
              <a:rPr lang="fr-FR" sz="1100">
                <a:latin typeface="Roboto"/>
                <a:ea typeface="Roboto"/>
                <a:cs typeface="Segoe UI"/>
              </a:rPr>
              <a:t>-  17 au 19 novembre</a:t>
            </a:r>
            <a:endParaRPr lang="fr-FR" sz="1100">
              <a:solidFill>
                <a:srgbClr val="0069B4"/>
              </a:solidFill>
              <a:latin typeface="Roboto"/>
              <a:ea typeface="Roboto"/>
              <a:cs typeface="Segoe UI"/>
            </a:endParaRPr>
          </a:p>
        </p:txBody>
      </p:sp>
      <p:sp>
        <p:nvSpPr>
          <p:cNvPr id="35" name="TextBox 38">
            <a:extLst>
              <a:ext uri="{FF2B5EF4-FFF2-40B4-BE49-F238E27FC236}">
                <a16:creationId xmlns:a16="http://schemas.microsoft.com/office/drawing/2014/main" id="{7ACCE253-20A6-7F08-A8C3-1F8235CA157D}"/>
              </a:ext>
            </a:extLst>
          </p:cNvPr>
          <p:cNvSpPr txBox="1"/>
          <p:nvPr/>
        </p:nvSpPr>
        <p:spPr>
          <a:xfrm>
            <a:off x="4760222" y="3753404"/>
            <a:ext cx="205620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[BOOTCAMP EEN + RDV INVESTISSEURS] </a:t>
            </a:r>
            <a:r>
              <a:rPr lang="fr-FR" sz="1200">
                <a:latin typeface="Roboto"/>
                <a:cs typeface="Segoe UI"/>
              </a:rPr>
              <a:t>​</a:t>
            </a:r>
            <a:endParaRPr lang="fr-FR" sz="1200">
              <a:latin typeface="Roboto"/>
              <a:ea typeface="Roboto"/>
              <a:cs typeface="Segoe UI"/>
            </a:endParaRPr>
          </a:p>
          <a:p>
            <a:r>
              <a:rPr lang="fr-FR" sz="1200" b="1">
                <a:solidFill>
                  <a:srgbClr val="000000"/>
                </a:solidFill>
                <a:latin typeface="Roboto"/>
                <a:ea typeface="Roboto"/>
                <a:cs typeface="Segoe UI"/>
              </a:rPr>
              <a:t>FINLANDE - HELSINKI</a:t>
            </a:r>
          </a:p>
          <a:p>
            <a:r>
              <a:rPr lang="fr-FR" sz="1200" b="1">
                <a:solidFill>
                  <a:srgbClr val="000000"/>
                </a:solidFill>
                <a:latin typeface="Roboto"/>
                <a:ea typeface="Roboto"/>
                <a:cs typeface="Segoe UI"/>
              </a:rPr>
              <a:t>SLUSH</a:t>
            </a:r>
          </a:p>
          <a:p>
            <a:r>
              <a:rPr lang="fr-FR" sz="1100">
                <a:solidFill>
                  <a:srgbClr val="0069B4"/>
                </a:solidFill>
                <a:latin typeface="Roboto"/>
                <a:ea typeface="Roboto"/>
                <a:cs typeface="Segoe UI"/>
              </a:rPr>
              <a:t>Tech &amp; Invest </a:t>
            </a:r>
            <a:r>
              <a:rPr lang="fr-FR" sz="1100">
                <a:latin typeface="Roboto"/>
                <a:ea typeface="Roboto"/>
                <a:cs typeface="Segoe UI"/>
              </a:rPr>
              <a:t>-  18 et 19 novembre</a:t>
            </a:r>
            <a:endParaRPr lang="fr-FR" sz="1100">
              <a:solidFill>
                <a:srgbClr val="0069B4"/>
              </a:solidFill>
              <a:latin typeface="Roboto"/>
              <a:ea typeface="Roboto"/>
              <a:cs typeface="Segoe UI"/>
            </a:endParaRPr>
          </a:p>
        </p:txBody>
      </p:sp>
      <p:sp>
        <p:nvSpPr>
          <p:cNvPr id="36" name="TextBox 38">
            <a:extLst>
              <a:ext uri="{FF2B5EF4-FFF2-40B4-BE49-F238E27FC236}">
                <a16:creationId xmlns:a16="http://schemas.microsoft.com/office/drawing/2014/main" id="{5844EBCA-4D44-424A-BA89-312D703F1ABA}"/>
              </a:ext>
            </a:extLst>
          </p:cNvPr>
          <p:cNvSpPr txBox="1"/>
          <p:nvPr/>
        </p:nvSpPr>
        <p:spPr>
          <a:xfrm>
            <a:off x="7142465" y="5102565"/>
            <a:ext cx="205620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[RDV B2B TECH &amp; EXPORT</a:t>
            </a:r>
            <a:endParaRPr lang="fr-FR" sz="1200">
              <a:latin typeface="Roboto"/>
              <a:ea typeface="Roboto"/>
              <a:cs typeface="Segoe UI"/>
            </a:endParaRPr>
          </a:p>
          <a:p>
            <a:r>
              <a:rPr lang="fr-FR" sz="1200" b="1">
                <a:solidFill>
                  <a:srgbClr val="000000"/>
                </a:solidFill>
                <a:latin typeface="Roboto"/>
                <a:ea typeface="Roboto"/>
                <a:cs typeface="Segoe UI"/>
              </a:rPr>
              <a:t>ITALIE - TURIN</a:t>
            </a:r>
          </a:p>
          <a:p>
            <a:r>
              <a:rPr lang="fr-FR" sz="1200" b="1">
                <a:solidFill>
                  <a:srgbClr val="000000"/>
                </a:solidFill>
                <a:latin typeface="Roboto"/>
                <a:ea typeface="Roboto"/>
                <a:cs typeface="Segoe UI"/>
              </a:rPr>
              <a:t>VTM Automotive</a:t>
            </a:r>
          </a:p>
          <a:p>
            <a:r>
              <a:rPr lang="fr-FR" sz="1100">
                <a:solidFill>
                  <a:srgbClr val="0069B4"/>
                </a:solidFill>
                <a:latin typeface="Roboto"/>
                <a:ea typeface="Roboto"/>
                <a:cs typeface="Segoe UI"/>
              </a:rPr>
              <a:t>Automobile (Digital, EV)</a:t>
            </a:r>
            <a:r>
              <a:rPr lang="fr-FR" sz="1100">
                <a:latin typeface="Roboto"/>
                <a:ea typeface="Roboto"/>
                <a:cs typeface="Segoe UI"/>
              </a:rPr>
              <a:t>-  23 au 25 novembre</a:t>
            </a:r>
            <a:endParaRPr lang="fr-FR" sz="1100">
              <a:solidFill>
                <a:srgbClr val="0069B4"/>
              </a:solidFill>
              <a:latin typeface="Roboto"/>
              <a:ea typeface="Roboto"/>
              <a:cs typeface="Segoe UI"/>
            </a:endParaRPr>
          </a:p>
        </p:txBody>
      </p:sp>
      <p:sp>
        <p:nvSpPr>
          <p:cNvPr id="42" name="TextBox 38">
            <a:extLst>
              <a:ext uri="{FF2B5EF4-FFF2-40B4-BE49-F238E27FC236}">
                <a16:creationId xmlns:a16="http://schemas.microsoft.com/office/drawing/2014/main" id="{DECD3164-2F95-0020-8BEA-3188E53C9FCD}"/>
              </a:ext>
            </a:extLst>
          </p:cNvPr>
          <p:cNvSpPr txBox="1"/>
          <p:nvPr/>
        </p:nvSpPr>
        <p:spPr>
          <a:xfrm>
            <a:off x="7116750" y="3746160"/>
            <a:ext cx="236129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Roboto"/>
                <a:cs typeface="Segoe UI"/>
              </a:rPr>
              <a:t>[FRENCH MARITIME DAYS Mission &amp; B2B]</a:t>
            </a:r>
            <a:endParaRPr lang="fr-FR" sz="1200">
              <a:latin typeface="Roboto"/>
              <a:ea typeface="Roboto"/>
              <a:cs typeface="Segoe UI"/>
            </a:endParaRPr>
          </a:p>
          <a:p>
            <a:r>
              <a:rPr lang="fr-FR" sz="1200" b="1">
                <a:solidFill>
                  <a:srgbClr val="000000"/>
                </a:solidFill>
                <a:latin typeface="Roboto"/>
                <a:ea typeface="Roboto"/>
                <a:cs typeface="Segoe UI"/>
              </a:rPr>
              <a:t>Hong Kong - Chine</a:t>
            </a:r>
          </a:p>
          <a:p>
            <a:r>
              <a:rPr lang="fr-FR" sz="1100">
                <a:solidFill>
                  <a:srgbClr val="0069B4"/>
                </a:solidFill>
                <a:latin typeface="Roboto"/>
                <a:ea typeface="Roboto"/>
                <a:cs typeface="Segoe UI"/>
              </a:rPr>
              <a:t>Tech Maritimes &amp; </a:t>
            </a:r>
            <a:r>
              <a:rPr lang="fr-FR" sz="1100" err="1">
                <a:solidFill>
                  <a:srgbClr val="0069B4"/>
                </a:solidFill>
                <a:latin typeface="Roboto"/>
                <a:ea typeface="Roboto"/>
                <a:cs typeface="Segoe UI"/>
              </a:rPr>
              <a:t>Décarbo</a:t>
            </a:r>
            <a:endParaRPr lang="fr-FR" sz="1100">
              <a:solidFill>
                <a:srgbClr val="0069B4"/>
              </a:solidFill>
              <a:latin typeface="Roboto"/>
              <a:ea typeface="Roboto"/>
              <a:cs typeface="Segoe UI"/>
            </a:endParaRPr>
          </a:p>
          <a:p>
            <a:r>
              <a:rPr lang="fr-FR" sz="1100">
                <a:latin typeface="Roboto"/>
                <a:ea typeface="Roboto"/>
                <a:cs typeface="Segoe UI"/>
              </a:rPr>
              <a:t>16-20 novembre</a:t>
            </a:r>
            <a:endParaRPr lang="fr-FR" sz="1100">
              <a:solidFill>
                <a:srgbClr val="0069B4"/>
              </a:solidFill>
              <a:latin typeface="Roboto"/>
              <a:ea typeface="Roboto"/>
              <a:cs typeface="Segoe UI"/>
            </a:endParaRPr>
          </a:p>
        </p:txBody>
      </p:sp>
      <p:sp>
        <p:nvSpPr>
          <p:cNvPr id="15" name="ZoneTexte 14">
            <a:extLst>
              <a:ext uri="{FF2B5EF4-FFF2-40B4-BE49-F238E27FC236}">
                <a16:creationId xmlns:a16="http://schemas.microsoft.com/office/drawing/2014/main" id="{9C145821-D241-3447-743E-FA1E3066B34F}"/>
              </a:ext>
            </a:extLst>
          </p:cNvPr>
          <p:cNvSpPr txBox="1"/>
          <p:nvPr/>
        </p:nvSpPr>
        <p:spPr>
          <a:xfrm>
            <a:off x="228162" y="5102565"/>
            <a:ext cx="6714423" cy="1477328"/>
          </a:xfrm>
          <a:prstGeom prst="rect">
            <a:avLst/>
          </a:prstGeom>
          <a:noFill/>
        </p:spPr>
        <p:txBody>
          <a:bodyPr wrap="square" rtlCol="0">
            <a:spAutoFit/>
          </a:bodyPr>
          <a:lstStyle/>
          <a:p>
            <a:r>
              <a:rPr lang="fr-FR" b="1" u="sng">
                <a:sym typeface="Wingdings" panose="05000000000000000000" pitchFamily="2" charset="2"/>
              </a:rPr>
              <a:t>Contacts : </a:t>
            </a:r>
          </a:p>
          <a:p>
            <a:r>
              <a:rPr lang="fr-FR" b="1">
                <a:sym typeface="Wingdings" panose="05000000000000000000" pitchFamily="2" charset="2"/>
              </a:rPr>
              <a:t>Equipe &gt; Nicolas CHEHANNE – </a:t>
            </a:r>
            <a:r>
              <a:rPr lang="fr-FR" b="1">
                <a:sym typeface="Wingdings" panose="05000000000000000000" pitchFamily="2" charset="2"/>
                <a:hlinkClick r:id="rId8"/>
              </a:rPr>
              <a:t>nchehanne@risingsud.fr</a:t>
            </a:r>
            <a:r>
              <a:rPr lang="fr-FR" b="1">
                <a:sym typeface="Wingdings" panose="05000000000000000000" pitchFamily="2" charset="2"/>
              </a:rPr>
              <a:t> </a:t>
            </a:r>
          </a:p>
          <a:p>
            <a:r>
              <a:rPr lang="fr-FR" b="1">
                <a:sym typeface="Wingdings" panose="05000000000000000000" pitchFamily="2" charset="2"/>
              </a:rPr>
              <a:t>Missions Europe &gt; Margaux SOMMIER – </a:t>
            </a:r>
            <a:r>
              <a:rPr lang="fr-FR" b="1">
                <a:sym typeface="Wingdings" panose="05000000000000000000" pitchFamily="2" charset="2"/>
                <a:hlinkClick r:id="rId9"/>
              </a:rPr>
              <a:t>msommier@risingsud.fr</a:t>
            </a:r>
            <a:r>
              <a:rPr lang="fr-FR" b="1">
                <a:sym typeface="Wingdings" panose="05000000000000000000" pitchFamily="2" charset="2"/>
              </a:rPr>
              <a:t> </a:t>
            </a:r>
          </a:p>
          <a:p>
            <a:r>
              <a:rPr lang="fr-FR" b="1">
                <a:sym typeface="Wingdings" panose="05000000000000000000" pitchFamily="2" charset="2"/>
              </a:rPr>
              <a:t>Missions Afrique/MENA &gt; François FARNE – </a:t>
            </a:r>
            <a:r>
              <a:rPr lang="fr-FR" b="1">
                <a:sym typeface="Wingdings" panose="05000000000000000000" pitchFamily="2" charset="2"/>
                <a:hlinkClick r:id="rId10"/>
              </a:rPr>
              <a:t>ffarne@risingsud.fr</a:t>
            </a:r>
            <a:r>
              <a:rPr lang="fr-FR" b="1">
                <a:sym typeface="Wingdings" panose="05000000000000000000" pitchFamily="2" charset="2"/>
              </a:rPr>
              <a:t> </a:t>
            </a:r>
          </a:p>
          <a:p>
            <a:r>
              <a:rPr lang="fr-FR" b="1">
                <a:sym typeface="Wingdings" panose="05000000000000000000" pitchFamily="2" charset="2"/>
              </a:rPr>
              <a:t>Missions Asie/Amérique &gt; Rachel RAMAYE – </a:t>
            </a:r>
            <a:r>
              <a:rPr lang="fr-FR" b="1">
                <a:sym typeface="Wingdings" panose="05000000000000000000" pitchFamily="2" charset="2"/>
                <a:hlinkClick r:id="rId11"/>
              </a:rPr>
              <a:t>rramaye@risingsud.fr</a:t>
            </a:r>
            <a:r>
              <a:rPr lang="fr-FR" b="1">
                <a:sym typeface="Wingdings" panose="05000000000000000000" pitchFamily="2" charset="2"/>
              </a:rPr>
              <a:t> </a:t>
            </a:r>
          </a:p>
        </p:txBody>
      </p:sp>
    </p:spTree>
    <p:extLst>
      <p:ext uri="{BB962C8B-B14F-4D97-AF65-F5344CB8AC3E}">
        <p14:creationId xmlns:p14="http://schemas.microsoft.com/office/powerpoint/2010/main" val="83431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38557" y="3854377"/>
            <a:ext cx="3053443" cy="3019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 name="Title 1"/>
          <p:cNvSpPr>
            <a:spLocks noGrp="1"/>
          </p:cNvSpPr>
          <p:nvPr>
            <p:ph type="title"/>
          </p:nvPr>
        </p:nvSpPr>
        <p:spPr>
          <a:xfrm>
            <a:off x="402778" y="507479"/>
            <a:ext cx="9645348" cy="829320"/>
          </a:xfrm>
        </p:spPr>
        <p:txBody>
          <a:bodyPr>
            <a:noAutofit/>
          </a:bodyPr>
          <a:lstStyle/>
          <a:p>
            <a:r>
              <a:rPr lang="fr-FR" sz="2800"/>
              <a:t>Un manque de financement pour les start-ups/PME hautement innovantes « </a:t>
            </a:r>
            <a:r>
              <a:rPr lang="fr-FR" sz="2800" i="1" err="1"/>
              <a:t>deep</a:t>
            </a:r>
            <a:r>
              <a:rPr lang="fr-FR" sz="2800" i="1"/>
              <a:t> tech </a:t>
            </a:r>
            <a:r>
              <a:rPr lang="fr-FR" sz="2800"/>
              <a:t>»)</a:t>
            </a:r>
            <a:endParaRPr lang="en-GB" sz="2800"/>
          </a:p>
        </p:txBody>
      </p:sp>
      <p:graphicFrame>
        <p:nvGraphicFramePr>
          <p:cNvPr id="4" name="Content Placeholder 3"/>
          <p:cNvGraphicFramePr>
            <a:graphicFrameLocks noGrp="1"/>
          </p:cNvGraphicFramePr>
          <p:nvPr>
            <p:ph idx="1"/>
          </p:nvPr>
        </p:nvGraphicFramePr>
        <p:xfrm>
          <a:off x="403225" y="2376488"/>
          <a:ext cx="11045825" cy="38433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02777" y="1543131"/>
            <a:ext cx="10346998" cy="707886"/>
          </a:xfrm>
          <a:prstGeom prst="rect">
            <a:avLst/>
          </a:prstGeom>
          <a:noFill/>
        </p:spPr>
        <p:txBody>
          <a:bodyPr wrap="square" rtlCol="0">
            <a:spAutoFit/>
          </a:bodyPr>
          <a:lstStyle/>
          <a:p>
            <a:r>
              <a:rPr lang="fr-FR" sz="2000"/>
              <a:t>Entre 2016 et 2020, les investissements américains en capital-risque ont été 4 à 5 fois supérieurs à ceux de l’Union Européenne</a:t>
            </a:r>
            <a:endParaRPr lang="en-GB" sz="2000"/>
          </a:p>
        </p:txBody>
      </p:sp>
      <p:sp>
        <p:nvSpPr>
          <p:cNvPr id="6" name="TextBox 5"/>
          <p:cNvSpPr txBox="1"/>
          <p:nvPr/>
        </p:nvSpPr>
        <p:spPr>
          <a:xfrm>
            <a:off x="557157" y="6201459"/>
            <a:ext cx="4126398" cy="307777"/>
          </a:xfrm>
          <a:prstGeom prst="rect">
            <a:avLst/>
          </a:prstGeom>
          <a:noFill/>
        </p:spPr>
        <p:txBody>
          <a:bodyPr wrap="square" rtlCol="0">
            <a:spAutoFit/>
          </a:bodyPr>
          <a:lstStyle/>
          <a:p>
            <a:r>
              <a:rPr lang="en-GB" sz="1400" i="1"/>
              <a:t>Source: [Invest Europe, </a:t>
            </a:r>
            <a:r>
              <a:rPr lang="en-GB" sz="1400" i="1" err="1"/>
              <a:t>Pitchbook</a:t>
            </a:r>
            <a:r>
              <a:rPr lang="en-GB" sz="1400" i="1"/>
              <a:t>]</a:t>
            </a:r>
          </a:p>
        </p:txBody>
      </p:sp>
    </p:spTree>
    <p:extLst>
      <p:ext uri="{BB962C8B-B14F-4D97-AF65-F5344CB8AC3E}">
        <p14:creationId xmlns:p14="http://schemas.microsoft.com/office/powerpoint/2010/main" val="1233355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401D5B-2F8B-880B-125B-97C55CB21FB1}"/>
              </a:ext>
            </a:extLst>
          </p:cNvPr>
          <p:cNvSpPr>
            <a:spLocks noGrp="1"/>
          </p:cNvSpPr>
          <p:nvPr>
            <p:ph type="body" sz="quarter" idx="20"/>
          </p:nvPr>
        </p:nvSpPr>
        <p:spPr/>
        <p:txBody>
          <a:bodyPr/>
          <a:lstStyle/>
          <a:p>
            <a:r>
              <a:rPr lang="fr-FR">
                <a:hlinkClick r:id="rId3"/>
              </a:rPr>
              <a:t>Clubinnovprovence@ampmetropole.fr</a:t>
            </a:r>
            <a:endParaRPr lang="fr-FR"/>
          </a:p>
          <a:p>
            <a:r>
              <a:rPr lang="fr-FR">
                <a:hlinkClick r:id="rId4"/>
              </a:rPr>
              <a:t>Innovation@ampmetropole.fr</a:t>
            </a:r>
            <a:endParaRPr lang="fr-FR"/>
          </a:p>
          <a:p>
            <a:endParaRPr lang="fr-FR"/>
          </a:p>
          <a:p>
            <a:endParaRPr lang="fr-FR"/>
          </a:p>
          <a:p>
            <a:r>
              <a:rPr lang="fr-FR"/>
              <a:t>Equipe écosystème d’innovation, enseignement supérieur recherche et santé</a:t>
            </a:r>
          </a:p>
          <a:p>
            <a:endParaRPr lang="fr-FR"/>
          </a:p>
        </p:txBody>
      </p:sp>
      <p:sp>
        <p:nvSpPr>
          <p:cNvPr id="3" name="Espace réservé du texte 2">
            <a:extLst>
              <a:ext uri="{FF2B5EF4-FFF2-40B4-BE49-F238E27FC236}">
                <a16:creationId xmlns:a16="http://schemas.microsoft.com/office/drawing/2014/main" id="{7FB09663-E7A2-F142-BF16-FEAD6C018F2F}"/>
              </a:ext>
            </a:extLst>
          </p:cNvPr>
          <p:cNvSpPr>
            <a:spLocks noGrp="1"/>
          </p:cNvSpPr>
          <p:nvPr>
            <p:ph type="body" sz="quarter" idx="19"/>
          </p:nvPr>
        </p:nvSpPr>
        <p:spPr>
          <a:xfrm>
            <a:off x="748523" y="5535596"/>
            <a:ext cx="2944735" cy="382125"/>
          </a:xfrm>
        </p:spPr>
        <p:txBody>
          <a:bodyPr/>
          <a:lstStyle/>
          <a:p>
            <a:r>
              <a:rPr lang="fr-FR" sz="1800"/>
              <a:t>innovation.ampmetropole.fr</a:t>
            </a:r>
          </a:p>
          <a:p>
            <a:endParaRPr lang="fr-FR"/>
          </a:p>
        </p:txBody>
      </p:sp>
      <p:sp>
        <p:nvSpPr>
          <p:cNvPr id="4" name="Espace réservé du texte 3">
            <a:extLst>
              <a:ext uri="{FF2B5EF4-FFF2-40B4-BE49-F238E27FC236}">
                <a16:creationId xmlns:a16="http://schemas.microsoft.com/office/drawing/2014/main" id="{CDD2816D-6DBD-7B66-9B93-C3428B3762BF}"/>
              </a:ext>
            </a:extLst>
          </p:cNvPr>
          <p:cNvSpPr>
            <a:spLocks noGrp="1"/>
          </p:cNvSpPr>
          <p:nvPr>
            <p:ph type="body" sz="quarter" idx="17"/>
          </p:nvPr>
        </p:nvSpPr>
        <p:spPr>
          <a:xfrm rot="18829916">
            <a:off x="2333056" y="3268254"/>
            <a:ext cx="432986" cy="495521"/>
          </a:xfrm>
        </p:spPr>
        <p:txBody>
          <a:bodyPr/>
          <a:lstStyle/>
          <a:p>
            <a:endParaRPr lang="fr-FR"/>
          </a:p>
        </p:txBody>
      </p:sp>
      <p:sp>
        <p:nvSpPr>
          <p:cNvPr id="5" name="Espace réservé du texte 4">
            <a:extLst>
              <a:ext uri="{FF2B5EF4-FFF2-40B4-BE49-F238E27FC236}">
                <a16:creationId xmlns:a16="http://schemas.microsoft.com/office/drawing/2014/main" id="{4D32CD93-16B3-E2A7-4031-FFE64A6BD800}"/>
              </a:ext>
            </a:extLst>
          </p:cNvPr>
          <p:cNvSpPr>
            <a:spLocks noGrp="1"/>
          </p:cNvSpPr>
          <p:nvPr>
            <p:ph type="body" sz="quarter" idx="18"/>
          </p:nvPr>
        </p:nvSpPr>
        <p:spPr>
          <a:xfrm rot="2770084" flipH="1">
            <a:off x="9208864" y="2991639"/>
            <a:ext cx="799183" cy="922862"/>
          </a:xfrm>
          <a:prstGeom prst="pie">
            <a:avLst>
              <a:gd name="adj1" fmla="val 10796902"/>
              <a:gd name="adj2" fmla="val 14316195"/>
            </a:avLst>
          </a:prstGeom>
        </p:spPr>
        <p:txBody>
          <a:bodyPr/>
          <a:lstStyle/>
          <a:p>
            <a:endParaRPr lang="fr-FR"/>
          </a:p>
        </p:txBody>
      </p:sp>
      <p:sp>
        <p:nvSpPr>
          <p:cNvPr id="6" name="Espace réservé du texte 5">
            <a:extLst>
              <a:ext uri="{FF2B5EF4-FFF2-40B4-BE49-F238E27FC236}">
                <a16:creationId xmlns:a16="http://schemas.microsoft.com/office/drawing/2014/main" id="{4AD109CC-C5E0-9DCC-62A6-437B6102CB14}"/>
              </a:ext>
            </a:extLst>
          </p:cNvPr>
          <p:cNvSpPr>
            <a:spLocks noGrp="1"/>
          </p:cNvSpPr>
          <p:nvPr>
            <p:ph type="body" sz="quarter" idx="11"/>
          </p:nvPr>
        </p:nvSpPr>
        <p:spPr>
          <a:xfrm>
            <a:off x="1619250" y="3287220"/>
            <a:ext cx="8953500" cy="914400"/>
          </a:xfrm>
        </p:spPr>
        <p:txBody>
          <a:bodyPr/>
          <a:lstStyle/>
          <a:p>
            <a:r>
              <a:rPr lang="fr-FR"/>
              <a:t>A BIENTÔT AU CLUB INNOV PROVENCE</a:t>
            </a:r>
          </a:p>
        </p:txBody>
      </p:sp>
    </p:spTree>
    <p:extLst>
      <p:ext uri="{BB962C8B-B14F-4D97-AF65-F5344CB8AC3E}">
        <p14:creationId xmlns:p14="http://schemas.microsoft.com/office/powerpoint/2010/main" val="116368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406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76" y="576469"/>
            <a:ext cx="9566413" cy="754685"/>
          </a:xfrm>
        </p:spPr>
        <p:txBody>
          <a:bodyPr>
            <a:normAutofit/>
          </a:bodyPr>
          <a:lstStyle/>
          <a:p>
            <a:r>
              <a:rPr lang="fr-FR" sz="3100"/>
              <a:t>Point critique : où sont développées les «licornes» ?</a:t>
            </a:r>
            <a:endParaRPr lang="en-GB"/>
          </a:p>
        </p:txBody>
      </p:sp>
      <p:graphicFrame>
        <p:nvGraphicFramePr>
          <p:cNvPr id="4" name="Content Placeholder 3"/>
          <p:cNvGraphicFramePr>
            <a:graphicFrameLocks noGrp="1"/>
          </p:cNvGraphicFramePr>
          <p:nvPr>
            <p:ph idx="1"/>
          </p:nvPr>
        </p:nvGraphicFramePr>
        <p:xfrm>
          <a:off x="483476" y="2167959"/>
          <a:ext cx="11045825" cy="38433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83477" y="1458830"/>
            <a:ext cx="10253018" cy="646331"/>
          </a:xfrm>
          <a:prstGeom prst="rect">
            <a:avLst/>
          </a:prstGeom>
          <a:noFill/>
        </p:spPr>
        <p:txBody>
          <a:bodyPr wrap="square" rtlCol="0">
            <a:spAutoFit/>
          </a:bodyPr>
          <a:lstStyle/>
          <a:p>
            <a:r>
              <a:rPr lang="fr-FR"/>
              <a:t>Nombre et valeur marchande des entreprises «licornes» (valorisées à plus d'un milliard de dollars) par grandes régions du monde</a:t>
            </a:r>
            <a:endParaRPr lang="en-GB"/>
          </a:p>
        </p:txBody>
      </p:sp>
      <p:sp>
        <p:nvSpPr>
          <p:cNvPr id="6" name="TextBox 5"/>
          <p:cNvSpPr txBox="1"/>
          <p:nvPr/>
        </p:nvSpPr>
        <p:spPr>
          <a:xfrm>
            <a:off x="483476" y="6112948"/>
            <a:ext cx="5442155" cy="584775"/>
          </a:xfrm>
          <a:prstGeom prst="rect">
            <a:avLst/>
          </a:prstGeom>
          <a:noFill/>
        </p:spPr>
        <p:txBody>
          <a:bodyPr wrap="square" rtlCol="0">
            <a:spAutoFit/>
          </a:bodyPr>
          <a:lstStyle/>
          <a:p>
            <a:r>
              <a:rPr lang="fr-FR" sz="1400"/>
              <a:t>Source: CB Insights (Jan 2021)</a:t>
            </a:r>
          </a:p>
          <a:p>
            <a:endParaRPr lang="en-GB"/>
          </a:p>
        </p:txBody>
      </p:sp>
    </p:spTree>
    <p:extLst>
      <p:ext uri="{BB962C8B-B14F-4D97-AF65-F5344CB8AC3E}">
        <p14:creationId xmlns:p14="http://schemas.microsoft.com/office/powerpoint/2010/main" val="1073155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957f535-45df-42c3-9261-d1128484fc4f" xsi:nil="true"/>
    <lcf76f155ced4ddcb4097134ff3c332f xmlns="c43a2560-9bd1-4f8f-b932-97163b04e56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E9ACF1589E0845922CD75872E93BEC" ma:contentTypeVersion="15" ma:contentTypeDescription="Crée un document." ma:contentTypeScope="" ma:versionID="556ba3876724d52b35682f378ee51400">
  <xsd:schema xmlns:xsd="http://www.w3.org/2001/XMLSchema" xmlns:xs="http://www.w3.org/2001/XMLSchema" xmlns:p="http://schemas.microsoft.com/office/2006/metadata/properties" xmlns:ns2="c43a2560-9bd1-4f8f-b932-97163b04e56c" xmlns:ns3="3957f535-45df-42c3-9261-d1128484fc4f" targetNamespace="http://schemas.microsoft.com/office/2006/metadata/properties" ma:root="true" ma:fieldsID="43cb8ca55d1d519be904ca44b2954157" ns2:_="" ns3:_="">
    <xsd:import namespace="c43a2560-9bd1-4f8f-b932-97163b04e56c"/>
    <xsd:import namespace="3957f535-45df-42c3-9261-d1128484fc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3a2560-9bd1-4f8f-b932-97163b04e5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2674cbff-a8b8-4cf8-a345-dc8e5df8c57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57f535-45df-42c3-9261-d1128484fc4f"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5b71f161-359b-41f9-8a20-324b306d80e0}" ma:internalName="TaxCatchAll" ma:showField="CatchAllData" ma:web="3957f535-45df-42c3-9261-d1128484fc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C82057-677F-4D5C-A212-FE87DDF1AEFC}">
  <ds:schemaRefs>
    <ds:schemaRef ds:uri="3957f535-45df-42c3-9261-d1128484fc4f"/>
    <ds:schemaRef ds:uri="6f4bd715-e089-490f-b845-6409600f1bb5"/>
    <ds:schemaRef ds:uri="c43a2560-9bd1-4f8f-b932-97163b04e56c"/>
    <ds:schemaRef ds:uri="fda2971e-3039-477a-9f26-99095f0014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C4CF3C-BE3F-47DE-B17E-DAE5F83DF99E}">
  <ds:schemaRefs>
    <ds:schemaRef ds:uri="http://schemas.microsoft.com/sharepoint/v3/contenttype/forms"/>
  </ds:schemaRefs>
</ds:datastoreItem>
</file>

<file path=customXml/itemProps3.xml><?xml version="1.0" encoding="utf-8"?>
<ds:datastoreItem xmlns:ds="http://schemas.openxmlformats.org/officeDocument/2006/customXml" ds:itemID="{05D55DF8-0B68-4A08-82C9-8B9F15D2C021}">
  <ds:schemaRefs>
    <ds:schemaRef ds:uri="3957f535-45df-42c3-9261-d1128484fc4f"/>
    <ds:schemaRef ds:uri="c43a2560-9bd1-4f8f-b932-97163b04e5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81</Slides>
  <Notes>38</Notes>
  <HiddenSlides>0</HiddenSlide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Thème Office</vt:lpstr>
      <vt:lpstr>Conception personnalisée</vt:lpstr>
      <vt:lpstr>Club Innov Provence</vt:lpstr>
      <vt:lpstr>PowerPoint Presentation</vt:lpstr>
      <vt:lpstr>PowerPoint Presentation</vt:lpstr>
      <vt:lpstr>PowerPoint Presentation</vt:lpstr>
      <vt:lpstr>Index</vt:lpstr>
      <vt:lpstr>PowerPoint Presentation</vt:lpstr>
      <vt:lpstr>Quelle souveraineté sans maitrise des technologies qui sous-tendent l’innovation de rupture ?</vt:lpstr>
      <vt:lpstr>Un manque de financement pour les start-ups/PME hautement innovantes « deep tech »)</vt:lpstr>
      <vt:lpstr>Point critique : où sont développées les «licornes» ?</vt:lpstr>
      <vt:lpstr> Enjeu clé : qui sera à l’avant-garde de la prochaine vague de technologies stratégiques ?</vt:lpstr>
      <vt:lpstr>PowerPoint Presentation</vt:lpstr>
      <vt:lpstr>Pilier 3 d’HORIZON EUROPE (2021 – 2027) : EUROPE INNOVANTE </vt:lpstr>
      <vt:lpstr>Combattre les freins à l’innovation en Europe</vt:lpstr>
      <vt:lpstr>PowerPoint Presentation</vt:lpstr>
      <vt:lpstr>PowerPoint Presentation</vt:lpstr>
      <vt:lpstr>Le Conseil d’administration (“Board”) de l’EIC </vt:lpstr>
      <vt:lpstr>Mise en œuvre de l‘Accélérateur - Impact</vt:lpstr>
      <vt:lpstr>Programme de travail 2026 : répartition budgétaire</vt:lpstr>
      <vt:lpstr>Les défis (Challenges) de l’EIC pour 2026</vt:lpstr>
      <vt:lpstr>PowerPoint Presentation</vt:lpstr>
      <vt:lpstr>Un contexte politique nouveau et inquiétant</vt:lpstr>
      <vt:lpstr>Identification de 10 domaines technologiques critiques, dont 4 à traiter en urgence (en gras)</vt:lpstr>
      <vt:lpstr>Les technologies à double-usage ajoutées au champ  d’intervention de l’EIC en 2026</vt:lpstr>
      <vt:lpstr>L’EIC au cœur d’un nombre croissant de politiques de l’Union</vt:lpstr>
      <vt:lpstr>Contexte politique : Boussole de la compétitivité de l'UE - Janvier 2025 </vt:lpstr>
      <vt:lpstr>Proposition de la Commission pour le 10e Programme-cadre (2028-2034) - Juillet 2025 </vt:lpstr>
      <vt:lpstr>Déclaration du Board de l'EIC au sujet du 10e Programme-cadre - Octobre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DGE | DeepTech</vt:lpstr>
      <vt:lpstr>DEEPTECH =&gt; SOUVERAINETE Numérique &amp; technologique</vt:lpstr>
      <vt:lpstr>PROCHAINS EVENEMENTS AKTANTIS</vt:lpstr>
      <vt:lpstr>PUBLICATIONS LABORATOIRES, ENTREPRISES</vt:lpstr>
      <vt:lpstr>NCC-FR | Centre de coordination national cyber</vt:lpstr>
      <vt:lpstr>CITADEL - Appel à projets  Financement en cascade - L’essentiel pour candidater</vt:lpstr>
      <vt:lpstr>ASTEERICS | Centre de compétences français en micro-électronique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Mines Saint-Etienne, une école de l’Institut Mines Telecom </vt:lpstr>
      <vt:lpstr>PowerPoint Presentation</vt:lpstr>
      <vt:lpstr>VISITE CAMPUS PROVENCE :  Découvrir, explorer , collaborer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 LANCEMENT</dc:title>
  <dc:creator>Maria LACOMBE</dc:creator>
  <cp:revision>4</cp:revision>
  <dcterms:created xsi:type="dcterms:W3CDTF">2023-09-25T07:36:17Z</dcterms:created>
  <dcterms:modified xsi:type="dcterms:W3CDTF">2026-02-17T15:48:41Z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0x01010038E9ACF1589E0845922CD75872E93BEC</vt:lpwstr>
  </property>
  <property fmtid="{D5CDD505-2E9C-101B-9397-08002B2CF9AE}" pid="3" name="MediaServiceImageTags">
    <vt:lpwstr/>
  </property>
</Properties>
</file>